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chart15.xml" ContentType="application/vnd.openxmlformats-officedocument.drawingml.chart+xml"/>
  <Override PartName="/ppt/tags/tag39.xml" ContentType="application/vnd.openxmlformats-officedocument.presentationml.tags+xml"/>
  <Override PartName="/ppt/tags/tag40.xml" ContentType="application/vnd.openxmlformats-officedocument.presentationml.tags+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8.xml" ContentType="application/vnd.openxmlformats-officedocument.presentationml.notesSl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6" r:id="rId2"/>
    <p:sldId id="341" r:id="rId3"/>
    <p:sldId id="340" r:id="rId4"/>
    <p:sldId id="334" r:id="rId5"/>
    <p:sldId id="327" r:id="rId6"/>
    <p:sldId id="335" r:id="rId7"/>
    <p:sldId id="326" r:id="rId8"/>
    <p:sldId id="331" r:id="rId9"/>
    <p:sldId id="322" r:id="rId10"/>
    <p:sldId id="330" r:id="rId11"/>
    <p:sldId id="342" r:id="rId12"/>
    <p:sldId id="343" r:id="rId13"/>
    <p:sldId id="345" r:id="rId14"/>
    <p:sldId id="344" r:id="rId15"/>
    <p:sldId id="337" r:id="rId16"/>
  </p:sldIdLst>
  <p:sldSz cx="12192000" cy="6858000"/>
  <p:notesSz cx="6858000" cy="9144000"/>
  <p:embeddedFontLst>
    <p:embeddedFont>
      <p:font typeface="汉仪雅酷黑W" panose="02010600030101010101" charset="-122"/>
      <p:regular r:id="rId18"/>
    </p:embeddedFont>
    <p:embeddedFont>
      <p:font typeface="Calibri" panose="020F0502020204030204" pitchFamily="34" charset="0"/>
      <p:regular r:id="rId19"/>
      <p:bold r:id="rId20"/>
      <p:italic r:id="rId21"/>
      <p:boldItalic r:id="rId22"/>
    </p:embeddedFont>
    <p:embeddedFont>
      <p:font typeface="Impact" panose="020B0806030902050204" pitchFamily="34" charset="0"/>
      <p:regular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AS" initials="A" lastIdx="1" clrIdx="0">
    <p:extLst>
      <p:ext uri="{19B8F6BF-5375-455C-9EA6-DF929625EA0E}">
        <p15:presenceInfo xmlns:p15="http://schemas.microsoft.com/office/powerpoint/2012/main" userId="AS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82AAD2"/>
    <a:srgbClr val="000000"/>
    <a:srgbClr val="C1E9E1"/>
    <a:srgbClr val="D9D9D9"/>
    <a:srgbClr val="D8D8D8"/>
    <a:srgbClr val="64C8B4"/>
    <a:srgbClr val="3C4146"/>
    <a:srgbClr val="7882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48" autoAdjust="0"/>
    <p:restoredTop sz="96366" autoAdjust="0"/>
  </p:normalViewPr>
  <p:slideViewPr>
    <p:cSldViewPr snapToGrid="0">
      <p:cViewPr varScale="1">
        <p:scale>
          <a:sx n="107" d="100"/>
          <a:sy n="107" d="100"/>
        </p:scale>
        <p:origin x="84" y="2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752953362440835"/>
          <c:y val="6.6668352862181673E-2"/>
          <c:w val="0.73612889660038572"/>
          <c:h val="0.67656733861557938"/>
        </c:manualLayout>
      </c:layout>
      <c:barChart>
        <c:barDir val="col"/>
        <c:grouping val="clustered"/>
        <c:varyColors val="0"/>
        <c:ser>
          <c:idx val="0"/>
          <c:order val="0"/>
          <c:tx>
            <c:strRef>
              <c:f>Sheet1!$B$1</c:f>
              <c:strCache>
                <c:ptCount val="1"/>
                <c:pt idx="0">
                  <c:v>系列 1</c:v>
                </c:pt>
              </c:strCache>
            </c:strRef>
          </c:tx>
          <c:spPr>
            <a:solidFill>
              <a:schemeClr val="accent2">
                <a:lumMod val="40000"/>
                <a:lumOff val="60000"/>
              </a:schemeClr>
            </a:solidFill>
            <a:ln>
              <a:noFill/>
            </a:ln>
            <a:effectLst/>
          </c:spPr>
          <c:invertIfNegative val="0"/>
          <c:cat>
            <c:strRef>
              <c:f>Sheet1!$A$2:$A$6</c:f>
              <c:strCache>
                <c:ptCount val="5"/>
                <c:pt idx="0">
                  <c:v>2009—10</c:v>
                </c:pt>
                <c:pt idx="1">
                  <c:v>2011—12</c:v>
                </c:pt>
                <c:pt idx="2">
                  <c:v>2013—14</c:v>
                </c:pt>
                <c:pt idx="3">
                  <c:v>2015—16</c:v>
                </c:pt>
                <c:pt idx="4">
                  <c:v>2017—18</c:v>
                </c:pt>
              </c:strCache>
            </c:strRef>
          </c:cat>
          <c:val>
            <c:numRef>
              <c:f>Sheet1!$B$2:$B$6</c:f>
              <c:numCache>
                <c:formatCode>General</c:formatCode>
                <c:ptCount val="5"/>
                <c:pt idx="0">
                  <c:v>280</c:v>
                </c:pt>
                <c:pt idx="1">
                  <c:v>306</c:v>
                </c:pt>
                <c:pt idx="2">
                  <c:v>322</c:v>
                </c:pt>
                <c:pt idx="3">
                  <c:v>354</c:v>
                </c:pt>
                <c:pt idx="4">
                  <c:v>343</c:v>
                </c:pt>
              </c:numCache>
            </c:numRef>
          </c:val>
          <c:extLst>
            <c:ext xmlns:c16="http://schemas.microsoft.com/office/drawing/2014/chart" uri="{C3380CC4-5D6E-409C-BE32-E72D297353CC}">
              <c16:uniqueId val="{00000000-590E-45A5-BB95-479D906DD185}"/>
            </c:ext>
          </c:extLst>
        </c:ser>
        <c:dLbls>
          <c:showLegendKey val="0"/>
          <c:showVal val="0"/>
          <c:showCatName val="0"/>
          <c:showSerName val="0"/>
          <c:showPercent val="0"/>
          <c:showBubbleSize val="0"/>
        </c:dLbls>
        <c:gapWidth val="100"/>
        <c:overlap val="-27"/>
        <c:axId val="131413504"/>
        <c:axId val="162238464"/>
      </c:barChart>
      <c:catAx>
        <c:axId val="131413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162238464"/>
        <c:crosses val="autoZero"/>
        <c:auto val="1"/>
        <c:lblAlgn val="ctr"/>
        <c:lblOffset val="100"/>
        <c:noMultiLvlLbl val="0"/>
      </c:catAx>
      <c:valAx>
        <c:axId val="162238464"/>
        <c:scaling>
          <c:orientation val="minMax"/>
          <c:max val="360"/>
          <c:min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31413504"/>
        <c:crosses val="autoZero"/>
        <c:crossBetween val="between"/>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573156768025317E-2"/>
          <c:y val="3.4083076810715131E-2"/>
          <c:w val="0.87299849154338827"/>
          <c:h val="0.59764690074191096"/>
        </c:manualLayout>
      </c:layout>
      <c:barChart>
        <c:barDir val="col"/>
        <c:grouping val="clustered"/>
        <c:varyColors val="0"/>
        <c:ser>
          <c:idx val="0"/>
          <c:order val="0"/>
          <c:tx>
            <c:strRef>
              <c:f>Sheet1!$B$1</c:f>
              <c:strCache>
                <c:ptCount val="1"/>
                <c:pt idx="0">
                  <c:v>Total online retail spend($b)</c:v>
                </c:pt>
              </c:strCache>
            </c:strRef>
          </c:tx>
          <c:spPr>
            <a:solidFill>
              <a:schemeClr val="accent2">
                <a:lumMod val="40000"/>
                <a:lumOff val="60000"/>
              </a:schemeClr>
            </a:solidFill>
            <a:ln>
              <a:noFill/>
            </a:ln>
            <a:effectLst/>
          </c:spPr>
          <c:invertIfNegative val="0"/>
          <c:cat>
            <c:numRef>
              <c:f>Sheet1!$A$2:$A$15</c:f>
              <c:numCache>
                <c:formatCode>General</c:formatCode>
                <c:ptCount val="14"/>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numCache>
            </c:numRef>
          </c:cat>
          <c:val>
            <c:numRef>
              <c:f>Sheet1!$B$2:$B$15</c:f>
              <c:numCache>
                <c:formatCode>General</c:formatCode>
                <c:ptCount val="14"/>
                <c:pt idx="0">
                  <c:v>4.2</c:v>
                </c:pt>
                <c:pt idx="1">
                  <c:v>4.9000000000000004</c:v>
                </c:pt>
                <c:pt idx="2">
                  <c:v>5.7</c:v>
                </c:pt>
                <c:pt idx="3">
                  <c:v>6.1</c:v>
                </c:pt>
                <c:pt idx="4">
                  <c:v>7.9</c:v>
                </c:pt>
                <c:pt idx="5">
                  <c:v>8.9</c:v>
                </c:pt>
                <c:pt idx="6">
                  <c:v>11.1</c:v>
                </c:pt>
                <c:pt idx="7">
                  <c:v>14.3</c:v>
                </c:pt>
                <c:pt idx="8">
                  <c:v>15.5</c:v>
                </c:pt>
                <c:pt idx="9">
                  <c:v>16.8</c:v>
                </c:pt>
                <c:pt idx="10">
                  <c:v>19.100000000000001</c:v>
                </c:pt>
                <c:pt idx="11">
                  <c:v>21</c:v>
                </c:pt>
                <c:pt idx="12">
                  <c:v>23.7</c:v>
                </c:pt>
                <c:pt idx="13">
                  <c:v>29</c:v>
                </c:pt>
              </c:numCache>
            </c:numRef>
          </c:val>
          <c:extLst>
            <c:ext xmlns:c16="http://schemas.microsoft.com/office/drawing/2014/chart" uri="{C3380CC4-5D6E-409C-BE32-E72D297353CC}">
              <c16:uniqueId val="{00000000-B6B0-4DB4-ADD5-AD66B7DE1909}"/>
            </c:ext>
          </c:extLst>
        </c:ser>
        <c:dLbls>
          <c:showLegendKey val="0"/>
          <c:showVal val="0"/>
          <c:showCatName val="0"/>
          <c:showSerName val="0"/>
          <c:showPercent val="0"/>
          <c:showBubbleSize val="0"/>
        </c:dLbls>
        <c:gapWidth val="219"/>
        <c:axId val="234881792"/>
        <c:axId val="234883328"/>
      </c:barChart>
      <c:lineChart>
        <c:grouping val="standard"/>
        <c:varyColors val="0"/>
        <c:ser>
          <c:idx val="1"/>
          <c:order val="1"/>
          <c:tx>
            <c:strRef>
              <c:f>Sheet1!$C$1</c:f>
              <c:strCache>
                <c:ptCount val="1"/>
                <c:pt idx="0">
                  <c:v>Annual growth:Online retail spend(%)</c:v>
                </c:pt>
              </c:strCache>
            </c:strRef>
          </c:tx>
          <c:spPr>
            <a:ln w="28575" cap="rnd">
              <a:solidFill>
                <a:schemeClr val="accent2"/>
              </a:solidFill>
              <a:round/>
            </a:ln>
            <a:effectLst/>
          </c:spPr>
          <c:marker>
            <c:symbol val="none"/>
          </c:marker>
          <c:cat>
            <c:numRef>
              <c:f>Sheet1!$A$2:$A$15</c:f>
              <c:numCache>
                <c:formatCode>General</c:formatCode>
                <c:ptCount val="14"/>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numCache>
            </c:numRef>
          </c:cat>
          <c:val>
            <c:numRef>
              <c:f>Sheet1!$C$2:$C$15</c:f>
              <c:numCache>
                <c:formatCode>General</c:formatCode>
                <c:ptCount val="14"/>
                <c:pt idx="1">
                  <c:v>15</c:v>
                </c:pt>
                <c:pt idx="2">
                  <c:v>15.7</c:v>
                </c:pt>
                <c:pt idx="3">
                  <c:v>13</c:v>
                </c:pt>
                <c:pt idx="4">
                  <c:v>9.7000000000000011</c:v>
                </c:pt>
                <c:pt idx="5">
                  <c:v>13.3</c:v>
                </c:pt>
                <c:pt idx="6">
                  <c:v>29.599999999999998</c:v>
                </c:pt>
                <c:pt idx="7">
                  <c:v>24.099999999999998</c:v>
                </c:pt>
                <c:pt idx="8">
                  <c:v>15.5</c:v>
                </c:pt>
                <c:pt idx="9">
                  <c:v>12</c:v>
                </c:pt>
                <c:pt idx="10">
                  <c:v>15</c:v>
                </c:pt>
                <c:pt idx="11">
                  <c:v>13</c:v>
                </c:pt>
                <c:pt idx="12">
                  <c:v>12.6</c:v>
                </c:pt>
                <c:pt idx="13">
                  <c:v>18.7</c:v>
                </c:pt>
              </c:numCache>
            </c:numRef>
          </c:val>
          <c:smooth val="0"/>
          <c:extLst>
            <c:ext xmlns:c16="http://schemas.microsoft.com/office/drawing/2014/chart" uri="{C3380CC4-5D6E-409C-BE32-E72D297353CC}">
              <c16:uniqueId val="{00000001-B6B0-4DB4-ADD5-AD66B7DE1909}"/>
            </c:ext>
          </c:extLst>
        </c:ser>
        <c:ser>
          <c:idx val="2"/>
          <c:order val="2"/>
          <c:tx>
            <c:strRef>
              <c:f>Sheet1!$D$1</c:f>
              <c:strCache>
                <c:ptCount val="1"/>
                <c:pt idx="0">
                  <c:v>Annual growth:Total retail spend(%)</c:v>
                </c:pt>
              </c:strCache>
            </c:strRef>
          </c:tx>
          <c:spPr>
            <a:ln w="28575" cap="rnd">
              <a:solidFill>
                <a:schemeClr val="accent3"/>
              </a:solidFill>
              <a:round/>
            </a:ln>
            <a:effectLst/>
          </c:spPr>
          <c:marker>
            <c:symbol val="none"/>
          </c:marker>
          <c:cat>
            <c:numRef>
              <c:f>Sheet1!$A$2:$A$15</c:f>
              <c:numCache>
                <c:formatCode>General</c:formatCode>
                <c:ptCount val="14"/>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numCache>
            </c:numRef>
          </c:cat>
          <c:val>
            <c:numRef>
              <c:f>Sheet1!$D$2:$D$15</c:f>
              <c:numCache>
                <c:formatCode>General</c:formatCode>
                <c:ptCount val="14"/>
                <c:pt idx="1">
                  <c:v>5.8000000000000007</c:v>
                </c:pt>
                <c:pt idx="2">
                  <c:v>8.1</c:v>
                </c:pt>
                <c:pt idx="3">
                  <c:v>5</c:v>
                </c:pt>
                <c:pt idx="4">
                  <c:v>5</c:v>
                </c:pt>
                <c:pt idx="5">
                  <c:v>1.5</c:v>
                </c:pt>
                <c:pt idx="6">
                  <c:v>3</c:v>
                </c:pt>
                <c:pt idx="7">
                  <c:v>3</c:v>
                </c:pt>
                <c:pt idx="8">
                  <c:v>3</c:v>
                </c:pt>
                <c:pt idx="9">
                  <c:v>5</c:v>
                </c:pt>
                <c:pt idx="10">
                  <c:v>4.7</c:v>
                </c:pt>
                <c:pt idx="11">
                  <c:v>4</c:v>
                </c:pt>
                <c:pt idx="12">
                  <c:v>2.1</c:v>
                </c:pt>
                <c:pt idx="13">
                  <c:v>3.4000000000000004</c:v>
                </c:pt>
              </c:numCache>
            </c:numRef>
          </c:val>
          <c:smooth val="0"/>
          <c:extLst>
            <c:ext xmlns:c16="http://schemas.microsoft.com/office/drawing/2014/chart" uri="{C3380CC4-5D6E-409C-BE32-E72D297353CC}">
              <c16:uniqueId val="{00000002-B6B0-4DB4-ADD5-AD66B7DE1909}"/>
            </c:ext>
          </c:extLst>
        </c:ser>
        <c:dLbls>
          <c:showLegendKey val="0"/>
          <c:showVal val="0"/>
          <c:showCatName val="0"/>
          <c:showSerName val="0"/>
          <c:showPercent val="0"/>
          <c:showBubbleSize val="0"/>
        </c:dLbls>
        <c:marker val="1"/>
        <c:smooth val="0"/>
        <c:axId val="234890752"/>
        <c:axId val="234889216"/>
      </c:lineChart>
      <c:catAx>
        <c:axId val="234881792"/>
        <c:scaling>
          <c:orientation val="minMax"/>
        </c:scaling>
        <c:delete val="1"/>
        <c:axPos val="b"/>
        <c:numFmt formatCode="General" sourceLinked="1"/>
        <c:majorTickMark val="none"/>
        <c:minorTickMark val="none"/>
        <c:tickLblPos val="nextTo"/>
        <c:crossAx val="234883328"/>
        <c:crosses val="autoZero"/>
        <c:auto val="1"/>
        <c:lblAlgn val="ctr"/>
        <c:lblOffset val="100"/>
        <c:noMultiLvlLbl val="0"/>
      </c:catAx>
      <c:valAx>
        <c:axId val="234883328"/>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4881792"/>
        <c:crosses val="autoZero"/>
        <c:crossBetween val="between"/>
      </c:valAx>
      <c:valAx>
        <c:axId val="234889216"/>
        <c:scaling>
          <c:orientation val="minMax"/>
          <c:max val="3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4890752"/>
        <c:crosses val="max"/>
        <c:crossBetween val="between"/>
      </c:valAx>
      <c:catAx>
        <c:axId val="234890752"/>
        <c:scaling>
          <c:orientation val="minMax"/>
        </c:scaling>
        <c:delete val="1"/>
        <c:axPos val="b"/>
        <c:numFmt formatCode="General" sourceLinked="1"/>
        <c:majorTickMark val="out"/>
        <c:minorTickMark val="none"/>
        <c:tickLblPos val="nextTo"/>
        <c:crossAx val="234889216"/>
        <c:crosses val="autoZero"/>
        <c:auto val="1"/>
        <c:lblAlgn val="ctr"/>
        <c:lblOffset val="100"/>
        <c:noMultiLvlLbl val="0"/>
      </c:catAx>
      <c:spPr>
        <a:noFill/>
        <a:ln>
          <a:noFill/>
        </a:ln>
        <a:effectLst/>
      </c:spPr>
    </c:plotArea>
    <c:legend>
      <c:legendPos val="b"/>
      <c:layout>
        <c:manualLayout>
          <c:xMode val="edge"/>
          <c:yMode val="edge"/>
          <c:x val="8.6803454188874321E-2"/>
          <c:y val="0.73090826233025641"/>
          <c:w val="0.75512219984719531"/>
          <c:h val="0.2220961806352972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GDP</c:v>
                </c:pt>
              </c:strCache>
            </c:strRef>
          </c:tx>
          <c:spPr>
            <a:solidFill>
              <a:schemeClr val="accent3">
                <a:lumMod val="75000"/>
              </a:schemeClr>
            </a:solidFill>
            <a:ln>
              <a:solidFill>
                <a:srgbClr val="00B050"/>
              </a:solidFill>
            </a:ln>
            <a:effectLst/>
          </c:spPr>
          <c:invertIfNegative val="0"/>
          <c:cat>
            <c:numRef>
              <c:f>Sheet1!$A$2:$A$40</c:f>
              <c:numCache>
                <c:formatCode>[$-409]mmm\-yy;@</c:formatCode>
                <c:ptCount val="39"/>
                <c:pt idx="0">
                  <c:v>43800</c:v>
                </c:pt>
                <c:pt idx="1">
                  <c:v>43709</c:v>
                </c:pt>
                <c:pt idx="2">
                  <c:v>43617</c:v>
                </c:pt>
                <c:pt idx="3">
                  <c:v>43525</c:v>
                </c:pt>
                <c:pt idx="4">
                  <c:v>43435</c:v>
                </c:pt>
                <c:pt idx="5">
                  <c:v>43344</c:v>
                </c:pt>
                <c:pt idx="6">
                  <c:v>43252</c:v>
                </c:pt>
                <c:pt idx="7">
                  <c:v>43160</c:v>
                </c:pt>
                <c:pt idx="8">
                  <c:v>43070</c:v>
                </c:pt>
                <c:pt idx="9">
                  <c:v>42979</c:v>
                </c:pt>
                <c:pt idx="10">
                  <c:v>42887</c:v>
                </c:pt>
                <c:pt idx="11">
                  <c:v>42795</c:v>
                </c:pt>
                <c:pt idx="12">
                  <c:v>42705</c:v>
                </c:pt>
                <c:pt idx="13">
                  <c:v>42614</c:v>
                </c:pt>
                <c:pt idx="14">
                  <c:v>42522</c:v>
                </c:pt>
                <c:pt idx="15">
                  <c:v>42430</c:v>
                </c:pt>
                <c:pt idx="16">
                  <c:v>42339</c:v>
                </c:pt>
                <c:pt idx="17">
                  <c:v>42248</c:v>
                </c:pt>
                <c:pt idx="18">
                  <c:v>42156</c:v>
                </c:pt>
                <c:pt idx="19">
                  <c:v>42064</c:v>
                </c:pt>
                <c:pt idx="20">
                  <c:v>41974</c:v>
                </c:pt>
                <c:pt idx="21">
                  <c:v>41883</c:v>
                </c:pt>
                <c:pt idx="22">
                  <c:v>41791</c:v>
                </c:pt>
                <c:pt idx="23">
                  <c:v>41699</c:v>
                </c:pt>
                <c:pt idx="24">
                  <c:v>41609</c:v>
                </c:pt>
                <c:pt idx="25">
                  <c:v>41518</c:v>
                </c:pt>
                <c:pt idx="26">
                  <c:v>41426</c:v>
                </c:pt>
                <c:pt idx="27">
                  <c:v>41334</c:v>
                </c:pt>
                <c:pt idx="28">
                  <c:v>41244</c:v>
                </c:pt>
                <c:pt idx="29">
                  <c:v>41153</c:v>
                </c:pt>
                <c:pt idx="30">
                  <c:v>41061</c:v>
                </c:pt>
                <c:pt idx="31">
                  <c:v>40969</c:v>
                </c:pt>
                <c:pt idx="32">
                  <c:v>40878</c:v>
                </c:pt>
                <c:pt idx="33">
                  <c:v>40787</c:v>
                </c:pt>
                <c:pt idx="34">
                  <c:v>40695</c:v>
                </c:pt>
                <c:pt idx="35">
                  <c:v>40603</c:v>
                </c:pt>
                <c:pt idx="36">
                  <c:v>40513</c:v>
                </c:pt>
                <c:pt idx="37">
                  <c:v>40422</c:v>
                </c:pt>
                <c:pt idx="38">
                  <c:v>40330</c:v>
                </c:pt>
              </c:numCache>
            </c:numRef>
          </c:cat>
          <c:val>
            <c:numRef>
              <c:f>Sheet1!$C$2:$C$40</c:f>
              <c:numCache>
                <c:formatCode>0.00%</c:formatCode>
                <c:ptCount val="39"/>
                <c:pt idx="0">
                  <c:v>0</c:v>
                </c:pt>
                <c:pt idx="1">
                  <c:v>4.0000000000000001E-3</c:v>
                </c:pt>
                <c:pt idx="2">
                  <c:v>4.0000000000000001E-3</c:v>
                </c:pt>
                <c:pt idx="3">
                  <c:v>4.0000000000000001E-3</c:v>
                </c:pt>
                <c:pt idx="4">
                  <c:v>5.0000000000000001E-3</c:v>
                </c:pt>
                <c:pt idx="5">
                  <c:v>8.0000000000000002E-3</c:v>
                </c:pt>
                <c:pt idx="6">
                  <c:v>3.0000000000000001E-3</c:v>
                </c:pt>
                <c:pt idx="7">
                  <c:v>5.0000000000000001E-3</c:v>
                </c:pt>
                <c:pt idx="8">
                  <c:v>6.0000000000000001E-3</c:v>
                </c:pt>
                <c:pt idx="9">
                  <c:v>2E-3</c:v>
                </c:pt>
                <c:pt idx="10">
                  <c:v>5.0000000000000001E-3</c:v>
                </c:pt>
                <c:pt idx="11">
                  <c:v>5.0000000000000001E-3</c:v>
                </c:pt>
                <c:pt idx="12">
                  <c:v>5.0000000000000001E-3</c:v>
                </c:pt>
                <c:pt idx="13">
                  <c:v>3.0000000000000001E-3</c:v>
                </c:pt>
                <c:pt idx="14">
                  <c:v>1E-3</c:v>
                </c:pt>
                <c:pt idx="15">
                  <c:v>-2E-3</c:v>
                </c:pt>
                <c:pt idx="16">
                  <c:v>3.0000000000000001E-3</c:v>
                </c:pt>
                <c:pt idx="17">
                  <c:v>8.9999999999999993E-3</c:v>
                </c:pt>
                <c:pt idx="18">
                  <c:v>3.0000000000000001E-3</c:v>
                </c:pt>
                <c:pt idx="19">
                  <c:v>5.0000000000000001E-3</c:v>
                </c:pt>
                <c:pt idx="20">
                  <c:v>1E-3</c:v>
                </c:pt>
                <c:pt idx="21">
                  <c:v>2E-3</c:v>
                </c:pt>
                <c:pt idx="22">
                  <c:v>-1E-3</c:v>
                </c:pt>
                <c:pt idx="23">
                  <c:v>8.9999999999999993E-3</c:v>
                </c:pt>
                <c:pt idx="24">
                  <c:v>2E-3</c:v>
                </c:pt>
                <c:pt idx="25">
                  <c:v>1.2999999999999999E-2</c:v>
                </c:pt>
                <c:pt idx="26">
                  <c:v>1E-3</c:v>
                </c:pt>
                <c:pt idx="27">
                  <c:v>3.0000000000000001E-3</c:v>
                </c:pt>
                <c:pt idx="28">
                  <c:v>2E-3</c:v>
                </c:pt>
                <c:pt idx="29">
                  <c:v>6.0000000000000001E-3</c:v>
                </c:pt>
                <c:pt idx="30">
                  <c:v>5.0000000000000001E-3</c:v>
                </c:pt>
                <c:pt idx="31">
                  <c:v>-3.0000000000000001E-3</c:v>
                </c:pt>
                <c:pt idx="32">
                  <c:v>3.0000000000000001E-3</c:v>
                </c:pt>
                <c:pt idx="33">
                  <c:v>6.0000000000000001E-3</c:v>
                </c:pt>
                <c:pt idx="34">
                  <c:v>8.0000000000000002E-3</c:v>
                </c:pt>
                <c:pt idx="35">
                  <c:v>1.0999999999999999E-2</c:v>
                </c:pt>
                <c:pt idx="36">
                  <c:v>1E-3</c:v>
                </c:pt>
                <c:pt idx="37">
                  <c:v>1.4E-2</c:v>
                </c:pt>
                <c:pt idx="38">
                  <c:v>3.0000000000000001E-3</c:v>
                </c:pt>
              </c:numCache>
            </c:numRef>
          </c:val>
          <c:extLst>
            <c:ext xmlns:c16="http://schemas.microsoft.com/office/drawing/2014/chart" uri="{C3380CC4-5D6E-409C-BE32-E72D297353CC}">
              <c16:uniqueId val="{00000000-912F-482B-8FE9-050FAF13974F}"/>
            </c:ext>
          </c:extLst>
        </c:ser>
        <c:dLbls>
          <c:showLegendKey val="0"/>
          <c:showVal val="0"/>
          <c:showCatName val="0"/>
          <c:showSerName val="0"/>
          <c:showPercent val="0"/>
          <c:showBubbleSize val="0"/>
        </c:dLbls>
        <c:gapWidth val="0"/>
        <c:axId val="235463424"/>
        <c:axId val="235453440"/>
      </c:barChart>
      <c:lineChart>
        <c:grouping val="stacked"/>
        <c:varyColors val="0"/>
        <c:ser>
          <c:idx val="0"/>
          <c:order val="0"/>
          <c:tx>
            <c:strRef>
              <c:f>Sheet1!$B$1</c:f>
              <c:strCache>
                <c:ptCount val="1"/>
                <c:pt idx="0">
                  <c:v>CPI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Sheet1!$A$2:$A$40</c:f>
              <c:numCache>
                <c:formatCode>[$-409]mmm\-yy;@</c:formatCode>
                <c:ptCount val="39"/>
                <c:pt idx="0">
                  <c:v>43800</c:v>
                </c:pt>
                <c:pt idx="1">
                  <c:v>43709</c:v>
                </c:pt>
                <c:pt idx="2">
                  <c:v>43617</c:v>
                </c:pt>
                <c:pt idx="3">
                  <c:v>43525</c:v>
                </c:pt>
                <c:pt idx="4">
                  <c:v>43435</c:v>
                </c:pt>
                <c:pt idx="5">
                  <c:v>43344</c:v>
                </c:pt>
                <c:pt idx="6">
                  <c:v>43252</c:v>
                </c:pt>
                <c:pt idx="7">
                  <c:v>43160</c:v>
                </c:pt>
                <c:pt idx="8">
                  <c:v>43070</c:v>
                </c:pt>
                <c:pt idx="9">
                  <c:v>42979</c:v>
                </c:pt>
                <c:pt idx="10">
                  <c:v>42887</c:v>
                </c:pt>
                <c:pt idx="11">
                  <c:v>42795</c:v>
                </c:pt>
                <c:pt idx="12">
                  <c:v>42705</c:v>
                </c:pt>
                <c:pt idx="13">
                  <c:v>42614</c:v>
                </c:pt>
                <c:pt idx="14">
                  <c:v>42522</c:v>
                </c:pt>
                <c:pt idx="15">
                  <c:v>42430</c:v>
                </c:pt>
                <c:pt idx="16">
                  <c:v>42339</c:v>
                </c:pt>
                <c:pt idx="17">
                  <c:v>42248</c:v>
                </c:pt>
                <c:pt idx="18">
                  <c:v>42156</c:v>
                </c:pt>
                <c:pt idx="19">
                  <c:v>42064</c:v>
                </c:pt>
                <c:pt idx="20">
                  <c:v>41974</c:v>
                </c:pt>
                <c:pt idx="21">
                  <c:v>41883</c:v>
                </c:pt>
                <c:pt idx="22">
                  <c:v>41791</c:v>
                </c:pt>
                <c:pt idx="23">
                  <c:v>41699</c:v>
                </c:pt>
                <c:pt idx="24">
                  <c:v>41609</c:v>
                </c:pt>
                <c:pt idx="25">
                  <c:v>41518</c:v>
                </c:pt>
                <c:pt idx="26">
                  <c:v>41426</c:v>
                </c:pt>
                <c:pt idx="27">
                  <c:v>41334</c:v>
                </c:pt>
                <c:pt idx="28">
                  <c:v>41244</c:v>
                </c:pt>
                <c:pt idx="29">
                  <c:v>41153</c:v>
                </c:pt>
                <c:pt idx="30">
                  <c:v>41061</c:v>
                </c:pt>
                <c:pt idx="31">
                  <c:v>40969</c:v>
                </c:pt>
                <c:pt idx="32">
                  <c:v>40878</c:v>
                </c:pt>
                <c:pt idx="33">
                  <c:v>40787</c:v>
                </c:pt>
                <c:pt idx="34">
                  <c:v>40695</c:v>
                </c:pt>
                <c:pt idx="35">
                  <c:v>40603</c:v>
                </c:pt>
                <c:pt idx="36">
                  <c:v>40513</c:v>
                </c:pt>
                <c:pt idx="37">
                  <c:v>40422</c:v>
                </c:pt>
                <c:pt idx="38">
                  <c:v>40330</c:v>
                </c:pt>
              </c:numCache>
            </c:numRef>
          </c:cat>
          <c:val>
            <c:numRef>
              <c:f>Sheet1!$B$2:$B$40</c:f>
              <c:numCache>
                <c:formatCode>0.00%</c:formatCode>
                <c:ptCount val="39"/>
                <c:pt idx="0">
                  <c:v>1.7999999999999999E-2</c:v>
                </c:pt>
                <c:pt idx="1">
                  <c:v>1.7000000000000001E-2</c:v>
                </c:pt>
                <c:pt idx="2">
                  <c:v>1.6E-2</c:v>
                </c:pt>
                <c:pt idx="3">
                  <c:v>1.2999999999999999E-2</c:v>
                </c:pt>
                <c:pt idx="4">
                  <c:v>1.7999999999999999E-2</c:v>
                </c:pt>
                <c:pt idx="5">
                  <c:v>1.9E-2</c:v>
                </c:pt>
                <c:pt idx="6">
                  <c:v>2.1000000000000001E-2</c:v>
                </c:pt>
                <c:pt idx="7">
                  <c:v>1.9E-2</c:v>
                </c:pt>
                <c:pt idx="8">
                  <c:v>1.9E-2</c:v>
                </c:pt>
                <c:pt idx="9">
                  <c:v>1.7999999999999999E-2</c:v>
                </c:pt>
                <c:pt idx="10">
                  <c:v>1.9E-2</c:v>
                </c:pt>
                <c:pt idx="11">
                  <c:v>2.1000000000000001E-2</c:v>
                </c:pt>
                <c:pt idx="12">
                  <c:v>1.4999999999999999E-2</c:v>
                </c:pt>
                <c:pt idx="13">
                  <c:v>1.2999999999999999E-2</c:v>
                </c:pt>
                <c:pt idx="14">
                  <c:v>0.01</c:v>
                </c:pt>
                <c:pt idx="15">
                  <c:v>1.2999999999999999E-2</c:v>
                </c:pt>
                <c:pt idx="16">
                  <c:v>1.7000000000000001E-2</c:v>
                </c:pt>
                <c:pt idx="17">
                  <c:v>1.4999999999999999E-2</c:v>
                </c:pt>
                <c:pt idx="18">
                  <c:v>1.4999999999999999E-2</c:v>
                </c:pt>
                <c:pt idx="19">
                  <c:v>1.2999999999999999E-2</c:v>
                </c:pt>
                <c:pt idx="20">
                  <c:v>1.7000000000000001E-2</c:v>
                </c:pt>
                <c:pt idx="21">
                  <c:v>2.3E-2</c:v>
                </c:pt>
                <c:pt idx="22">
                  <c:v>0.03</c:v>
                </c:pt>
                <c:pt idx="23">
                  <c:v>2.9000000000000001E-2</c:v>
                </c:pt>
                <c:pt idx="24">
                  <c:v>2.7E-2</c:v>
                </c:pt>
                <c:pt idx="25">
                  <c:v>2.1999999999999999E-2</c:v>
                </c:pt>
                <c:pt idx="26">
                  <c:v>2.4E-2</c:v>
                </c:pt>
                <c:pt idx="27">
                  <c:v>2.5000000000000001E-2</c:v>
                </c:pt>
                <c:pt idx="28">
                  <c:v>2.1999999999999999E-2</c:v>
                </c:pt>
                <c:pt idx="29">
                  <c:v>0.02</c:v>
                </c:pt>
                <c:pt idx="30">
                  <c:v>1.2E-2</c:v>
                </c:pt>
                <c:pt idx="31">
                  <c:v>1.6E-2</c:v>
                </c:pt>
                <c:pt idx="32">
                  <c:v>0.03</c:v>
                </c:pt>
                <c:pt idx="33">
                  <c:v>3.4000000000000002E-2</c:v>
                </c:pt>
                <c:pt idx="34">
                  <c:v>3.5000000000000003E-2</c:v>
                </c:pt>
                <c:pt idx="35">
                  <c:v>3.3000000000000002E-2</c:v>
                </c:pt>
                <c:pt idx="36">
                  <c:v>2.8000000000000001E-2</c:v>
                </c:pt>
                <c:pt idx="37">
                  <c:v>2.9000000000000001E-2</c:v>
                </c:pt>
                <c:pt idx="38">
                  <c:v>3.1E-2</c:v>
                </c:pt>
              </c:numCache>
            </c:numRef>
          </c:val>
          <c:smooth val="0"/>
          <c:extLst>
            <c:ext xmlns:c16="http://schemas.microsoft.com/office/drawing/2014/chart" uri="{C3380CC4-5D6E-409C-BE32-E72D297353CC}">
              <c16:uniqueId val="{00000001-912F-482B-8FE9-050FAF13974F}"/>
            </c:ext>
          </c:extLst>
        </c:ser>
        <c:dLbls>
          <c:showLegendKey val="0"/>
          <c:showVal val="0"/>
          <c:showCatName val="0"/>
          <c:showSerName val="0"/>
          <c:showPercent val="0"/>
          <c:showBubbleSize val="0"/>
        </c:dLbls>
        <c:marker val="1"/>
        <c:smooth val="0"/>
        <c:axId val="235445248"/>
        <c:axId val="235451904"/>
      </c:lineChart>
      <c:dateAx>
        <c:axId val="235445248"/>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35451904"/>
        <c:crosses val="autoZero"/>
        <c:auto val="0"/>
        <c:lblOffset val="100"/>
        <c:baseTimeUnit val="months"/>
        <c:majorUnit val="15"/>
        <c:majorTimeUnit val="months"/>
        <c:minorUnit val="15"/>
        <c:minorTimeUnit val="months"/>
      </c:dateAx>
      <c:valAx>
        <c:axId val="23545190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5445248"/>
        <c:crosses val="autoZero"/>
        <c:crossBetween val="between"/>
        <c:majorUnit val="1.0000000000000002E-2"/>
      </c:valAx>
      <c:valAx>
        <c:axId val="235453440"/>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5463424"/>
        <c:crosses val="max"/>
        <c:crossBetween val="between"/>
        <c:majorUnit val="4.000000000000001E-3"/>
      </c:valAx>
      <c:dateAx>
        <c:axId val="235463424"/>
        <c:scaling>
          <c:orientation val="minMax"/>
        </c:scaling>
        <c:delete val="1"/>
        <c:axPos val="b"/>
        <c:numFmt formatCode="[$-409]mmm\-yy;@" sourceLinked="1"/>
        <c:majorTickMark val="out"/>
        <c:minorTickMark val="none"/>
        <c:tickLblPos val="nextTo"/>
        <c:crossAx val="235453440"/>
        <c:crossesAt val="-4.000000000000001E-3"/>
        <c:auto val="1"/>
        <c:lblOffset val="100"/>
        <c:baseTimeUnit val="months"/>
      </c:dateAx>
      <c:spPr>
        <a:noFill/>
        <a:ln>
          <a:noFill/>
        </a:ln>
        <a:effectLst/>
      </c:spPr>
    </c:plotArea>
    <c:legend>
      <c:legendPos val="b"/>
      <c:layout>
        <c:manualLayout>
          <c:xMode val="edge"/>
          <c:yMode val="edge"/>
          <c:x val="0.31220227021292946"/>
          <c:y val="0.78162419809692874"/>
          <c:w val="0.27360681484529426"/>
          <c:h val="0.130311149326393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interest rate of central bank</c:v>
                </c:pt>
              </c:strCache>
            </c:strRef>
          </c:tx>
          <c:spPr>
            <a:ln w="28575" cap="rnd">
              <a:solidFill>
                <a:schemeClr val="accent2">
                  <a:lumMod val="75000"/>
                </a:schemeClr>
              </a:solidFill>
              <a:round/>
            </a:ln>
            <a:effectLst/>
          </c:spPr>
          <c:marker>
            <c:symbol val="none"/>
          </c:marker>
          <c:cat>
            <c:numRef>
              <c:f>Sheet1!$A$2:$A$18</c:f>
              <c:numCache>
                <c:formatCode>[$-409]mmm\-yy;@</c:formatCode>
                <c:ptCount val="17"/>
                <c:pt idx="0">
                  <c:v>43922</c:v>
                </c:pt>
                <c:pt idx="1">
                  <c:v>43891</c:v>
                </c:pt>
                <c:pt idx="2">
                  <c:v>43862</c:v>
                </c:pt>
                <c:pt idx="3">
                  <c:v>43800</c:v>
                </c:pt>
                <c:pt idx="4">
                  <c:v>43770</c:v>
                </c:pt>
                <c:pt idx="5">
                  <c:v>43739</c:v>
                </c:pt>
                <c:pt idx="6">
                  <c:v>43709</c:v>
                </c:pt>
                <c:pt idx="7">
                  <c:v>43678</c:v>
                </c:pt>
                <c:pt idx="8">
                  <c:v>43647</c:v>
                </c:pt>
                <c:pt idx="9">
                  <c:v>43617</c:v>
                </c:pt>
                <c:pt idx="10">
                  <c:v>43586</c:v>
                </c:pt>
                <c:pt idx="11">
                  <c:v>43556</c:v>
                </c:pt>
                <c:pt idx="12">
                  <c:v>43497</c:v>
                </c:pt>
                <c:pt idx="13">
                  <c:v>43435</c:v>
                </c:pt>
                <c:pt idx="14">
                  <c:v>43405</c:v>
                </c:pt>
                <c:pt idx="15">
                  <c:v>43374</c:v>
                </c:pt>
                <c:pt idx="16">
                  <c:v>43344</c:v>
                </c:pt>
              </c:numCache>
            </c:numRef>
          </c:cat>
          <c:val>
            <c:numRef>
              <c:f>Sheet1!$B$2:$B$18</c:f>
              <c:numCache>
                <c:formatCode>0.00%</c:formatCode>
                <c:ptCount val="17"/>
                <c:pt idx="0">
                  <c:v>2.5000000000000001E-3</c:v>
                </c:pt>
                <c:pt idx="1">
                  <c:v>5.0000000000000001E-3</c:v>
                </c:pt>
                <c:pt idx="2">
                  <c:v>7.4999999999999997E-3</c:v>
                </c:pt>
                <c:pt idx="3">
                  <c:v>7.4999999999999997E-3</c:v>
                </c:pt>
                <c:pt idx="4">
                  <c:v>7.4999999999999997E-3</c:v>
                </c:pt>
                <c:pt idx="5">
                  <c:v>7.4999999999999997E-3</c:v>
                </c:pt>
                <c:pt idx="6">
                  <c:v>0.01</c:v>
                </c:pt>
                <c:pt idx="7">
                  <c:v>0.01</c:v>
                </c:pt>
                <c:pt idx="8">
                  <c:v>0.01</c:v>
                </c:pt>
                <c:pt idx="9">
                  <c:v>1.2500000000000001E-2</c:v>
                </c:pt>
                <c:pt idx="10">
                  <c:v>1.4999999999999999E-2</c:v>
                </c:pt>
                <c:pt idx="11">
                  <c:v>1.4999999999999999E-2</c:v>
                </c:pt>
                <c:pt idx="12">
                  <c:v>1.4999999999999999E-2</c:v>
                </c:pt>
                <c:pt idx="13">
                  <c:v>1.4999999999999999E-2</c:v>
                </c:pt>
                <c:pt idx="14">
                  <c:v>1.4999999999999999E-2</c:v>
                </c:pt>
                <c:pt idx="15">
                  <c:v>1.4999999999999999E-2</c:v>
                </c:pt>
                <c:pt idx="16">
                  <c:v>1.4999999999999999E-2</c:v>
                </c:pt>
              </c:numCache>
            </c:numRef>
          </c:val>
          <c:smooth val="0"/>
          <c:extLst>
            <c:ext xmlns:c16="http://schemas.microsoft.com/office/drawing/2014/chart" uri="{C3380CC4-5D6E-409C-BE32-E72D297353CC}">
              <c16:uniqueId val="{00000000-07A8-4F4D-99C2-94443AA1710F}"/>
            </c:ext>
          </c:extLst>
        </c:ser>
        <c:dLbls>
          <c:showLegendKey val="0"/>
          <c:showVal val="0"/>
          <c:showCatName val="0"/>
          <c:showSerName val="0"/>
          <c:showPercent val="0"/>
          <c:showBubbleSize val="0"/>
        </c:dLbls>
        <c:smooth val="0"/>
        <c:axId val="244161536"/>
        <c:axId val="244175616"/>
      </c:lineChart>
      <c:dateAx>
        <c:axId val="244161536"/>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244175616"/>
        <c:crosses val="autoZero"/>
        <c:auto val="1"/>
        <c:lblOffset val="100"/>
        <c:baseTimeUnit val="months"/>
        <c:majorUnit val="6"/>
        <c:majorTimeUnit val="months"/>
      </c:dateAx>
      <c:valAx>
        <c:axId val="24417561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zh-CN"/>
          </a:p>
        </c:txPr>
        <c:crossAx val="244161536"/>
        <c:crosses val="autoZero"/>
        <c:crossBetween val="between"/>
        <c:majorUnit val="4.000000000000001E-3"/>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Foreign trade volume(Billion A$)</c:v>
                </c:pt>
              </c:strCache>
            </c:strRef>
          </c:tx>
          <c:spPr>
            <a:ln w="28575" cap="rnd">
              <a:solidFill>
                <a:schemeClr val="accent2">
                  <a:lumMod val="75000"/>
                </a:schemeClr>
              </a:solidFill>
              <a:round/>
            </a:ln>
            <a:effectLst/>
          </c:spPr>
          <c:marker>
            <c:symbol val="none"/>
          </c:marker>
          <c:xVal>
            <c:numRef>
              <c:f>Sheet1!$A$2:$A$148</c:f>
              <c:numCache>
                <c:formatCode>[$-409]mmm\-yy;@</c:formatCode>
                <c:ptCount val="147"/>
                <c:pt idx="0">
                  <c:v>43891</c:v>
                </c:pt>
                <c:pt idx="1">
                  <c:v>43862</c:v>
                </c:pt>
                <c:pt idx="2">
                  <c:v>43831</c:v>
                </c:pt>
                <c:pt idx="3">
                  <c:v>43800</c:v>
                </c:pt>
                <c:pt idx="4">
                  <c:v>43770</c:v>
                </c:pt>
                <c:pt idx="5">
                  <c:v>43739</c:v>
                </c:pt>
                <c:pt idx="6">
                  <c:v>43709</c:v>
                </c:pt>
                <c:pt idx="7">
                  <c:v>43678</c:v>
                </c:pt>
                <c:pt idx="8">
                  <c:v>43647</c:v>
                </c:pt>
                <c:pt idx="9">
                  <c:v>43617</c:v>
                </c:pt>
                <c:pt idx="10">
                  <c:v>43586</c:v>
                </c:pt>
                <c:pt idx="11">
                  <c:v>43556</c:v>
                </c:pt>
                <c:pt idx="12">
                  <c:v>43525</c:v>
                </c:pt>
                <c:pt idx="13">
                  <c:v>43497</c:v>
                </c:pt>
                <c:pt idx="14">
                  <c:v>43466</c:v>
                </c:pt>
                <c:pt idx="15">
                  <c:v>43435</c:v>
                </c:pt>
                <c:pt idx="16">
                  <c:v>43405</c:v>
                </c:pt>
                <c:pt idx="17">
                  <c:v>43374</c:v>
                </c:pt>
                <c:pt idx="18">
                  <c:v>43344</c:v>
                </c:pt>
                <c:pt idx="19">
                  <c:v>43313</c:v>
                </c:pt>
                <c:pt idx="20">
                  <c:v>43282</c:v>
                </c:pt>
                <c:pt idx="21">
                  <c:v>43252</c:v>
                </c:pt>
                <c:pt idx="22">
                  <c:v>43221</c:v>
                </c:pt>
                <c:pt idx="23">
                  <c:v>43191</c:v>
                </c:pt>
                <c:pt idx="24">
                  <c:v>43160</c:v>
                </c:pt>
                <c:pt idx="25">
                  <c:v>43132</c:v>
                </c:pt>
                <c:pt idx="26">
                  <c:v>43101</c:v>
                </c:pt>
                <c:pt idx="27">
                  <c:v>43070</c:v>
                </c:pt>
                <c:pt idx="28">
                  <c:v>43040</c:v>
                </c:pt>
                <c:pt idx="29">
                  <c:v>43009</c:v>
                </c:pt>
                <c:pt idx="30">
                  <c:v>42979</c:v>
                </c:pt>
                <c:pt idx="31">
                  <c:v>42948</c:v>
                </c:pt>
                <c:pt idx="32">
                  <c:v>42917</c:v>
                </c:pt>
                <c:pt idx="33">
                  <c:v>42887</c:v>
                </c:pt>
                <c:pt idx="34">
                  <c:v>42856</c:v>
                </c:pt>
                <c:pt idx="35">
                  <c:v>42826</c:v>
                </c:pt>
                <c:pt idx="36">
                  <c:v>42795</c:v>
                </c:pt>
                <c:pt idx="37">
                  <c:v>42767</c:v>
                </c:pt>
                <c:pt idx="38">
                  <c:v>42736</c:v>
                </c:pt>
                <c:pt idx="39">
                  <c:v>42705</c:v>
                </c:pt>
                <c:pt idx="40">
                  <c:v>42675</c:v>
                </c:pt>
                <c:pt idx="41">
                  <c:v>42644</c:v>
                </c:pt>
                <c:pt idx="42">
                  <c:v>42614</c:v>
                </c:pt>
                <c:pt idx="43">
                  <c:v>42583</c:v>
                </c:pt>
                <c:pt idx="44">
                  <c:v>42552</c:v>
                </c:pt>
                <c:pt idx="45">
                  <c:v>42522</c:v>
                </c:pt>
                <c:pt idx="46">
                  <c:v>42491</c:v>
                </c:pt>
                <c:pt idx="47">
                  <c:v>42461</c:v>
                </c:pt>
                <c:pt idx="48">
                  <c:v>42430</c:v>
                </c:pt>
                <c:pt idx="49">
                  <c:v>42401</c:v>
                </c:pt>
                <c:pt idx="50">
                  <c:v>42370</c:v>
                </c:pt>
                <c:pt idx="51">
                  <c:v>42339</c:v>
                </c:pt>
                <c:pt idx="52">
                  <c:v>42309</c:v>
                </c:pt>
                <c:pt idx="53">
                  <c:v>42278</c:v>
                </c:pt>
                <c:pt idx="54">
                  <c:v>42248</c:v>
                </c:pt>
                <c:pt idx="55">
                  <c:v>42217</c:v>
                </c:pt>
                <c:pt idx="56">
                  <c:v>42186</c:v>
                </c:pt>
                <c:pt idx="57">
                  <c:v>42156</c:v>
                </c:pt>
                <c:pt idx="58">
                  <c:v>42125</c:v>
                </c:pt>
                <c:pt idx="59">
                  <c:v>42095</c:v>
                </c:pt>
                <c:pt idx="60">
                  <c:v>42064</c:v>
                </c:pt>
                <c:pt idx="61">
                  <c:v>42036</c:v>
                </c:pt>
                <c:pt idx="62">
                  <c:v>42005</c:v>
                </c:pt>
                <c:pt idx="63">
                  <c:v>41974</c:v>
                </c:pt>
                <c:pt idx="64">
                  <c:v>41944</c:v>
                </c:pt>
                <c:pt idx="65">
                  <c:v>41913</c:v>
                </c:pt>
                <c:pt idx="66">
                  <c:v>41883</c:v>
                </c:pt>
                <c:pt idx="67">
                  <c:v>41852</c:v>
                </c:pt>
                <c:pt idx="68">
                  <c:v>41821</c:v>
                </c:pt>
                <c:pt idx="69">
                  <c:v>41791</c:v>
                </c:pt>
                <c:pt idx="70">
                  <c:v>41760</c:v>
                </c:pt>
                <c:pt idx="71">
                  <c:v>41730</c:v>
                </c:pt>
                <c:pt idx="72">
                  <c:v>41699</c:v>
                </c:pt>
                <c:pt idx="73">
                  <c:v>41671</c:v>
                </c:pt>
                <c:pt idx="74">
                  <c:v>41640</c:v>
                </c:pt>
                <c:pt idx="75">
                  <c:v>41609</c:v>
                </c:pt>
                <c:pt idx="76">
                  <c:v>41579</c:v>
                </c:pt>
                <c:pt idx="77">
                  <c:v>41548</c:v>
                </c:pt>
                <c:pt idx="78">
                  <c:v>41518</c:v>
                </c:pt>
                <c:pt idx="79">
                  <c:v>41487</c:v>
                </c:pt>
                <c:pt idx="80">
                  <c:v>41456</c:v>
                </c:pt>
                <c:pt idx="81">
                  <c:v>41426</c:v>
                </c:pt>
                <c:pt idx="82">
                  <c:v>41395</c:v>
                </c:pt>
                <c:pt idx="83">
                  <c:v>41365</c:v>
                </c:pt>
                <c:pt idx="84">
                  <c:v>41334</c:v>
                </c:pt>
                <c:pt idx="85">
                  <c:v>41306</c:v>
                </c:pt>
                <c:pt idx="86">
                  <c:v>41275</c:v>
                </c:pt>
                <c:pt idx="87">
                  <c:v>41244</c:v>
                </c:pt>
                <c:pt idx="88">
                  <c:v>41214</c:v>
                </c:pt>
                <c:pt idx="89">
                  <c:v>41183</c:v>
                </c:pt>
                <c:pt idx="90">
                  <c:v>41153</c:v>
                </c:pt>
                <c:pt idx="91">
                  <c:v>41122</c:v>
                </c:pt>
                <c:pt idx="92">
                  <c:v>41091</c:v>
                </c:pt>
                <c:pt idx="93">
                  <c:v>41061</c:v>
                </c:pt>
                <c:pt idx="94">
                  <c:v>41030</c:v>
                </c:pt>
                <c:pt idx="95">
                  <c:v>41000</c:v>
                </c:pt>
                <c:pt idx="96">
                  <c:v>40969</c:v>
                </c:pt>
                <c:pt idx="97">
                  <c:v>40940</c:v>
                </c:pt>
                <c:pt idx="98">
                  <c:v>40909</c:v>
                </c:pt>
                <c:pt idx="99">
                  <c:v>40878</c:v>
                </c:pt>
                <c:pt idx="100">
                  <c:v>40848</c:v>
                </c:pt>
                <c:pt idx="101">
                  <c:v>40817</c:v>
                </c:pt>
                <c:pt idx="102">
                  <c:v>40787</c:v>
                </c:pt>
                <c:pt idx="103">
                  <c:v>40756</c:v>
                </c:pt>
                <c:pt idx="104">
                  <c:v>40725</c:v>
                </c:pt>
                <c:pt idx="105">
                  <c:v>40695</c:v>
                </c:pt>
                <c:pt idx="106">
                  <c:v>40664</c:v>
                </c:pt>
                <c:pt idx="107">
                  <c:v>40634</c:v>
                </c:pt>
                <c:pt idx="108">
                  <c:v>40603</c:v>
                </c:pt>
                <c:pt idx="109">
                  <c:v>40575</c:v>
                </c:pt>
                <c:pt idx="110">
                  <c:v>40544</c:v>
                </c:pt>
                <c:pt idx="111">
                  <c:v>40513</c:v>
                </c:pt>
                <c:pt idx="112">
                  <c:v>40483</c:v>
                </c:pt>
                <c:pt idx="113">
                  <c:v>40452</c:v>
                </c:pt>
                <c:pt idx="114">
                  <c:v>40422</c:v>
                </c:pt>
                <c:pt idx="115">
                  <c:v>40391</c:v>
                </c:pt>
                <c:pt idx="116">
                  <c:v>40360</c:v>
                </c:pt>
                <c:pt idx="117">
                  <c:v>40330</c:v>
                </c:pt>
                <c:pt idx="118">
                  <c:v>40299</c:v>
                </c:pt>
                <c:pt idx="119">
                  <c:v>40269</c:v>
                </c:pt>
                <c:pt idx="120">
                  <c:v>40238</c:v>
                </c:pt>
                <c:pt idx="121">
                  <c:v>40210</c:v>
                </c:pt>
                <c:pt idx="122">
                  <c:v>40179</c:v>
                </c:pt>
                <c:pt idx="123">
                  <c:v>40148</c:v>
                </c:pt>
                <c:pt idx="124">
                  <c:v>40118</c:v>
                </c:pt>
                <c:pt idx="125">
                  <c:v>40087</c:v>
                </c:pt>
                <c:pt idx="126">
                  <c:v>40057</c:v>
                </c:pt>
                <c:pt idx="127">
                  <c:v>40026</c:v>
                </c:pt>
                <c:pt idx="128">
                  <c:v>39995</c:v>
                </c:pt>
                <c:pt idx="129">
                  <c:v>39965</c:v>
                </c:pt>
                <c:pt idx="130">
                  <c:v>39934</c:v>
                </c:pt>
                <c:pt idx="131">
                  <c:v>39904</c:v>
                </c:pt>
                <c:pt idx="132">
                  <c:v>39873</c:v>
                </c:pt>
                <c:pt idx="133">
                  <c:v>39845</c:v>
                </c:pt>
                <c:pt idx="134">
                  <c:v>39814</c:v>
                </c:pt>
                <c:pt idx="135">
                  <c:v>39783</c:v>
                </c:pt>
                <c:pt idx="136">
                  <c:v>39753</c:v>
                </c:pt>
                <c:pt idx="137">
                  <c:v>39722</c:v>
                </c:pt>
                <c:pt idx="138">
                  <c:v>39692</c:v>
                </c:pt>
                <c:pt idx="139">
                  <c:v>39661</c:v>
                </c:pt>
                <c:pt idx="140">
                  <c:v>39630</c:v>
                </c:pt>
                <c:pt idx="141">
                  <c:v>39600</c:v>
                </c:pt>
                <c:pt idx="142">
                  <c:v>39569</c:v>
                </c:pt>
                <c:pt idx="143">
                  <c:v>39539</c:v>
                </c:pt>
                <c:pt idx="144">
                  <c:v>39508</c:v>
                </c:pt>
                <c:pt idx="145">
                  <c:v>39479</c:v>
                </c:pt>
                <c:pt idx="146">
                  <c:v>39448</c:v>
                </c:pt>
              </c:numCache>
            </c:numRef>
          </c:xVal>
          <c:yVal>
            <c:numRef>
              <c:f>Sheet1!$B$2:$B$148</c:f>
              <c:numCache>
                <c:formatCode>0.00_ </c:formatCode>
                <c:ptCount val="147"/>
                <c:pt idx="0">
                  <c:v>0</c:v>
                </c:pt>
                <c:pt idx="1">
                  <c:v>28013</c:v>
                </c:pt>
                <c:pt idx="2">
                  <c:v>28769</c:v>
                </c:pt>
                <c:pt idx="3">
                  <c:v>34745</c:v>
                </c:pt>
                <c:pt idx="4">
                  <c:v>32080</c:v>
                </c:pt>
                <c:pt idx="5">
                  <c:v>31669</c:v>
                </c:pt>
                <c:pt idx="6">
                  <c:v>4122</c:v>
                </c:pt>
                <c:pt idx="7">
                  <c:v>33983</c:v>
                </c:pt>
                <c:pt idx="8">
                  <c:v>35008</c:v>
                </c:pt>
                <c:pt idx="9">
                  <c:v>34990</c:v>
                </c:pt>
                <c:pt idx="10">
                  <c:v>34041</c:v>
                </c:pt>
                <c:pt idx="11">
                  <c:v>31149</c:v>
                </c:pt>
                <c:pt idx="12">
                  <c:v>31296</c:v>
                </c:pt>
                <c:pt idx="13">
                  <c:v>29174</c:v>
                </c:pt>
                <c:pt idx="14">
                  <c:v>29697</c:v>
                </c:pt>
                <c:pt idx="15">
                  <c:v>32114</c:v>
                </c:pt>
                <c:pt idx="16">
                  <c:v>30597</c:v>
                </c:pt>
                <c:pt idx="17">
                  <c:v>30640</c:v>
                </c:pt>
                <c:pt idx="18">
                  <c:v>1856</c:v>
                </c:pt>
                <c:pt idx="19">
                  <c:v>30078</c:v>
                </c:pt>
                <c:pt idx="20">
                  <c:v>1499</c:v>
                </c:pt>
                <c:pt idx="21">
                  <c:v>1848</c:v>
                </c:pt>
                <c:pt idx="22">
                  <c:v>589</c:v>
                </c:pt>
                <c:pt idx="23">
                  <c:v>26267</c:v>
                </c:pt>
                <c:pt idx="24">
                  <c:v>3989</c:v>
                </c:pt>
                <c:pt idx="25">
                  <c:v>2916</c:v>
                </c:pt>
                <c:pt idx="26">
                  <c:v>-1202</c:v>
                </c:pt>
                <c:pt idx="27">
                  <c:v>675</c:v>
                </c:pt>
                <c:pt idx="28">
                  <c:v>-1269</c:v>
                </c:pt>
                <c:pt idx="29">
                  <c:v>-833</c:v>
                </c:pt>
                <c:pt idx="30">
                  <c:v>-91</c:v>
                </c:pt>
                <c:pt idx="31">
                  <c:v>698</c:v>
                </c:pt>
                <c:pt idx="32">
                  <c:v>730</c:v>
                </c:pt>
                <c:pt idx="33">
                  <c:v>295</c:v>
                </c:pt>
                <c:pt idx="34">
                  <c:v>2114</c:v>
                </c:pt>
                <c:pt idx="35">
                  <c:v>1286</c:v>
                </c:pt>
                <c:pt idx="36">
                  <c:v>3706</c:v>
                </c:pt>
                <c:pt idx="37">
                  <c:v>3995</c:v>
                </c:pt>
                <c:pt idx="38">
                  <c:v>-305</c:v>
                </c:pt>
                <c:pt idx="39">
                  <c:v>6375</c:v>
                </c:pt>
                <c:pt idx="40">
                  <c:v>535</c:v>
                </c:pt>
                <c:pt idx="41">
                  <c:v>-1597</c:v>
                </c:pt>
                <c:pt idx="42">
                  <c:v>-2189</c:v>
                </c:pt>
                <c:pt idx="43">
                  <c:v>-1846</c:v>
                </c:pt>
                <c:pt idx="44">
                  <c:v>-1973</c:v>
                </c:pt>
                <c:pt idx="45">
                  <c:v>-3343</c:v>
                </c:pt>
                <c:pt idx="46">
                  <c:v>-979</c:v>
                </c:pt>
                <c:pt idx="47">
                  <c:v>-1679</c:v>
                </c:pt>
                <c:pt idx="48">
                  <c:v>-512</c:v>
                </c:pt>
                <c:pt idx="49">
                  <c:v>-1855</c:v>
                </c:pt>
                <c:pt idx="50">
                  <c:v>-4569</c:v>
                </c:pt>
                <c:pt idx="51">
                  <c:v>-3162</c:v>
                </c:pt>
                <c:pt idx="52">
                  <c:v>-4420</c:v>
                </c:pt>
                <c:pt idx="53">
                  <c:v>-4414</c:v>
                </c:pt>
                <c:pt idx="54">
                  <c:v>-3634</c:v>
                </c:pt>
                <c:pt idx="55">
                  <c:v>-1703</c:v>
                </c:pt>
                <c:pt idx="56">
                  <c:v>-3337</c:v>
                </c:pt>
                <c:pt idx="57">
                  <c:v>-3218</c:v>
                </c:pt>
                <c:pt idx="58">
                  <c:v>-1444</c:v>
                </c:pt>
                <c:pt idx="59">
                  <c:v>-4064</c:v>
                </c:pt>
                <c:pt idx="60">
                  <c:v>-143</c:v>
                </c:pt>
                <c:pt idx="61">
                  <c:v>-411</c:v>
                </c:pt>
                <c:pt idx="62">
                  <c:v>-3227</c:v>
                </c:pt>
                <c:pt idx="63">
                  <c:v>249</c:v>
                </c:pt>
                <c:pt idx="64">
                  <c:v>-2333</c:v>
                </c:pt>
                <c:pt idx="65">
                  <c:v>-2623</c:v>
                </c:pt>
                <c:pt idx="66">
                  <c:v>-3611</c:v>
                </c:pt>
                <c:pt idx="67">
                  <c:v>-209</c:v>
                </c:pt>
                <c:pt idx="68">
                  <c:v>-1812</c:v>
                </c:pt>
                <c:pt idx="69">
                  <c:v>-899</c:v>
                </c:pt>
                <c:pt idx="70">
                  <c:v>-975</c:v>
                </c:pt>
                <c:pt idx="71">
                  <c:v>-574</c:v>
                </c:pt>
                <c:pt idx="72">
                  <c:v>2618</c:v>
                </c:pt>
                <c:pt idx="73">
                  <c:v>2250</c:v>
                </c:pt>
                <c:pt idx="74">
                  <c:v>-1564</c:v>
                </c:pt>
                <c:pt idx="75">
                  <c:v>2352</c:v>
                </c:pt>
                <c:pt idx="76">
                  <c:v>-2348</c:v>
                </c:pt>
                <c:pt idx="77">
                  <c:v>-2441</c:v>
                </c:pt>
                <c:pt idx="78">
                  <c:v>-1495</c:v>
                </c:pt>
                <c:pt idx="79">
                  <c:v>-1008</c:v>
                </c:pt>
                <c:pt idx="80">
                  <c:v>-2641</c:v>
                </c:pt>
                <c:pt idx="81">
                  <c:v>699</c:v>
                </c:pt>
                <c:pt idx="82">
                  <c:v>-138</c:v>
                </c:pt>
                <c:pt idx="83">
                  <c:v>-613</c:v>
                </c:pt>
                <c:pt idx="84">
                  <c:v>1567</c:v>
                </c:pt>
                <c:pt idx="85">
                  <c:v>-88</c:v>
                </c:pt>
                <c:pt idx="86">
                  <c:v>-3554</c:v>
                </c:pt>
                <c:pt idx="87">
                  <c:v>357</c:v>
                </c:pt>
                <c:pt idx="88">
                  <c:v>-5219</c:v>
                </c:pt>
                <c:pt idx="89">
                  <c:v>-4191</c:v>
                </c:pt>
                <c:pt idx="90">
                  <c:v>-2664</c:v>
                </c:pt>
                <c:pt idx="91">
                  <c:v>-2566</c:v>
                </c:pt>
                <c:pt idx="92">
                  <c:v>-1986</c:v>
                </c:pt>
                <c:pt idx="93">
                  <c:v>-446</c:v>
                </c:pt>
                <c:pt idx="94">
                  <c:v>-510</c:v>
                </c:pt>
                <c:pt idx="95">
                  <c:v>57</c:v>
                </c:pt>
                <c:pt idx="96">
                  <c:v>-755</c:v>
                </c:pt>
                <c:pt idx="97">
                  <c:v>-336</c:v>
                </c:pt>
                <c:pt idx="98">
                  <c:v>-3680</c:v>
                </c:pt>
                <c:pt idx="99">
                  <c:v>1993</c:v>
                </c:pt>
                <c:pt idx="100">
                  <c:v>-1854</c:v>
                </c:pt>
                <c:pt idx="101">
                  <c:v>256</c:v>
                </c:pt>
                <c:pt idx="102">
                  <c:v>378</c:v>
                </c:pt>
                <c:pt idx="103">
                  <c:v>2041</c:v>
                </c:pt>
                <c:pt idx="104">
                  <c:v>810</c:v>
                </c:pt>
                <c:pt idx="105">
                  <c:v>1528</c:v>
                </c:pt>
                <c:pt idx="106">
                  <c:v>3037</c:v>
                </c:pt>
                <c:pt idx="107">
                  <c:v>2072</c:v>
                </c:pt>
                <c:pt idx="108">
                  <c:v>2172</c:v>
                </c:pt>
                <c:pt idx="109">
                  <c:v>244</c:v>
                </c:pt>
                <c:pt idx="110">
                  <c:v>-279</c:v>
                </c:pt>
                <c:pt idx="111">
                  <c:v>1634</c:v>
                </c:pt>
                <c:pt idx="112">
                  <c:v>-477</c:v>
                </c:pt>
                <c:pt idx="113">
                  <c:v>848</c:v>
                </c:pt>
                <c:pt idx="114">
                  <c:v>508</c:v>
                </c:pt>
                <c:pt idx="115">
                  <c:v>2157</c:v>
                </c:pt>
                <c:pt idx="116">
                  <c:v>1211</c:v>
                </c:pt>
                <c:pt idx="117">
                  <c:v>2363</c:v>
                </c:pt>
                <c:pt idx="118">
                  <c:v>2558</c:v>
                </c:pt>
                <c:pt idx="119">
                  <c:v>847</c:v>
                </c:pt>
                <c:pt idx="120">
                  <c:v>-1755</c:v>
                </c:pt>
                <c:pt idx="121">
                  <c:v>-671</c:v>
                </c:pt>
                <c:pt idx="122">
                  <c:v>-2179</c:v>
                </c:pt>
                <c:pt idx="123">
                  <c:v>-1885</c:v>
                </c:pt>
                <c:pt idx="124">
                  <c:v>-3218</c:v>
                </c:pt>
                <c:pt idx="125">
                  <c:v>-2825</c:v>
                </c:pt>
                <c:pt idx="126">
                  <c:v>-2886</c:v>
                </c:pt>
                <c:pt idx="127">
                  <c:v>-723</c:v>
                </c:pt>
                <c:pt idx="128">
                  <c:v>-2226</c:v>
                </c:pt>
                <c:pt idx="129">
                  <c:v>-879</c:v>
                </c:pt>
                <c:pt idx="130">
                  <c:v>331</c:v>
                </c:pt>
                <c:pt idx="131">
                  <c:v>-37</c:v>
                </c:pt>
                <c:pt idx="132">
                  <c:v>2322</c:v>
                </c:pt>
                <c:pt idx="133">
                  <c:v>2449</c:v>
                </c:pt>
                <c:pt idx="134">
                  <c:v>-1044</c:v>
                </c:pt>
                <c:pt idx="135">
                  <c:v>-354</c:v>
                </c:pt>
                <c:pt idx="136">
                  <c:v>-301</c:v>
                </c:pt>
                <c:pt idx="137">
                  <c:v>925</c:v>
                </c:pt>
                <c:pt idx="138">
                  <c:v>-1068</c:v>
                </c:pt>
                <c:pt idx="139">
                  <c:v>851</c:v>
                </c:pt>
                <c:pt idx="140">
                  <c:v>-1912</c:v>
                </c:pt>
                <c:pt idx="141">
                  <c:v>-983</c:v>
                </c:pt>
                <c:pt idx="142">
                  <c:v>-1026</c:v>
                </c:pt>
                <c:pt idx="143">
                  <c:v>-1835</c:v>
                </c:pt>
                <c:pt idx="144">
                  <c:v>-1803</c:v>
                </c:pt>
                <c:pt idx="145">
                  <c:v>-3052</c:v>
                </c:pt>
                <c:pt idx="146">
                  <c:v>-4411</c:v>
                </c:pt>
              </c:numCache>
            </c:numRef>
          </c:yVal>
          <c:smooth val="1"/>
          <c:extLst>
            <c:ext xmlns:c16="http://schemas.microsoft.com/office/drawing/2014/chart" uri="{C3380CC4-5D6E-409C-BE32-E72D297353CC}">
              <c16:uniqueId val="{00000000-402C-4179-BC30-7BAAD30FB853}"/>
            </c:ext>
          </c:extLst>
        </c:ser>
        <c:dLbls>
          <c:showLegendKey val="0"/>
          <c:showVal val="0"/>
          <c:showCatName val="0"/>
          <c:showSerName val="0"/>
          <c:showPercent val="0"/>
          <c:showBubbleSize val="0"/>
        </c:dLbls>
        <c:axId val="235520768"/>
        <c:axId val="235522304"/>
      </c:scatterChart>
      <c:valAx>
        <c:axId val="235520768"/>
        <c:scaling>
          <c:orientation val="minMax"/>
        </c:scaling>
        <c:delete val="1"/>
        <c:axPos val="b"/>
        <c:numFmt formatCode="[$-409]mmm\-yy;@" sourceLinked="1"/>
        <c:majorTickMark val="none"/>
        <c:minorTickMark val="none"/>
        <c:tickLblPos val="nextTo"/>
        <c:crossAx val="235522304"/>
        <c:crosses val="autoZero"/>
        <c:crossBetween val="midCat"/>
        <c:majorUnit val="2"/>
      </c:valAx>
      <c:valAx>
        <c:axId val="235522304"/>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5520768"/>
        <c:crosses val="autoZero"/>
        <c:crossBetween val="midCat"/>
      </c:valAx>
      <c:spPr>
        <a:noFill/>
        <a:ln>
          <a:noFill/>
        </a:ln>
        <a:effectLst/>
      </c:spPr>
    </c:plotArea>
    <c:legend>
      <c:legendPos val="b"/>
      <c:layout>
        <c:manualLayout>
          <c:xMode val="edge"/>
          <c:yMode val="edge"/>
          <c:x val="0.25778059840131257"/>
          <c:y val="0.82595738620178882"/>
          <c:w val="0.4866764300021002"/>
          <c:h val="0.130311149326393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460511679644048E-2"/>
          <c:y val="0.10077519379844961"/>
          <c:w val="0.97107897664071186"/>
          <c:h val="0.79844961240310075"/>
        </c:manualLayout>
      </c:layout>
      <c:barChart>
        <c:barDir val="bar"/>
        <c:grouping val="stacked"/>
        <c:varyColors val="0"/>
        <c:ser>
          <c:idx val="0"/>
          <c:order val="0"/>
          <c:spPr>
            <a:solidFill>
              <a:schemeClr val="accent2">
                <a:lumMod val="75000"/>
              </a:schemeClr>
            </a:solidFill>
            <a:ln>
              <a:noFill/>
            </a:ln>
          </c:spPr>
          <c:invertIfNegative val="0"/>
          <c:dLbls>
            <c:dLbl>
              <c:idx val="0"/>
              <c:layout>
                <c:manualLayout>
                  <c:x val="0"/>
                  <c:y val="5.8139534883720929E-3"/>
                </c:manualLayout>
              </c:layout>
              <c:numFmt formatCode="#,##0.0&quot;%&quot;;&quot;-&quot;#,##0.0&quot;%&quot;" sourceLinked="0"/>
              <c:spPr>
                <a:noFill/>
                <a:ln>
                  <a:noFill/>
                </a:ln>
              </c:spPr>
              <c:txPr>
                <a:bodyPr wrap="none"/>
                <a:lstStyle/>
                <a:p>
                  <a:pPr>
                    <a:defRPr sz="1400" b="1">
                      <a:solidFill>
                        <a:schemeClr val="bg1"/>
                      </a:solidFill>
                      <a:latin typeface="+mn-lt"/>
                      <a:ea typeface="+mn-ea"/>
                      <a:cs typeface="+mn-cs"/>
                      <a:sym typeface="+mn-lt"/>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A2BA-409D-9A98-3BE4F5ED0C8A}"/>
                </c:ext>
              </c:extLst>
            </c:dLbl>
            <c:spPr>
              <a:noFill/>
              <a:ln>
                <a:noFill/>
              </a:ln>
              <a:effectLst/>
            </c:spPr>
            <c:txPr>
              <a:bodyPr wrap="square" lIns="38100" tIns="19050" rIns="38100" bIns="19050" anchor="ctr">
                <a:spAutoFit/>
              </a:bodyPr>
              <a:lstStyle/>
              <a:p>
                <a:pPr>
                  <a:defRPr b="1">
                    <a:solidFill>
                      <a:schemeClr val="bg1"/>
                    </a:solidFill>
                  </a:defRPr>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f>
              <c:numCache>
                <c:formatCode>General</c:formatCode>
                <c:ptCount val="1"/>
                <c:pt idx="0">
                  <c:v>50</c:v>
                </c:pt>
              </c:numCache>
            </c:numRef>
          </c:val>
          <c:extLst>
            <c:ext xmlns:c16="http://schemas.microsoft.com/office/drawing/2014/chart" uri="{C3380CC4-5D6E-409C-BE32-E72D297353CC}">
              <c16:uniqueId val="{00000001-A2BA-409D-9A98-3BE4F5ED0C8A}"/>
            </c:ext>
          </c:extLst>
        </c:ser>
        <c:ser>
          <c:idx val="1"/>
          <c:order val="1"/>
          <c:spPr>
            <a:solidFill>
              <a:schemeClr val="accent2"/>
            </a:solidFill>
            <a:ln>
              <a:noFill/>
            </a:ln>
          </c:spPr>
          <c:invertIfNegative val="0"/>
          <c:dLbls>
            <c:dLbl>
              <c:idx val="0"/>
              <c:layout>
                <c:manualLayout>
                  <c:x val="0"/>
                  <c:y val="5.8139534883720929E-3"/>
                </c:manualLayout>
              </c:layout>
              <c:numFmt formatCode="#,##0.0&quot;%&quot;;&quot;-&quot;#,##0.0&quot;%&quot;" sourceLinked="0"/>
              <c:spPr>
                <a:noFill/>
                <a:ln>
                  <a:noFill/>
                </a:ln>
              </c:spPr>
              <c:txPr>
                <a:bodyPr wrap="none"/>
                <a:lstStyle/>
                <a:p>
                  <a:pPr>
                    <a:defRPr sz="1400" b="1">
                      <a:solidFill>
                        <a:schemeClr val="bg1"/>
                      </a:solidFill>
                      <a:latin typeface="+mn-lt"/>
                      <a:ea typeface="+mn-ea"/>
                      <a:cs typeface="+mn-cs"/>
                      <a:sym typeface="+mn-lt"/>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A2BA-409D-9A98-3BE4F5ED0C8A}"/>
                </c:ext>
              </c:extLst>
            </c:dLbl>
            <c:spPr>
              <a:noFill/>
              <a:ln>
                <a:noFill/>
              </a:ln>
              <a:effectLst/>
            </c:spPr>
            <c:txPr>
              <a:bodyPr wrap="square" lIns="38100" tIns="19050" rIns="38100" bIns="19050" anchor="ctr">
                <a:spAutoFit/>
              </a:bodyPr>
              <a:lstStyle/>
              <a:p>
                <a:pPr>
                  <a:defRPr b="1">
                    <a:solidFill>
                      <a:schemeClr val="bg1"/>
                    </a:solidFill>
                  </a:defRPr>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c:f>
              <c:numCache>
                <c:formatCode>General</c:formatCode>
                <c:ptCount val="1"/>
                <c:pt idx="0">
                  <c:v>22.299999999999997</c:v>
                </c:pt>
              </c:numCache>
            </c:numRef>
          </c:val>
          <c:extLst>
            <c:ext xmlns:c16="http://schemas.microsoft.com/office/drawing/2014/chart" uri="{C3380CC4-5D6E-409C-BE32-E72D297353CC}">
              <c16:uniqueId val="{00000003-A2BA-409D-9A98-3BE4F5ED0C8A}"/>
            </c:ext>
          </c:extLst>
        </c:ser>
        <c:ser>
          <c:idx val="2"/>
          <c:order val="2"/>
          <c:spPr>
            <a:solidFill>
              <a:schemeClr val="accent1">
                <a:lumMod val="40000"/>
                <a:lumOff val="60000"/>
              </a:schemeClr>
            </a:solidFill>
            <a:ln>
              <a:noFill/>
            </a:ln>
          </c:spPr>
          <c:invertIfNegative val="0"/>
          <c:dLbls>
            <c:dLbl>
              <c:idx val="0"/>
              <c:layout>
                <c:manualLayout>
                  <c:x val="0"/>
                  <c:y val="5.8139534883720929E-3"/>
                </c:manualLayout>
              </c:layout>
              <c:numFmt formatCode="#,##0.0&quot;%&quot;;&quot;-&quot;#,##0.0&quot;%&quot;" sourceLinked="0"/>
              <c:spPr>
                <a:noFill/>
                <a:ln>
                  <a:noFill/>
                </a:ln>
              </c:spPr>
              <c:txPr>
                <a:bodyPr wrap="none"/>
                <a:lstStyle/>
                <a:p>
                  <a:pPr>
                    <a:defRPr sz="1400" b="1">
                      <a:solidFill>
                        <a:schemeClr val="bg1"/>
                      </a:solidFill>
                      <a:latin typeface="+mn-lt"/>
                      <a:ea typeface="+mn-ea"/>
                      <a:cs typeface="+mn-cs"/>
                      <a:sym typeface="+mn-lt"/>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A2BA-409D-9A98-3BE4F5ED0C8A}"/>
                </c:ext>
              </c:extLst>
            </c:dLbl>
            <c:spPr>
              <a:noFill/>
              <a:ln>
                <a:noFill/>
              </a:ln>
              <a:effectLst/>
            </c:spPr>
            <c:txPr>
              <a:bodyPr wrap="square" lIns="38100" tIns="19050" rIns="38100" bIns="19050" anchor="ctr">
                <a:spAutoFit/>
              </a:bodyPr>
              <a:lstStyle/>
              <a:p>
                <a:pPr>
                  <a:defRPr b="1"/>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c:f>
              <c:numCache>
                <c:formatCode>General</c:formatCode>
                <c:ptCount val="1"/>
                <c:pt idx="0">
                  <c:v>27.700000000000003</c:v>
                </c:pt>
              </c:numCache>
            </c:numRef>
          </c:val>
          <c:extLst>
            <c:ext xmlns:c16="http://schemas.microsoft.com/office/drawing/2014/chart" uri="{C3380CC4-5D6E-409C-BE32-E72D297353CC}">
              <c16:uniqueId val="{00000005-A2BA-409D-9A98-3BE4F5ED0C8A}"/>
            </c:ext>
          </c:extLst>
        </c:ser>
        <c:dLbls>
          <c:showLegendKey val="0"/>
          <c:showVal val="0"/>
          <c:showCatName val="0"/>
          <c:showSerName val="0"/>
          <c:showPercent val="0"/>
          <c:showBubbleSize val="0"/>
        </c:dLbls>
        <c:gapWidth val="80"/>
        <c:overlap val="100"/>
        <c:axId val="244932608"/>
        <c:axId val="244934144"/>
      </c:barChart>
      <c:catAx>
        <c:axId val="244932608"/>
        <c:scaling>
          <c:orientation val="maxMin"/>
        </c:scaling>
        <c:delete val="1"/>
        <c:axPos val="l"/>
        <c:majorGridlines>
          <c:spPr>
            <a:ln>
              <a:noFill/>
            </a:ln>
          </c:spPr>
        </c:majorGridlines>
        <c:majorTickMark val="none"/>
        <c:minorTickMark val="none"/>
        <c:tickLblPos val="none"/>
        <c:crossAx val="244934144"/>
        <c:crosses val="min"/>
        <c:auto val="0"/>
        <c:lblAlgn val="ctr"/>
        <c:lblOffset val="100"/>
        <c:noMultiLvlLbl val="0"/>
      </c:catAx>
      <c:valAx>
        <c:axId val="244934144"/>
        <c:scaling>
          <c:orientation val="minMax"/>
          <c:max val="100"/>
          <c:min val="0"/>
        </c:scaling>
        <c:delete val="1"/>
        <c:axPos val="t"/>
        <c:numFmt formatCode="General" sourceLinked="1"/>
        <c:majorTickMark val="out"/>
        <c:minorTickMark val="none"/>
        <c:tickLblPos val="nextTo"/>
        <c:crossAx val="244932608"/>
        <c:crosses val="min"/>
        <c:crossBetween val="between"/>
      </c:valAx>
    </c:plotArea>
    <c:plotVisOnly val="0"/>
    <c:dispBlanksAs val="gap"/>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952240407834719E-2"/>
          <c:y val="0.10077519379844961"/>
          <c:w val="0.97209551918433057"/>
          <c:h val="0.79844961240310075"/>
        </c:manualLayout>
      </c:layout>
      <c:barChart>
        <c:barDir val="bar"/>
        <c:grouping val="stacked"/>
        <c:varyColors val="0"/>
        <c:ser>
          <c:idx val="0"/>
          <c:order val="0"/>
          <c:spPr>
            <a:solidFill>
              <a:schemeClr val="accent3"/>
            </a:solidFill>
            <a:ln>
              <a:noFill/>
            </a:ln>
          </c:spPr>
          <c:invertIfNegative val="0"/>
          <c:dLbls>
            <c:dLbl>
              <c:idx val="0"/>
              <c:layout>
                <c:manualLayout>
                  <c:x val="0"/>
                  <c:y val="5.8139534883720929E-3"/>
                </c:manualLayout>
              </c:layout>
              <c:numFmt formatCode="#,##0.0&quot;%&quot;;&quot;-&quot;#,##0.0&quot;%&quot;" sourceLinked="0"/>
              <c:spPr>
                <a:noFill/>
                <a:ln>
                  <a:noFill/>
                </a:ln>
              </c:spPr>
              <c:txPr>
                <a:bodyPr wrap="none"/>
                <a:lstStyle/>
                <a:p>
                  <a:pPr>
                    <a:defRPr sz="1400" b="1">
                      <a:solidFill>
                        <a:schemeClr val="bg1"/>
                      </a:solidFill>
                      <a:latin typeface="+mn-lt"/>
                      <a:ea typeface="+mn-ea"/>
                      <a:cs typeface="+mn-cs"/>
                      <a:sym typeface="+mn-lt"/>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AC64-44FE-93B6-1DAEEDF46C62}"/>
                </c:ext>
              </c:extLst>
            </c:dLbl>
            <c:spPr>
              <a:noFill/>
              <a:ln>
                <a:noFill/>
              </a:ln>
              <a:effectLst/>
            </c:spPr>
            <c:txPr>
              <a:bodyPr wrap="square" lIns="38100" tIns="19050" rIns="38100" bIns="19050" anchor="ctr">
                <a:spAutoFit/>
              </a:bodyPr>
              <a:lstStyle/>
              <a:p>
                <a:pPr>
                  <a:defRPr b="1">
                    <a:solidFill>
                      <a:schemeClr val="bg1"/>
                    </a:solidFill>
                  </a:defRPr>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f>
              <c:numCache>
                <c:formatCode>General</c:formatCode>
                <c:ptCount val="1"/>
                <c:pt idx="0">
                  <c:v>11.200000000000001</c:v>
                </c:pt>
              </c:numCache>
            </c:numRef>
          </c:val>
          <c:extLst>
            <c:ext xmlns:c16="http://schemas.microsoft.com/office/drawing/2014/chart" uri="{C3380CC4-5D6E-409C-BE32-E72D297353CC}">
              <c16:uniqueId val="{00000001-AC64-44FE-93B6-1DAEEDF46C62}"/>
            </c:ext>
          </c:extLst>
        </c:ser>
        <c:ser>
          <c:idx val="1"/>
          <c:order val="1"/>
          <c:spPr>
            <a:solidFill>
              <a:schemeClr val="accent1"/>
            </a:solidFill>
            <a:ln>
              <a:noFill/>
            </a:ln>
          </c:spPr>
          <c:invertIfNegative val="0"/>
          <c:dLbls>
            <c:dLbl>
              <c:idx val="0"/>
              <c:layout>
                <c:manualLayout>
                  <c:x val="0"/>
                  <c:y val="5.8139534883720929E-3"/>
                </c:manualLayout>
              </c:layout>
              <c:numFmt formatCode="#,##0.0&quot;%&quot;;&quot;-&quot;#,##0.0&quot;%&quot;" sourceLinked="0"/>
              <c:spPr>
                <a:noFill/>
                <a:ln>
                  <a:noFill/>
                </a:ln>
              </c:spPr>
              <c:txPr>
                <a:bodyPr wrap="none"/>
                <a:lstStyle/>
                <a:p>
                  <a:pPr>
                    <a:defRPr sz="1400" b="1">
                      <a:solidFill>
                        <a:schemeClr val="bg1"/>
                      </a:solidFill>
                      <a:latin typeface="+mn-lt"/>
                      <a:ea typeface="+mn-ea"/>
                      <a:cs typeface="+mn-cs"/>
                      <a:sym typeface="+mn-lt"/>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AC64-44FE-93B6-1DAEEDF46C62}"/>
                </c:ext>
              </c:extLst>
            </c:dLbl>
            <c:spPr>
              <a:noFill/>
              <a:ln>
                <a:noFill/>
              </a:ln>
              <a:effectLst/>
            </c:spPr>
            <c:txPr>
              <a:bodyPr wrap="square" lIns="38100" tIns="19050" rIns="38100" bIns="19050" anchor="ctr">
                <a:spAutoFit/>
              </a:bodyPr>
              <a:lstStyle/>
              <a:p>
                <a:pPr>
                  <a:defRPr b="1">
                    <a:solidFill>
                      <a:schemeClr val="bg1"/>
                    </a:solidFill>
                  </a:defRPr>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c:f>
              <c:numCache>
                <c:formatCode>General</c:formatCode>
                <c:ptCount val="1"/>
                <c:pt idx="0">
                  <c:v>59.8</c:v>
                </c:pt>
              </c:numCache>
            </c:numRef>
          </c:val>
          <c:extLst>
            <c:ext xmlns:c16="http://schemas.microsoft.com/office/drawing/2014/chart" uri="{C3380CC4-5D6E-409C-BE32-E72D297353CC}">
              <c16:uniqueId val="{00000003-AC64-44FE-93B6-1DAEEDF46C62}"/>
            </c:ext>
          </c:extLst>
        </c:ser>
        <c:ser>
          <c:idx val="2"/>
          <c:order val="2"/>
          <c:spPr>
            <a:solidFill>
              <a:schemeClr val="accent2"/>
            </a:solidFill>
            <a:ln>
              <a:noFill/>
            </a:ln>
          </c:spPr>
          <c:invertIfNegative val="0"/>
          <c:dLbls>
            <c:dLbl>
              <c:idx val="0"/>
              <c:layout>
                <c:manualLayout>
                  <c:x val="-2.6831231553528306E-4"/>
                  <c:y val="5.8139534883720929E-3"/>
                </c:manualLayout>
              </c:layout>
              <c:numFmt formatCode="#,##0.0&quot;%&quot;;&quot;-&quot;#,##0.0&quot;%&quot;" sourceLinked="0"/>
              <c:spPr>
                <a:noFill/>
                <a:ln>
                  <a:noFill/>
                </a:ln>
              </c:spPr>
              <c:txPr>
                <a:bodyPr wrap="none"/>
                <a:lstStyle/>
                <a:p>
                  <a:pPr>
                    <a:defRPr sz="1400" b="1">
                      <a:solidFill>
                        <a:schemeClr val="bg1"/>
                      </a:solidFill>
                      <a:latin typeface="+mn-lt"/>
                      <a:ea typeface="+mn-ea"/>
                      <a:cs typeface="+mn-cs"/>
                      <a:sym typeface="+mn-lt"/>
                    </a:defRPr>
                  </a:pPr>
                  <a:endParaRPr lang="zh-CN"/>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AC64-44FE-93B6-1DAEEDF46C62}"/>
                </c:ext>
              </c:extLst>
            </c:dLbl>
            <c:spPr>
              <a:noFill/>
              <a:ln>
                <a:noFill/>
              </a:ln>
              <a:effectLst/>
            </c:spPr>
            <c:txPr>
              <a:bodyPr wrap="square" lIns="38100" tIns="19050" rIns="38100" bIns="19050" anchor="ctr">
                <a:spAutoFit/>
              </a:bodyPr>
              <a:lstStyle/>
              <a:p>
                <a:pPr>
                  <a:defRPr b="1"/>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c:f>
              <c:numCache>
                <c:formatCode>General</c:formatCode>
                <c:ptCount val="1"/>
                <c:pt idx="0">
                  <c:v>29.000000000000004</c:v>
                </c:pt>
              </c:numCache>
            </c:numRef>
          </c:val>
          <c:extLst>
            <c:ext xmlns:c16="http://schemas.microsoft.com/office/drawing/2014/chart" uri="{C3380CC4-5D6E-409C-BE32-E72D297353CC}">
              <c16:uniqueId val="{00000005-AC64-44FE-93B6-1DAEEDF46C62}"/>
            </c:ext>
          </c:extLst>
        </c:ser>
        <c:dLbls>
          <c:showLegendKey val="0"/>
          <c:showVal val="0"/>
          <c:showCatName val="0"/>
          <c:showSerName val="0"/>
          <c:showPercent val="0"/>
          <c:showBubbleSize val="0"/>
        </c:dLbls>
        <c:gapWidth val="80"/>
        <c:overlap val="100"/>
        <c:axId val="245243904"/>
        <c:axId val="245245440"/>
      </c:barChart>
      <c:catAx>
        <c:axId val="245243904"/>
        <c:scaling>
          <c:orientation val="maxMin"/>
        </c:scaling>
        <c:delete val="1"/>
        <c:axPos val="l"/>
        <c:majorGridlines>
          <c:spPr>
            <a:ln>
              <a:noFill/>
            </a:ln>
          </c:spPr>
        </c:majorGridlines>
        <c:majorTickMark val="none"/>
        <c:minorTickMark val="none"/>
        <c:tickLblPos val="none"/>
        <c:crossAx val="245245440"/>
        <c:crosses val="min"/>
        <c:auto val="0"/>
        <c:lblAlgn val="ctr"/>
        <c:lblOffset val="100"/>
        <c:noMultiLvlLbl val="0"/>
      </c:catAx>
      <c:valAx>
        <c:axId val="245245440"/>
        <c:scaling>
          <c:orientation val="minMax"/>
          <c:max val="100"/>
          <c:min val="0"/>
        </c:scaling>
        <c:delete val="1"/>
        <c:axPos val="t"/>
        <c:numFmt formatCode="General" sourceLinked="1"/>
        <c:majorTickMark val="out"/>
        <c:minorTickMark val="none"/>
        <c:tickLblPos val="nextTo"/>
        <c:crossAx val="245243904"/>
        <c:crosses val="min"/>
        <c:crossBetween val="between"/>
      </c:valAx>
    </c:plotArea>
    <c:plotVisOnly val="0"/>
    <c:dispBlanksAs val="gap"/>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1"/>
            <c:invertIfNegative val="0"/>
            <c:bubble3D val="0"/>
            <c:spPr>
              <a:solidFill>
                <a:schemeClr val="accent6">
                  <a:lumMod val="75000"/>
                </a:schemeClr>
              </a:solidFill>
              <a:ln>
                <a:noFill/>
              </a:ln>
              <a:effectLst/>
            </c:spPr>
            <c:extLst>
              <c:ext xmlns:c16="http://schemas.microsoft.com/office/drawing/2014/chart" uri="{C3380CC4-5D6E-409C-BE32-E72D297353CC}">
                <c16:uniqueId val="{0000000A-866C-4810-8672-B0A423C4AC7B}"/>
              </c:ext>
            </c:extLst>
          </c:dPt>
          <c:dPt>
            <c:idx val="2"/>
            <c:invertIfNegative val="0"/>
            <c:bubble3D val="0"/>
            <c:spPr>
              <a:solidFill>
                <a:schemeClr val="accent6">
                  <a:lumMod val="75000"/>
                </a:schemeClr>
              </a:solidFill>
              <a:ln>
                <a:noFill/>
              </a:ln>
              <a:effectLst/>
            </c:spPr>
            <c:extLst>
              <c:ext xmlns:c16="http://schemas.microsoft.com/office/drawing/2014/chart" uri="{C3380CC4-5D6E-409C-BE32-E72D297353CC}">
                <c16:uniqueId val="{00000009-866C-4810-8672-B0A423C4AC7B}"/>
              </c:ext>
            </c:extLst>
          </c:dPt>
          <c:dPt>
            <c:idx val="3"/>
            <c:invertIfNegative val="0"/>
            <c:bubble3D val="0"/>
            <c:spPr>
              <a:solidFill>
                <a:schemeClr val="bg1">
                  <a:lumMod val="65000"/>
                </a:schemeClr>
              </a:solidFill>
              <a:ln>
                <a:noFill/>
              </a:ln>
              <a:effectLst/>
            </c:spPr>
            <c:extLst>
              <c:ext xmlns:c16="http://schemas.microsoft.com/office/drawing/2014/chart" uri="{C3380CC4-5D6E-409C-BE32-E72D297353CC}">
                <c16:uniqueId val="{00000008-866C-4810-8672-B0A423C4AC7B}"/>
              </c:ext>
            </c:extLst>
          </c:dPt>
          <c:dPt>
            <c:idx val="4"/>
            <c:invertIfNegative val="0"/>
            <c:bubble3D val="0"/>
            <c:spPr>
              <a:solidFill>
                <a:schemeClr val="accent4">
                  <a:lumMod val="75000"/>
                </a:schemeClr>
              </a:solidFill>
              <a:ln>
                <a:noFill/>
              </a:ln>
              <a:effectLst/>
            </c:spPr>
            <c:extLst>
              <c:ext xmlns:c16="http://schemas.microsoft.com/office/drawing/2014/chart" uri="{C3380CC4-5D6E-409C-BE32-E72D297353CC}">
                <c16:uniqueId val="{00000007-866C-4810-8672-B0A423C4AC7B}"/>
              </c:ext>
            </c:extLst>
          </c:dPt>
          <c:dPt>
            <c:idx val="5"/>
            <c:invertIfNegative val="0"/>
            <c:bubble3D val="0"/>
            <c:spPr>
              <a:solidFill>
                <a:schemeClr val="accent4">
                  <a:lumMod val="75000"/>
                </a:schemeClr>
              </a:solidFill>
              <a:ln>
                <a:noFill/>
              </a:ln>
              <a:effectLst/>
            </c:spPr>
            <c:extLst>
              <c:ext xmlns:c16="http://schemas.microsoft.com/office/drawing/2014/chart" uri="{C3380CC4-5D6E-409C-BE32-E72D297353CC}">
                <c16:uniqueId val="{00000006-866C-4810-8672-B0A423C4AC7B}"/>
              </c:ext>
            </c:extLst>
          </c:dPt>
          <c:dPt>
            <c:idx val="6"/>
            <c:invertIfNegative val="0"/>
            <c:bubble3D val="0"/>
            <c:spPr>
              <a:solidFill>
                <a:schemeClr val="accent3">
                  <a:lumMod val="75000"/>
                </a:schemeClr>
              </a:solidFill>
              <a:ln>
                <a:noFill/>
              </a:ln>
              <a:effectLst/>
            </c:spPr>
            <c:extLst>
              <c:ext xmlns:c16="http://schemas.microsoft.com/office/drawing/2014/chart" uri="{C3380CC4-5D6E-409C-BE32-E72D297353CC}">
                <c16:uniqueId val="{00000003-866C-4810-8672-B0A423C4AC7B}"/>
              </c:ext>
            </c:extLst>
          </c:dPt>
          <c:dPt>
            <c:idx val="7"/>
            <c:invertIfNegative val="0"/>
            <c:bubble3D val="0"/>
            <c:spPr>
              <a:solidFill>
                <a:schemeClr val="accent2">
                  <a:lumMod val="75000"/>
                </a:schemeClr>
              </a:solidFill>
              <a:ln>
                <a:noFill/>
              </a:ln>
              <a:effectLst/>
            </c:spPr>
            <c:extLst>
              <c:ext xmlns:c16="http://schemas.microsoft.com/office/drawing/2014/chart" uri="{C3380CC4-5D6E-409C-BE32-E72D297353CC}">
                <c16:uniqueId val="{00000004-866C-4810-8672-B0A423C4AC7B}"/>
              </c:ext>
            </c:extLst>
          </c:dPt>
          <c:dPt>
            <c:idx val="8"/>
            <c:invertIfNegative val="0"/>
            <c:bubble3D val="0"/>
            <c:spPr>
              <a:solidFill>
                <a:srgbClr val="FF0000"/>
              </a:solidFill>
              <a:ln>
                <a:noFill/>
              </a:ln>
              <a:effectLst/>
            </c:spPr>
            <c:extLst>
              <c:ext xmlns:c16="http://schemas.microsoft.com/office/drawing/2014/chart" uri="{C3380CC4-5D6E-409C-BE32-E72D297353CC}">
                <c16:uniqueId val="{00000005-866C-4810-8672-B0A423C4AC7B}"/>
              </c:ext>
            </c:extLst>
          </c:dPt>
          <c:dLbls>
            <c:dLbl>
              <c:idx val="1"/>
              <c:layout>
                <c:manualLayout>
                  <c:x val="-0.30382751129720237"/>
                  <c:y val="-6.095562094819108E-3"/>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3258494210782048"/>
                      <c:h val="0.1572359216278699"/>
                    </c:manualLayout>
                  </c15:layout>
                </c:ext>
                <c:ext xmlns:c16="http://schemas.microsoft.com/office/drawing/2014/chart" uri="{C3380CC4-5D6E-409C-BE32-E72D297353CC}">
                  <c16:uniqueId val="{0000000A-866C-4810-8672-B0A423C4AC7B}"/>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Other</c:v>
                </c:pt>
                <c:pt idx="1">
                  <c:v>international entrants</c:v>
                </c:pt>
                <c:pt idx="2">
                  <c:v>The value of Australian dollar</c:v>
                </c:pt>
                <c:pt idx="3">
                  <c:v>Global economic factors</c:v>
                </c:pt>
                <c:pt idx="4">
                  <c:v>Rental overheads</c:v>
                </c:pt>
                <c:pt idx="5">
                  <c:v>Labor costs</c:v>
                </c:pt>
                <c:pt idx="6">
                  <c:v>Consumer confidence</c:v>
                </c:pt>
                <c:pt idx="7">
                  <c:v>Discounting</c:v>
                </c:pt>
                <c:pt idx="8">
                  <c:v>Offshore online retailer</c:v>
                </c:pt>
              </c:strCache>
            </c:strRef>
          </c:cat>
          <c:val>
            <c:numRef>
              <c:f>Sheet1!$B$2:$B$10</c:f>
              <c:numCache>
                <c:formatCode>0.0%</c:formatCode>
                <c:ptCount val="9"/>
                <c:pt idx="0">
                  <c:v>0.25600000000000001</c:v>
                </c:pt>
                <c:pt idx="1">
                  <c:v>0.189</c:v>
                </c:pt>
                <c:pt idx="2">
                  <c:v>0.25700000000000001</c:v>
                </c:pt>
                <c:pt idx="3">
                  <c:v>0.28899999999999998</c:v>
                </c:pt>
                <c:pt idx="4">
                  <c:v>0.44900000000000001</c:v>
                </c:pt>
                <c:pt idx="5">
                  <c:v>0.308</c:v>
                </c:pt>
                <c:pt idx="6">
                  <c:v>0.56399999999999995</c:v>
                </c:pt>
                <c:pt idx="7">
                  <c:v>0.42099999999999999</c:v>
                </c:pt>
                <c:pt idx="8">
                  <c:v>0.26700000000000002</c:v>
                </c:pt>
              </c:numCache>
            </c:numRef>
          </c:val>
          <c:extLst>
            <c:ext xmlns:c16="http://schemas.microsoft.com/office/drawing/2014/chart" uri="{C3380CC4-5D6E-409C-BE32-E72D297353CC}">
              <c16:uniqueId val="{00000000-866C-4810-8672-B0A423C4AC7B}"/>
            </c:ext>
          </c:extLst>
        </c:ser>
        <c:dLbls>
          <c:showLegendKey val="0"/>
          <c:showVal val="0"/>
          <c:showCatName val="0"/>
          <c:showSerName val="0"/>
          <c:showPercent val="0"/>
          <c:showBubbleSize val="0"/>
        </c:dLbls>
        <c:gapWidth val="10"/>
        <c:axId val="244529024"/>
        <c:axId val="244530560"/>
      </c:barChart>
      <c:catAx>
        <c:axId val="244529024"/>
        <c:scaling>
          <c:orientation val="minMax"/>
        </c:scaling>
        <c:delete val="1"/>
        <c:axPos val="l"/>
        <c:numFmt formatCode="General" sourceLinked="1"/>
        <c:majorTickMark val="none"/>
        <c:minorTickMark val="none"/>
        <c:tickLblPos val="nextTo"/>
        <c:crossAx val="244530560"/>
        <c:crosses val="autoZero"/>
        <c:auto val="1"/>
        <c:lblAlgn val="ctr"/>
        <c:lblOffset val="100"/>
        <c:noMultiLvlLbl val="0"/>
      </c:catAx>
      <c:valAx>
        <c:axId val="244530560"/>
        <c:scaling>
          <c:orientation val="minMax"/>
        </c:scaling>
        <c:delete val="1"/>
        <c:axPos val="b"/>
        <c:numFmt formatCode="0.0%" sourceLinked="1"/>
        <c:majorTickMark val="none"/>
        <c:minorTickMark val="none"/>
        <c:tickLblPos val="nextTo"/>
        <c:crossAx val="244529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58057476236856"/>
          <c:y val="7.4828824022674545E-2"/>
          <c:w val="0.64115029811175739"/>
          <c:h val="0.68873327003473694"/>
        </c:manualLayout>
      </c:layout>
      <c:lineChart>
        <c:grouping val="standard"/>
        <c:varyColors val="0"/>
        <c:ser>
          <c:idx val="0"/>
          <c:order val="0"/>
          <c:tx>
            <c:strRef>
              <c:f>Sheet1!$B$1</c:f>
              <c:strCache>
                <c:ptCount val="1"/>
                <c:pt idx="0">
                  <c:v>One-year sales trend</c:v>
                </c:pt>
              </c:strCache>
            </c:strRef>
          </c:tx>
          <c:spPr>
            <a:ln w="28575" cap="rnd">
              <a:solidFill>
                <a:schemeClr val="accent2">
                  <a:lumMod val="60000"/>
                  <a:lumOff val="40000"/>
                </a:schemeClr>
              </a:solidFill>
              <a:round/>
            </a:ln>
            <a:effectLst/>
          </c:spPr>
          <c:marker>
            <c:symbol val="none"/>
          </c:marker>
          <c:cat>
            <c:numRef>
              <c:f>Sheet1!$A$2:$A$13</c:f>
              <c:numCache>
                <c:formatCode>[$-409]mmm\-yy;@</c:formatCode>
                <c:ptCount val="12"/>
                <c:pt idx="0">
                  <c:v>43800</c:v>
                </c:pt>
                <c:pt idx="1">
                  <c:v>43770</c:v>
                </c:pt>
                <c:pt idx="2">
                  <c:v>43739</c:v>
                </c:pt>
                <c:pt idx="3">
                  <c:v>43709</c:v>
                </c:pt>
                <c:pt idx="4">
                  <c:v>43678</c:v>
                </c:pt>
                <c:pt idx="5">
                  <c:v>43647</c:v>
                </c:pt>
                <c:pt idx="6">
                  <c:v>43617</c:v>
                </c:pt>
                <c:pt idx="7">
                  <c:v>43586</c:v>
                </c:pt>
                <c:pt idx="8">
                  <c:v>43556</c:v>
                </c:pt>
                <c:pt idx="9">
                  <c:v>43525</c:v>
                </c:pt>
                <c:pt idx="10">
                  <c:v>43497</c:v>
                </c:pt>
                <c:pt idx="11">
                  <c:v>43466</c:v>
                </c:pt>
              </c:numCache>
            </c:numRef>
          </c:cat>
          <c:val>
            <c:numRef>
              <c:f>Sheet1!$B$2:$B$13</c:f>
              <c:numCache>
                <c:formatCode>0.00%</c:formatCode>
                <c:ptCount val="12"/>
                <c:pt idx="0">
                  <c:v>0.192</c:v>
                </c:pt>
                <c:pt idx="1">
                  <c:v>4.9000000000000002E-2</c:v>
                </c:pt>
                <c:pt idx="2">
                  <c:v>5.8999999999999997E-2</c:v>
                </c:pt>
                <c:pt idx="3">
                  <c:v>-1.9E-2</c:v>
                </c:pt>
                <c:pt idx="4">
                  <c:v>1.9E-2</c:v>
                </c:pt>
                <c:pt idx="5">
                  <c:v>1.0999999999999999E-2</c:v>
                </c:pt>
                <c:pt idx="6">
                  <c:v>-1.4999999999999999E-2</c:v>
                </c:pt>
                <c:pt idx="7">
                  <c:v>0.03</c:v>
                </c:pt>
                <c:pt idx="8">
                  <c:v>-2.7E-2</c:v>
                </c:pt>
                <c:pt idx="9">
                  <c:v>0.109</c:v>
                </c:pt>
                <c:pt idx="10">
                  <c:v>-0.10100000000000001</c:v>
                </c:pt>
                <c:pt idx="11">
                  <c:v>-0.222</c:v>
                </c:pt>
              </c:numCache>
            </c:numRef>
          </c:val>
          <c:smooth val="0"/>
          <c:extLst>
            <c:ext xmlns:c16="http://schemas.microsoft.com/office/drawing/2014/chart" uri="{C3380CC4-5D6E-409C-BE32-E72D297353CC}">
              <c16:uniqueId val="{00000000-A4BE-4DC3-B2AC-378C1079F582}"/>
            </c:ext>
          </c:extLst>
        </c:ser>
        <c:dLbls>
          <c:showLegendKey val="0"/>
          <c:showVal val="0"/>
          <c:showCatName val="0"/>
          <c:showSerName val="0"/>
          <c:showPercent val="0"/>
          <c:showBubbleSize val="0"/>
        </c:dLbls>
        <c:smooth val="0"/>
        <c:axId val="246464512"/>
        <c:axId val="246466048"/>
      </c:lineChart>
      <c:dateAx>
        <c:axId val="246464512"/>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6466048"/>
        <c:crosses val="autoZero"/>
        <c:auto val="1"/>
        <c:lblOffset val="100"/>
        <c:baseTimeUnit val="months"/>
        <c:majorUnit val="3"/>
        <c:majorTimeUnit val="months"/>
      </c:dateAx>
      <c:valAx>
        <c:axId val="246466048"/>
        <c:scaling>
          <c:orientation val="minMax"/>
          <c:min val="-0.30000000000000004"/>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75000"/>
                  </a:schemeClr>
                </a:solidFill>
                <a:latin typeface="+mn-lt"/>
                <a:ea typeface="+mn-ea"/>
                <a:cs typeface="+mn-cs"/>
              </a:defRPr>
            </a:pPr>
            <a:endParaRPr lang="zh-CN"/>
          </a:p>
        </c:txPr>
        <c:crossAx val="246464512"/>
        <c:crosses val="autoZero"/>
        <c:crossBetween val="between"/>
        <c:majorUnit val="0.150000000000000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2">
                <a:lumMod val="60000"/>
                <a:lumOff val="40000"/>
              </a:schemeClr>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5-6433-41B5-83AB-BC5C83D59FF5}"/>
              </c:ext>
            </c:extLst>
          </c:dPt>
          <c:dPt>
            <c:idx val="1"/>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1-6433-41B5-83AB-BC5C83D59FF5}"/>
              </c:ext>
            </c:extLst>
          </c:dPt>
          <c:dPt>
            <c:idx val="2"/>
            <c:invertIfNegative val="0"/>
            <c:bubble3D val="0"/>
            <c:spPr>
              <a:solidFill>
                <a:schemeClr val="accent6">
                  <a:lumMod val="60000"/>
                  <a:lumOff val="40000"/>
                </a:schemeClr>
              </a:solidFill>
              <a:ln>
                <a:noFill/>
              </a:ln>
              <a:effectLst/>
            </c:spPr>
            <c:extLst>
              <c:ext xmlns:c16="http://schemas.microsoft.com/office/drawing/2014/chart" uri="{C3380CC4-5D6E-409C-BE32-E72D297353CC}">
                <c16:uniqueId val="{00000002-6433-41B5-83AB-BC5C83D59FF5}"/>
              </c:ext>
            </c:extLst>
          </c:dPt>
          <c:dPt>
            <c:idx val="3"/>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4-6433-41B5-83AB-BC5C83D59FF5}"/>
              </c:ext>
            </c:extLst>
          </c:dPt>
          <c:dPt>
            <c:idx val="4"/>
            <c:invertIfNegative val="0"/>
            <c:bubble3D val="0"/>
            <c:spPr>
              <a:solidFill>
                <a:schemeClr val="accent3">
                  <a:lumMod val="60000"/>
                  <a:lumOff val="40000"/>
                </a:schemeClr>
              </a:solidFill>
              <a:ln>
                <a:noFill/>
              </a:ln>
              <a:effectLst/>
            </c:spPr>
            <c:extLst>
              <c:ext xmlns:c16="http://schemas.microsoft.com/office/drawing/2014/chart" uri="{C3380CC4-5D6E-409C-BE32-E72D297353CC}">
                <c16:uniqueId val="{00000003-6433-41B5-83AB-BC5C83D59FF5}"/>
              </c:ext>
            </c:extLst>
          </c:dPt>
          <c:dLbls>
            <c:dLbl>
              <c:idx val="0"/>
              <c:layout>
                <c:manualLayout>
                  <c:x val="-0.1646685793098817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433-41B5-83AB-BC5C83D59FF5}"/>
                </c:ext>
              </c:extLst>
            </c:dLbl>
            <c:dLbl>
              <c:idx val="1"/>
              <c:layout>
                <c:manualLayout>
                  <c:x val="-1.0044727937282767E-2"/>
                  <c:y val="9.2261846384752242E-3"/>
                </c:manualLayout>
              </c:layout>
              <c:tx>
                <c:rich>
                  <a:bodyPr/>
                  <a:lstStyle/>
                  <a:p>
                    <a:fld id="{5972A087-3492-4C2D-9E37-35E5E19B3731}" type="VALUE">
                      <a:rPr lang="en-US" altLang="zh-CN">
                        <a:solidFill>
                          <a:schemeClr val="accent1">
                            <a:lumMod val="60000"/>
                            <a:lumOff val="40000"/>
                          </a:schemeClr>
                        </a:solidFill>
                      </a:rPr>
                      <a:pPr/>
                      <a:t>[值]</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433-41B5-83AB-BC5C83D59FF5}"/>
                </c:ext>
              </c:extLst>
            </c:dLbl>
            <c:dLbl>
              <c:idx val="2"/>
              <c:layout>
                <c:manualLayout>
                  <c:x val="-0.16334005695965265"/>
                  <c:y val="-6.512770414586614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433-41B5-83AB-BC5C83D59FF5}"/>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Other channels</c:v>
                </c:pt>
                <c:pt idx="1">
                  <c:v>Don't use social media</c:v>
                </c:pt>
                <c:pt idx="2">
                  <c:v>Blog/Web</c:v>
                </c:pt>
                <c:pt idx="3">
                  <c:v>linkedln</c:v>
                </c:pt>
                <c:pt idx="4">
                  <c:v>Instagram</c:v>
                </c:pt>
                <c:pt idx="5">
                  <c:v>Facebook</c:v>
                </c:pt>
              </c:strCache>
            </c:strRef>
          </c:cat>
          <c:val>
            <c:numRef>
              <c:f>Sheet1!$B$2:$B$7</c:f>
              <c:numCache>
                <c:formatCode>0.0%</c:formatCode>
                <c:ptCount val="6"/>
                <c:pt idx="0">
                  <c:v>0.14599999999999999</c:v>
                </c:pt>
                <c:pt idx="1">
                  <c:v>7.1999999999999995E-2</c:v>
                </c:pt>
                <c:pt idx="2">
                  <c:v>0.14099999999999999</c:v>
                </c:pt>
                <c:pt idx="3">
                  <c:v>0.253</c:v>
                </c:pt>
                <c:pt idx="4">
                  <c:v>0.66900000000000004</c:v>
                </c:pt>
                <c:pt idx="5">
                  <c:v>0.72</c:v>
                </c:pt>
              </c:numCache>
            </c:numRef>
          </c:val>
          <c:extLst>
            <c:ext xmlns:c16="http://schemas.microsoft.com/office/drawing/2014/chart" uri="{C3380CC4-5D6E-409C-BE32-E72D297353CC}">
              <c16:uniqueId val="{00000000-6433-41B5-83AB-BC5C83D59FF5}"/>
            </c:ext>
          </c:extLst>
        </c:ser>
        <c:dLbls>
          <c:dLblPos val="inEnd"/>
          <c:showLegendKey val="0"/>
          <c:showVal val="1"/>
          <c:showCatName val="0"/>
          <c:showSerName val="0"/>
          <c:showPercent val="0"/>
          <c:showBubbleSize val="0"/>
        </c:dLbls>
        <c:gapWidth val="10"/>
        <c:axId val="245232768"/>
        <c:axId val="246548352"/>
      </c:barChart>
      <c:catAx>
        <c:axId val="245232768"/>
        <c:scaling>
          <c:orientation val="minMax"/>
        </c:scaling>
        <c:delete val="1"/>
        <c:axPos val="l"/>
        <c:numFmt formatCode="General" sourceLinked="1"/>
        <c:majorTickMark val="none"/>
        <c:minorTickMark val="none"/>
        <c:tickLblPos val="nextTo"/>
        <c:crossAx val="246548352"/>
        <c:crosses val="autoZero"/>
        <c:auto val="1"/>
        <c:lblAlgn val="ctr"/>
        <c:lblOffset val="100"/>
        <c:noMultiLvlLbl val="0"/>
      </c:catAx>
      <c:valAx>
        <c:axId val="246548352"/>
        <c:scaling>
          <c:orientation val="minMax"/>
        </c:scaling>
        <c:delete val="1"/>
        <c:axPos val="b"/>
        <c:numFmt formatCode="0.0%" sourceLinked="1"/>
        <c:majorTickMark val="none"/>
        <c:minorTickMark val="none"/>
        <c:tickLblPos val="nextTo"/>
        <c:crossAx val="245232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23882749394414"/>
          <c:y val="0.15825510577853935"/>
          <c:w val="0.50217267588931624"/>
          <c:h val="0.55668105320420569"/>
        </c:manualLayout>
      </c:layout>
      <c:doughnutChart>
        <c:varyColors val="1"/>
        <c:ser>
          <c:idx val="0"/>
          <c:order val="0"/>
          <c:tx>
            <c:strRef>
              <c:f>Sheet1!$B$1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59E-4979-B5AF-5976BB3A66D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59E-4979-B5AF-5976BB3A66D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59E-4979-B5AF-5976BB3A66D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59E-4979-B5AF-5976BB3A66D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59E-4979-B5AF-5976BB3A66D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59E-4979-B5AF-5976BB3A66DE}"/>
              </c:ext>
            </c:extLst>
          </c:dPt>
          <c:dLbls>
            <c:dLbl>
              <c:idx val="0"/>
              <c:layout>
                <c:manualLayout>
                  <c:x val="0"/>
                  <c:y val="-1.21873512567366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9E-4979-B5AF-5976BB3A66DE}"/>
                </c:ext>
              </c:extLst>
            </c:dLbl>
            <c:dLbl>
              <c:idx val="5"/>
              <c:layout>
                <c:manualLayout>
                  <c:x val="-1.3823248108741127E-2"/>
                  <c:y val="-4.10212845228182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59E-4979-B5AF-5976BB3A66D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Personality</c:v>
                </c:pt>
                <c:pt idx="1">
                  <c:v>Integrity</c:v>
                </c:pt>
                <c:pt idx="2">
                  <c:v>Time and Effort</c:v>
                </c:pt>
                <c:pt idx="3">
                  <c:v>Expectations</c:v>
                </c:pt>
                <c:pt idx="4">
                  <c:v>Resolution</c:v>
                </c:pt>
                <c:pt idx="5">
                  <c:v>Empathy</c:v>
                </c:pt>
              </c:strCache>
            </c:strRef>
          </c:cat>
          <c:val>
            <c:numRef>
              <c:f>Sheet1!$B$2:$B$7</c:f>
              <c:numCache>
                <c:formatCode>0.00%</c:formatCode>
                <c:ptCount val="6"/>
                <c:pt idx="0">
                  <c:v>0.23280000000000001</c:v>
                </c:pt>
                <c:pt idx="1">
                  <c:v>0.17480000000000001</c:v>
                </c:pt>
                <c:pt idx="2">
                  <c:v>0.18279999999999999</c:v>
                </c:pt>
                <c:pt idx="3">
                  <c:v>0.15479999999999999</c:v>
                </c:pt>
                <c:pt idx="4">
                  <c:v>0.1399</c:v>
                </c:pt>
                <c:pt idx="5">
                  <c:v>0.1149</c:v>
                </c:pt>
              </c:numCache>
            </c:numRef>
          </c:val>
          <c:extLst>
            <c:ext xmlns:c16="http://schemas.microsoft.com/office/drawing/2014/chart" uri="{C3380CC4-5D6E-409C-BE32-E72D297353CC}">
              <c16:uniqueId val="{0000000C-859E-4979-B5AF-5976BB3A66DE}"/>
            </c:ext>
          </c:extLst>
        </c:ser>
        <c:dLbls>
          <c:showLegendKey val="0"/>
          <c:showVal val="0"/>
          <c:showCatName val="0"/>
          <c:showSerName val="0"/>
          <c:showPercent val="0"/>
          <c:showBubbleSize val="0"/>
          <c:showLeaderLines val="1"/>
        </c:dLbls>
        <c:firstSliceAng val="0"/>
        <c:holeSize val="26"/>
      </c:doughnutChart>
      <c:spPr>
        <a:noFill/>
        <a:ln>
          <a:noFill/>
        </a:ln>
        <a:effectLst/>
      </c:spPr>
    </c:plotArea>
    <c:legend>
      <c:legendPos val="b"/>
      <c:layout>
        <c:manualLayout>
          <c:xMode val="edge"/>
          <c:yMode val="edge"/>
          <c:x val="0.14037714936103901"/>
          <c:y val="0.70900076265053591"/>
          <c:w val="0.74226110844608384"/>
          <c:h val="0.2025623316505208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5BA-43D0-9431-9B3D86CB7D48}"/>
              </c:ext>
            </c:extLst>
          </c:dPt>
          <c:dPt>
            <c:idx val="1"/>
            <c:bubble3D val="0"/>
            <c:spPr>
              <a:solidFill>
                <a:schemeClr val="accent2">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B5BA-43D0-9431-9B3D86CB7D48}"/>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B5BA-43D0-9431-9B3D86CB7D4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B5BA-43D0-9431-9B3D86CB7D48}"/>
              </c:ext>
            </c:extLst>
          </c:dPt>
          <c:dLbls>
            <c:dLbl>
              <c:idx val="1"/>
              <c:layout>
                <c:manualLayout>
                  <c:x val="-0.32308866121880975"/>
                  <c:y val="-5.799240043158043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5BA-43D0-9431-9B3D86CB7D48}"/>
                </c:ext>
              </c:extLst>
            </c:dLbl>
            <c:dLbl>
              <c:idx val="2"/>
              <c:layout>
                <c:manualLayout>
                  <c:x val="0.21084874848658933"/>
                  <c:y val="8.753689543556776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5BA-43D0-9431-9B3D86CB7D4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significant changes</c:v>
                </c:pt>
                <c:pt idx="1">
                  <c:v>slight changes</c:v>
                </c:pt>
                <c:pt idx="2">
                  <c:v>remain the same</c:v>
                </c:pt>
              </c:strCache>
            </c:strRef>
          </c:cat>
          <c:val>
            <c:numRef>
              <c:f>Sheet1!$B$2:$B$5</c:f>
              <c:numCache>
                <c:formatCode>0.0%</c:formatCode>
                <c:ptCount val="4"/>
                <c:pt idx="0">
                  <c:v>0.107</c:v>
                </c:pt>
                <c:pt idx="1">
                  <c:v>0.436</c:v>
                </c:pt>
                <c:pt idx="2">
                  <c:v>0.45700000000000002</c:v>
                </c:pt>
              </c:numCache>
            </c:numRef>
          </c:val>
          <c:extLst>
            <c:ext xmlns:c16="http://schemas.microsoft.com/office/drawing/2014/chart" uri="{C3380CC4-5D6E-409C-BE32-E72D297353CC}">
              <c16:uniqueId val="{00000008-B5BA-43D0-9431-9B3D86CB7D48}"/>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413269806751194E-2"/>
          <c:y val="0.25216685640483161"/>
          <c:w val="0.38093307130974524"/>
          <c:h val="0.47769506542877521"/>
        </c:manualLayout>
      </c:layout>
      <c:doughnutChart>
        <c:varyColors val="1"/>
        <c:ser>
          <c:idx val="0"/>
          <c:order val="0"/>
          <c:tx>
            <c:strRef>
              <c:f>Sheet1!$B$1</c:f>
              <c:strCache>
                <c:ptCount val="1"/>
                <c:pt idx="0">
                  <c:v>销售额</c:v>
                </c:pt>
              </c:strCache>
            </c:strRef>
          </c:tx>
          <c:dPt>
            <c:idx val="0"/>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1-DAE6-49C9-A09D-39BF7128E649}"/>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3-DAE6-49C9-A09D-39BF7128E649}"/>
              </c:ext>
            </c:extLst>
          </c:dPt>
          <c:dPt>
            <c:idx val="2"/>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5-DAE6-49C9-A09D-39BF7128E649}"/>
              </c:ext>
            </c:extLst>
          </c:dPt>
          <c:dPt>
            <c:idx val="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7-DAE6-49C9-A09D-39BF7128E649}"/>
              </c:ext>
            </c:extLst>
          </c:dPt>
          <c:dLbls>
            <c:dLbl>
              <c:idx val="0"/>
              <c:layout>
                <c:manualLayout>
                  <c:x val="-5.985071167508732E-2"/>
                  <c:y val="7.1642050848395533E-2"/>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lumMod val="6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AE6-49C9-A09D-39BF7128E649}"/>
                </c:ext>
              </c:extLst>
            </c:dLbl>
            <c:dLbl>
              <c:idx val="1"/>
              <c:layout>
                <c:manualLayout>
                  <c:x val="-2.992535583754366E-2"/>
                  <c:y val="-7.8465103310147485E-2"/>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60000"/>
                          <a:lumOff val="40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AE6-49C9-A09D-39BF7128E649}"/>
                </c:ext>
              </c:extLst>
            </c:dLbl>
            <c:dLbl>
              <c:idx val="2"/>
              <c:layout>
                <c:manualLayout>
                  <c:x val="7.3453146146698081E-2"/>
                  <c:y val="2.3880683616131847E-2"/>
                </c:manualLayout>
              </c:layout>
              <c:tx>
                <c:rich>
                  <a:bodyPr/>
                  <a:lstStyle/>
                  <a:p>
                    <a:r>
                      <a:rPr lang="en-US" altLang="zh-CN" dirty="0">
                        <a:solidFill>
                          <a:schemeClr val="accent2">
                            <a:lumMod val="75000"/>
                          </a:schemeClr>
                        </a:solidFill>
                      </a:rPr>
                      <a:t>35.1%</a:t>
                    </a:r>
                    <a:endParaRPr lang="en-US" altLang="zh-CN"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AE6-49C9-A09D-39BF7128E649}"/>
                </c:ext>
              </c:extLst>
            </c:dLbl>
            <c:dLbl>
              <c:idx val="3"/>
              <c:layout>
                <c:manualLayout>
                  <c:x val="2.7204868943221509E-3"/>
                  <c:y val="7.5053577079271447E-2"/>
                </c:manualLayout>
              </c:layout>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4">
                          <a:lumMod val="60000"/>
                          <a:lumOff val="40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AE6-49C9-A09D-39BF7128E649}"/>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Increase slightly</c:v>
                </c:pt>
                <c:pt idx="1">
                  <c:v>Increase significantly</c:v>
                </c:pt>
                <c:pt idx="2">
                  <c:v>Stay about the same</c:v>
                </c:pt>
                <c:pt idx="3">
                  <c:v>Decrease</c:v>
                </c:pt>
              </c:strCache>
            </c:strRef>
          </c:cat>
          <c:val>
            <c:numRef>
              <c:f>Sheet1!$B$2:$B$5</c:f>
              <c:numCache>
                <c:formatCode>0.0%</c:formatCode>
                <c:ptCount val="4"/>
                <c:pt idx="0">
                  <c:v>0.27700000000000002</c:v>
                </c:pt>
                <c:pt idx="1">
                  <c:v>0.33800000000000002</c:v>
                </c:pt>
                <c:pt idx="2">
                  <c:v>0.35099999999999998</c:v>
                </c:pt>
                <c:pt idx="3">
                  <c:v>3.4000000000000002E-2</c:v>
                </c:pt>
              </c:numCache>
            </c:numRef>
          </c:val>
          <c:extLst>
            <c:ext xmlns:c16="http://schemas.microsoft.com/office/drawing/2014/chart" uri="{C3380CC4-5D6E-409C-BE32-E72D297353CC}">
              <c16:uniqueId val="{00000008-DAE6-49C9-A09D-39BF7128E649}"/>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egendEntry>
        <c:idx val="0"/>
        <c:txPr>
          <a:bodyPr rot="0" spcFirstLastPara="1" vertOverflow="ellipsis" vert="horz" wrap="square" anchor="ctr" anchorCtr="1"/>
          <a:lstStyle/>
          <a:p>
            <a:pPr>
              <a:defRPr sz="1200" b="1" i="0" u="none" strike="noStrike" kern="1200" baseline="0">
                <a:solidFill>
                  <a:schemeClr val="accent1">
                    <a:lumMod val="40000"/>
                    <a:lumOff val="60000"/>
                  </a:schemeClr>
                </a:solidFill>
                <a:latin typeface="+mn-lt"/>
                <a:ea typeface="+mn-ea"/>
                <a:cs typeface="+mn-cs"/>
              </a:defRPr>
            </a:pPr>
            <a:endParaRPr lang="zh-CN"/>
          </a:p>
        </c:txPr>
      </c:legendEntry>
      <c:legendEntry>
        <c:idx val="1"/>
        <c:txPr>
          <a:bodyPr rot="0" spcFirstLastPara="1" vertOverflow="ellipsis" vert="horz" wrap="square" anchor="ctr" anchorCtr="1"/>
          <a:lstStyle/>
          <a:p>
            <a:pPr>
              <a:defRPr sz="1200" b="1" i="0" u="none" strike="noStrike" kern="1200" baseline="0">
                <a:solidFill>
                  <a:schemeClr val="accent2">
                    <a:lumMod val="60000"/>
                    <a:lumOff val="40000"/>
                  </a:schemeClr>
                </a:solidFill>
                <a:latin typeface="+mn-lt"/>
                <a:ea typeface="+mn-ea"/>
                <a:cs typeface="+mn-cs"/>
              </a:defRPr>
            </a:pPr>
            <a:endParaRPr lang="zh-CN"/>
          </a:p>
        </c:txPr>
      </c:legendEntry>
      <c:legendEntry>
        <c:idx val="3"/>
        <c:txPr>
          <a:bodyPr rot="0" spcFirstLastPara="1" vertOverflow="ellipsis" vert="horz" wrap="square" anchor="ctr" anchorCtr="1"/>
          <a:lstStyle/>
          <a:p>
            <a:pPr>
              <a:defRPr sz="1200" b="1" i="0" u="none" strike="noStrike" kern="1200" baseline="0">
                <a:solidFill>
                  <a:schemeClr val="accent4">
                    <a:lumMod val="60000"/>
                    <a:lumOff val="40000"/>
                  </a:schemeClr>
                </a:solidFill>
                <a:latin typeface="+mn-lt"/>
                <a:ea typeface="+mn-ea"/>
                <a:cs typeface="+mn-cs"/>
              </a:defRPr>
            </a:pPr>
            <a:endParaRPr lang="zh-CN"/>
          </a:p>
        </c:txPr>
      </c:legendEntry>
      <c:layout>
        <c:manualLayout>
          <c:xMode val="edge"/>
          <c:yMode val="edge"/>
          <c:x val="0.47312094684939771"/>
          <c:y val="0.30595319386011238"/>
          <c:w val="0.45135946709412844"/>
          <c:h val="0.39600566689428085"/>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accent2">
                  <a:lumMod val="7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967860615396692"/>
          <c:y val="0.11087361615616599"/>
          <c:w val="0.40092064674664774"/>
          <c:h val="0.69842417301564641"/>
        </c:manualLayout>
      </c:layout>
      <c:pieChart>
        <c:varyColors val="1"/>
        <c:ser>
          <c:idx val="0"/>
          <c:order val="0"/>
          <c:tx>
            <c:strRef>
              <c:f>Sheet1!$B$1</c:f>
              <c:strCache>
                <c:ptCount val="1"/>
                <c:pt idx="0">
                  <c:v>销售额</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D36D-4622-830B-9DDAAA6D5721}"/>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D36D-4622-830B-9DDAAA6D5721}"/>
              </c:ext>
            </c:extLst>
          </c:dPt>
          <c:dPt>
            <c:idx val="2"/>
            <c:bubble3D val="0"/>
            <c:spPr>
              <a:solidFill>
                <a:schemeClr val="accent3">
                  <a:lumMod val="75000"/>
                </a:schemeClr>
              </a:solidFill>
              <a:ln w="19050">
                <a:solidFill>
                  <a:schemeClr val="lt1"/>
                </a:solidFill>
              </a:ln>
              <a:effectLst/>
            </c:spPr>
            <c:extLst>
              <c:ext xmlns:c16="http://schemas.microsoft.com/office/drawing/2014/chart" uri="{C3380CC4-5D6E-409C-BE32-E72D297353CC}">
                <c16:uniqueId val="{00000005-D36D-4622-830B-9DDAAA6D572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36D-4622-830B-9DDAAA6D5721}"/>
              </c:ext>
            </c:extLst>
          </c:dPt>
          <c:dLbls>
            <c:dLbl>
              <c:idx val="0"/>
              <c:layout>
                <c:manualLayout>
                  <c:x val="-9.5113501728681438E-2"/>
                  <c:y val="0.1723175349513908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36D-4622-830B-9DDAAA6D5721}"/>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Significant changes</c:v>
                </c:pt>
                <c:pt idx="1">
                  <c:v>Slight change</c:v>
                </c:pt>
                <c:pt idx="2">
                  <c:v>Remain about the same</c:v>
                </c:pt>
              </c:strCache>
            </c:strRef>
          </c:cat>
          <c:val>
            <c:numRef>
              <c:f>Sheet1!$B$2:$B$5</c:f>
              <c:numCache>
                <c:formatCode>0.0%</c:formatCode>
                <c:ptCount val="4"/>
                <c:pt idx="0">
                  <c:v>0.16900000000000001</c:v>
                </c:pt>
                <c:pt idx="1">
                  <c:v>0.52300000000000002</c:v>
                </c:pt>
                <c:pt idx="2">
                  <c:v>0.308</c:v>
                </c:pt>
              </c:numCache>
            </c:numRef>
          </c:val>
          <c:extLst>
            <c:ext xmlns:c16="http://schemas.microsoft.com/office/drawing/2014/chart" uri="{C3380CC4-5D6E-409C-BE32-E72D297353CC}">
              <c16:uniqueId val="{00000008-D36D-4622-830B-9DDAAA6D5721}"/>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1000" b="1" i="0" u="none" strike="noStrike" kern="1200" baseline="0">
                <a:solidFill>
                  <a:schemeClr val="accent1">
                    <a:lumMod val="75000"/>
                  </a:schemeClr>
                </a:solidFill>
                <a:latin typeface="+mn-lt"/>
                <a:ea typeface="+mn-ea"/>
                <a:cs typeface="+mn-cs"/>
              </a:defRPr>
            </a:pPr>
            <a:endParaRPr lang="zh-CN"/>
          </a:p>
        </c:txPr>
      </c:legendEntry>
      <c:legendEntry>
        <c:idx val="2"/>
        <c:txPr>
          <a:bodyPr rot="0" spcFirstLastPara="1" vertOverflow="ellipsis" vert="horz" wrap="square" anchor="ctr" anchorCtr="1"/>
          <a:lstStyle/>
          <a:p>
            <a:pPr>
              <a:defRPr sz="1000" b="1" i="0" u="none" strike="noStrike" kern="1200" baseline="0">
                <a:solidFill>
                  <a:schemeClr val="accent3">
                    <a:lumMod val="75000"/>
                  </a:schemeClr>
                </a:solidFill>
                <a:latin typeface="+mn-lt"/>
                <a:ea typeface="+mn-ea"/>
                <a:cs typeface="+mn-cs"/>
              </a:defRPr>
            </a:pPr>
            <a:endParaRPr lang="zh-CN"/>
          </a:p>
        </c:txPr>
      </c:legendEntry>
      <c:legendEntry>
        <c:idx val="3"/>
        <c:delete val="1"/>
      </c:legendEntry>
      <c:layout>
        <c:manualLayout>
          <c:xMode val="edge"/>
          <c:yMode val="edge"/>
          <c:x val="6.019552459762257E-3"/>
          <c:y val="0.16484222494146669"/>
          <c:w val="0.45919757776756448"/>
          <c:h val="0.42400814967116707"/>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accent2">
                  <a:lumMod val="7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pie"/>
        <c:varyColors val="1"/>
        <c:dLbls>
          <c:showLegendKey val="0"/>
          <c:showVal val="0"/>
          <c:showCatName val="0"/>
          <c:showSerName val="0"/>
          <c:showPercent val="0"/>
          <c:showBubbleSize val="0"/>
          <c:showLeaderLines val="0"/>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ofPieChart>
        <c:ofPieType val="pie"/>
        <c:varyColors val="1"/>
        <c:ser>
          <c:idx val="0"/>
          <c:order val="0"/>
          <c:tx>
            <c:strRef>
              <c:f>Sheet1!$B$1</c:f>
              <c:strCache>
                <c:ptCount val="1"/>
                <c:pt idx="0">
                  <c:v>销售额</c:v>
                </c:pt>
              </c:strCache>
            </c:strRef>
          </c:tx>
          <c:dPt>
            <c:idx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1-47A5-4E32-8000-522E6C77AB7B}"/>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47A5-4E32-8000-522E6C77AB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7A5-4E32-8000-522E6C77AB7B}"/>
              </c:ext>
            </c:extLst>
          </c:dPt>
          <c:dPt>
            <c:idx val="3"/>
            <c:bubble3D val="0"/>
            <c:spPr>
              <a:solidFill>
                <a:schemeClr val="accent6"/>
              </a:solidFill>
              <a:ln w="19050">
                <a:solidFill>
                  <a:schemeClr val="lt1"/>
                </a:solidFill>
              </a:ln>
              <a:effectLst/>
            </c:spPr>
            <c:extLst>
              <c:ext xmlns:c16="http://schemas.microsoft.com/office/drawing/2014/chart" uri="{C3380CC4-5D6E-409C-BE32-E72D297353CC}">
                <c16:uniqueId val="{00000007-47A5-4E32-8000-522E6C77AB7B}"/>
              </c:ext>
            </c:extLst>
          </c:dPt>
          <c:dPt>
            <c:idx val="4"/>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9-47A5-4E32-8000-522E6C77AB7B}"/>
              </c:ext>
            </c:extLst>
          </c:dPt>
          <c:dLbls>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NO-stay the same</c:v>
                </c:pt>
                <c:pt idx="1">
                  <c:v>Do not operate</c:v>
                </c:pt>
                <c:pt idx="2">
                  <c:v>YES-Increase</c:v>
                </c:pt>
                <c:pt idx="3">
                  <c:v>YES-decrease</c:v>
                </c:pt>
              </c:strCache>
            </c:strRef>
          </c:cat>
          <c:val>
            <c:numRef>
              <c:f>Sheet1!$B$2:$B$5</c:f>
              <c:numCache>
                <c:formatCode>0.0%</c:formatCode>
                <c:ptCount val="4"/>
                <c:pt idx="0">
                  <c:v>0.36899999999999999</c:v>
                </c:pt>
                <c:pt idx="1">
                  <c:v>0.254</c:v>
                </c:pt>
                <c:pt idx="2">
                  <c:v>0.23300000000000001</c:v>
                </c:pt>
                <c:pt idx="3">
                  <c:v>0.10199999999999999</c:v>
                </c:pt>
              </c:numCache>
            </c:numRef>
          </c:val>
          <c:extLst>
            <c:ext xmlns:c16="http://schemas.microsoft.com/office/drawing/2014/chart" uri="{C3380CC4-5D6E-409C-BE32-E72D297353CC}">
              <c16:uniqueId val="{0000000A-47A5-4E32-8000-522E6C77AB7B}"/>
            </c:ext>
          </c:extLst>
        </c:ser>
        <c:dLbls>
          <c:dLblPos val="ctr"/>
          <c:showLegendKey val="0"/>
          <c:showVal val="1"/>
          <c:showCatName val="0"/>
          <c:showSerName val="0"/>
          <c:showPercent val="0"/>
          <c:showBubbleSize val="0"/>
          <c:showLeaderLines val="1"/>
        </c:dLbls>
        <c:gapWidth val="50"/>
        <c:splitType val="pos"/>
        <c:splitPos val="2"/>
        <c:secondPieSize val="72"/>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bg1"/>
          </a:solidFill>
        </a:defRPr>
      </a:pPr>
      <a:endParaRPr lang="zh-CN"/>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426131889763781"/>
          <c:y val="0.3229805411552325"/>
          <c:w val="0.46480118110236213"/>
          <c:h val="0.50592571936972686"/>
        </c:manualLayout>
      </c:layout>
      <c:barChart>
        <c:barDir val="bar"/>
        <c:grouping val="clustered"/>
        <c:varyColors val="0"/>
        <c:ser>
          <c:idx val="0"/>
          <c:order val="0"/>
          <c:tx>
            <c:strRef>
              <c:f>Sheet1!$B$1</c:f>
              <c:strCache>
                <c:ptCount val="1"/>
                <c:pt idx="0">
                  <c:v>系列 1</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lumMod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Less than 5%</c:v>
                </c:pt>
                <c:pt idx="1">
                  <c:v>Less than 10%</c:v>
                </c:pt>
                <c:pt idx="2">
                  <c:v>Less than 25%</c:v>
                </c:pt>
                <c:pt idx="3">
                  <c:v>Less than 50%</c:v>
                </c:pt>
                <c:pt idx="4">
                  <c:v>Less than 75%</c:v>
                </c:pt>
                <c:pt idx="5">
                  <c:v>100% of the revenue</c:v>
                </c:pt>
              </c:strCache>
            </c:strRef>
          </c:cat>
          <c:val>
            <c:numRef>
              <c:f>Sheet1!$B$2:$B$7</c:f>
              <c:numCache>
                <c:formatCode>0.0%</c:formatCode>
                <c:ptCount val="6"/>
                <c:pt idx="0">
                  <c:v>0.43099999999999999</c:v>
                </c:pt>
                <c:pt idx="1">
                  <c:v>0.246</c:v>
                </c:pt>
                <c:pt idx="2">
                  <c:v>0.182</c:v>
                </c:pt>
                <c:pt idx="3">
                  <c:v>6.6000000000000003E-2</c:v>
                </c:pt>
                <c:pt idx="4">
                  <c:v>3.1E-2</c:v>
                </c:pt>
                <c:pt idx="5">
                  <c:v>4.3999999999999997E-2</c:v>
                </c:pt>
              </c:numCache>
            </c:numRef>
          </c:val>
          <c:extLst>
            <c:ext xmlns:c16="http://schemas.microsoft.com/office/drawing/2014/chart" uri="{C3380CC4-5D6E-409C-BE32-E72D297353CC}">
              <c16:uniqueId val="{00000000-6C62-41DC-B5C7-15D2CA0789E7}"/>
            </c:ext>
          </c:extLst>
        </c:ser>
        <c:dLbls>
          <c:dLblPos val="inEnd"/>
          <c:showLegendKey val="0"/>
          <c:showVal val="1"/>
          <c:showCatName val="0"/>
          <c:showSerName val="0"/>
          <c:showPercent val="0"/>
          <c:showBubbleSize val="0"/>
        </c:dLbls>
        <c:gapWidth val="20"/>
        <c:axId val="234180992"/>
        <c:axId val="234182528"/>
      </c:barChart>
      <c:catAx>
        <c:axId val="2341809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accent2">
                    <a:lumMod val="50000"/>
                  </a:schemeClr>
                </a:solidFill>
                <a:latin typeface="+mn-lt"/>
                <a:ea typeface="+mn-ea"/>
                <a:cs typeface="+mn-cs"/>
              </a:defRPr>
            </a:pPr>
            <a:endParaRPr lang="zh-CN"/>
          </a:p>
        </c:txPr>
        <c:crossAx val="234182528"/>
        <c:crosses val="autoZero"/>
        <c:auto val="1"/>
        <c:lblAlgn val="ctr"/>
        <c:lblOffset val="100"/>
        <c:noMultiLvlLbl val="0"/>
      </c:catAx>
      <c:valAx>
        <c:axId val="234182528"/>
        <c:scaling>
          <c:orientation val="minMax"/>
        </c:scaling>
        <c:delete val="1"/>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234180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Debit Cards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General</c:formatCode>
                <c:ptCount val="7"/>
                <c:pt idx="0">
                  <c:v>3.02</c:v>
                </c:pt>
                <c:pt idx="1">
                  <c:v>3.42</c:v>
                </c:pt>
                <c:pt idx="2">
                  <c:v>3.83</c:v>
                </c:pt>
                <c:pt idx="3">
                  <c:v>4.3</c:v>
                </c:pt>
                <c:pt idx="4">
                  <c:v>4.8899999999999997</c:v>
                </c:pt>
                <c:pt idx="5">
                  <c:v>5.64</c:v>
                </c:pt>
                <c:pt idx="6">
                  <c:v>6.51</c:v>
                </c:pt>
              </c:numCache>
            </c:numRef>
          </c:val>
          <c:extLst>
            <c:ext xmlns:c16="http://schemas.microsoft.com/office/drawing/2014/chart" uri="{C3380CC4-5D6E-409C-BE32-E72D297353CC}">
              <c16:uniqueId val="{00000000-01F6-4E84-93C0-9805657BB7ED}"/>
            </c:ext>
          </c:extLst>
        </c:ser>
        <c:ser>
          <c:idx val="1"/>
          <c:order val="1"/>
          <c:tx>
            <c:strRef>
              <c:f>Sheet1!$C$1</c:f>
              <c:strCache>
                <c:ptCount val="1"/>
                <c:pt idx="0">
                  <c:v>Credit Cards</c:v>
                </c:pt>
              </c:strCache>
            </c:strRef>
          </c:tx>
          <c:spPr>
            <a:solidFill>
              <a:schemeClr val="accent2"/>
            </a:solidFill>
            <a:ln>
              <a:noFill/>
            </a:ln>
            <a:effectLst/>
          </c:spPr>
          <c:invertIfNegative val="0"/>
          <c:dLbls>
            <c:dLbl>
              <c:idx val="0"/>
              <c:layout>
                <c:manualLayout>
                  <c:x val="-5.0592449535027733E-3"/>
                  <c:y val="-2.226211496345607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1F6-4E84-93C0-9805657BB7E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Sheet1!$C$2:$C$8</c:f>
              <c:numCache>
                <c:formatCode>General</c:formatCode>
                <c:ptCount val="7"/>
                <c:pt idx="0">
                  <c:v>1.8</c:v>
                </c:pt>
                <c:pt idx="1">
                  <c:v>1.94</c:v>
                </c:pt>
                <c:pt idx="2">
                  <c:v>2.1</c:v>
                </c:pt>
                <c:pt idx="3">
                  <c:v>2.29</c:v>
                </c:pt>
                <c:pt idx="4">
                  <c:v>2.5099999999999998</c:v>
                </c:pt>
                <c:pt idx="5">
                  <c:v>2.72</c:v>
                </c:pt>
                <c:pt idx="6">
                  <c:v>2.88</c:v>
                </c:pt>
              </c:numCache>
            </c:numRef>
          </c:val>
          <c:extLst>
            <c:ext xmlns:c16="http://schemas.microsoft.com/office/drawing/2014/chart" uri="{C3380CC4-5D6E-409C-BE32-E72D297353CC}">
              <c16:uniqueId val="{00000001-01F6-4E84-93C0-9805657BB7ED}"/>
            </c:ext>
          </c:extLst>
        </c:ser>
        <c:dLbls>
          <c:dLblPos val="inEnd"/>
          <c:showLegendKey val="0"/>
          <c:showVal val="1"/>
          <c:showCatName val="0"/>
          <c:showSerName val="0"/>
          <c:showPercent val="0"/>
          <c:showBubbleSize val="0"/>
        </c:dLbls>
        <c:gapWidth val="10"/>
        <c:overlap val="100"/>
        <c:axId val="227589120"/>
        <c:axId val="227590912"/>
      </c:barChart>
      <c:catAx>
        <c:axId val="227589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7590912"/>
        <c:crosses val="autoZero"/>
        <c:auto val="1"/>
        <c:lblAlgn val="ctr"/>
        <c:lblOffset val="100"/>
        <c:noMultiLvlLbl val="0"/>
      </c:catAx>
      <c:valAx>
        <c:axId val="227590912"/>
        <c:scaling>
          <c:orientation val="minMax"/>
          <c:max val="9.5"/>
          <c:min val="0"/>
        </c:scaling>
        <c:delete val="0"/>
        <c:axPos val="l"/>
        <c:majorGridlines>
          <c:spPr>
            <a:ln w="9525" cap="flat" cmpd="sng" algn="ctr">
              <a:solidFill>
                <a:schemeClr val="tx1">
                  <a:lumMod val="15000"/>
                  <a:lumOff val="85000"/>
                </a:schemeClr>
              </a:solidFill>
              <a:round/>
            </a:ln>
            <a:effectLst/>
          </c:spPr>
        </c:majorGridlines>
        <c:numFmt formatCode="0.00_ "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7589120"/>
        <c:crosses val="autoZero"/>
        <c:crossBetween val="between"/>
        <c:majorUnit val="1.2"/>
      </c:valAx>
      <c:spPr>
        <a:noFill/>
        <a:ln>
          <a:noFill/>
        </a:ln>
        <a:effectLst/>
      </c:spPr>
    </c:plotArea>
    <c:legend>
      <c:legendPos val="b"/>
      <c:layout>
        <c:manualLayout>
          <c:xMode val="edge"/>
          <c:yMode val="edge"/>
          <c:x val="0.15353968868121073"/>
          <c:y val="0.83085050478087108"/>
          <c:w val="0.70048007381172062"/>
          <c:h val="0.107612876966848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50161602426651331"/>
          <c:y val="6.1555896896296161E-2"/>
          <c:w val="0.35977015937405499"/>
          <c:h val="0.71460447802626326"/>
        </c:manualLayout>
      </c:layout>
      <c:barChart>
        <c:barDir val="bar"/>
        <c:grouping val="clustered"/>
        <c:varyColors val="0"/>
        <c:ser>
          <c:idx val="0"/>
          <c:order val="0"/>
          <c:tx>
            <c:strRef>
              <c:f>Sheet1!$B$1</c:f>
              <c:strCache>
                <c:ptCount val="1"/>
                <c:pt idx="0">
                  <c:v>系列 1</c:v>
                </c:pt>
              </c:strCache>
            </c:strRef>
          </c:tx>
          <c:spPr>
            <a:solidFill>
              <a:schemeClr val="accent2"/>
            </a:solidFill>
            <a:ln>
              <a:noFill/>
            </a:ln>
            <a:effectLst/>
          </c:spPr>
          <c:invertIfNegative val="0"/>
          <c:dLbls>
            <c:dLbl>
              <c:idx val="1"/>
              <c:layout>
                <c:manualLayout>
                  <c:x val="-1.7124809280940827E-2"/>
                  <c:y val="3.3774226894066578E-4"/>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13573674113899462"/>
                      <c:h val="9.0968776134818422E-2"/>
                    </c:manualLayout>
                  </c15:layout>
                </c:ext>
                <c:ext xmlns:c16="http://schemas.microsoft.com/office/drawing/2014/chart" uri="{C3380CC4-5D6E-409C-BE32-E72D297353CC}">
                  <c16:uniqueId val="{00000000-4B96-4761-A56A-2972DA54E16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lumMod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Online delivery options</c:v>
                </c:pt>
                <c:pt idx="1">
                  <c:v>Online delivery speed</c:v>
                </c:pt>
                <c:pt idx="2">
                  <c:v>Price</c:v>
                </c:pt>
                <c:pt idx="3">
                  <c:v>Customer service</c:v>
                </c:pt>
                <c:pt idx="4">
                  <c:v>In-store digital functionality</c:v>
                </c:pt>
                <c:pt idx="5">
                  <c:v>Product quality</c:v>
                </c:pt>
                <c:pt idx="6">
                  <c:v>Product variety</c:v>
                </c:pt>
                <c:pt idx="7">
                  <c:v>Product freshness</c:v>
                </c:pt>
                <c:pt idx="8">
                  <c:v>Other</c:v>
                </c:pt>
              </c:strCache>
            </c:strRef>
          </c:cat>
          <c:val>
            <c:numRef>
              <c:f>Sheet1!$B$2:$B$10</c:f>
              <c:numCache>
                <c:formatCode>0.0%</c:formatCode>
                <c:ptCount val="9"/>
                <c:pt idx="0">
                  <c:v>0.35899999999999999</c:v>
                </c:pt>
                <c:pt idx="1">
                  <c:v>0.42</c:v>
                </c:pt>
                <c:pt idx="2">
                  <c:v>0.32500000000000001</c:v>
                </c:pt>
                <c:pt idx="3">
                  <c:v>0.34899999999999998</c:v>
                </c:pt>
                <c:pt idx="4">
                  <c:v>0.13800000000000001</c:v>
                </c:pt>
                <c:pt idx="5">
                  <c:v>0.14699999999999999</c:v>
                </c:pt>
                <c:pt idx="6">
                  <c:v>7.0999999999999994E-2</c:v>
                </c:pt>
                <c:pt idx="7">
                  <c:v>0.14399999999999999</c:v>
                </c:pt>
                <c:pt idx="8">
                  <c:v>3.7999999999999999E-2</c:v>
                </c:pt>
              </c:numCache>
            </c:numRef>
          </c:val>
          <c:extLst>
            <c:ext xmlns:c16="http://schemas.microsoft.com/office/drawing/2014/chart" uri="{C3380CC4-5D6E-409C-BE32-E72D297353CC}">
              <c16:uniqueId val="{00000001-4B96-4761-A56A-2972DA54E164}"/>
            </c:ext>
          </c:extLst>
        </c:ser>
        <c:dLbls>
          <c:dLblPos val="outEnd"/>
          <c:showLegendKey val="0"/>
          <c:showVal val="1"/>
          <c:showCatName val="0"/>
          <c:showSerName val="0"/>
          <c:showPercent val="0"/>
          <c:showBubbleSize val="0"/>
        </c:dLbls>
        <c:gapWidth val="10"/>
        <c:axId val="234854656"/>
        <c:axId val="234869888"/>
      </c:barChart>
      <c:catAx>
        <c:axId val="234854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1" i="0" u="none" strike="noStrike" kern="1200" baseline="0">
                <a:solidFill>
                  <a:schemeClr val="accent2">
                    <a:lumMod val="50000"/>
                  </a:schemeClr>
                </a:solidFill>
                <a:latin typeface="+mn-lt"/>
                <a:ea typeface="+mn-ea"/>
                <a:cs typeface="+mn-cs"/>
              </a:defRPr>
            </a:pPr>
            <a:endParaRPr lang="zh-CN"/>
          </a:p>
        </c:txPr>
        <c:crossAx val="234869888"/>
        <c:crosses val="autoZero"/>
        <c:auto val="0"/>
        <c:lblAlgn val="ctr"/>
        <c:lblOffset val="100"/>
        <c:noMultiLvlLbl val="0"/>
      </c:catAx>
      <c:valAx>
        <c:axId val="234869888"/>
        <c:scaling>
          <c:orientation val="minMax"/>
        </c:scaling>
        <c:delete val="1"/>
        <c:axPos val="b"/>
        <c:numFmt formatCode="0.0%" sourceLinked="1"/>
        <c:majorTickMark val="none"/>
        <c:minorTickMark val="none"/>
        <c:tickLblPos val="nextTo"/>
        <c:crossAx val="234854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D22CB9-FFCB-4B46-913A-1D98353AB13A}" type="doc">
      <dgm:prSet loTypeId="urn:microsoft.com/office/officeart/2005/8/layout/matrix3" loCatId="matrix" qsTypeId="urn:microsoft.com/office/officeart/2005/8/quickstyle/simple1" qsCatId="simple" csTypeId="urn:microsoft.com/office/officeart/2005/8/colors/accent2_3" csCatId="accent2" phldr="1"/>
      <dgm:spPr/>
      <dgm:t>
        <a:bodyPr/>
        <a:lstStyle/>
        <a:p>
          <a:endParaRPr lang="zh-CN" altLang="en-US"/>
        </a:p>
      </dgm:t>
    </dgm:pt>
    <dgm:pt modelId="{83ADDFEC-C0B9-47DA-94DE-CA6D5F6D5D5C}">
      <dgm:prSet phldrT="[文本]"/>
      <dgm:spPr/>
      <dgm:t>
        <a:bodyPr/>
        <a:lstStyle/>
        <a:p>
          <a:r>
            <a:rPr lang="en-US" altLang="zh-CN" dirty="0"/>
            <a:t>Touch</a:t>
          </a:r>
          <a:endParaRPr lang="zh-CN" altLang="en-US" dirty="0"/>
        </a:p>
      </dgm:t>
    </dgm:pt>
    <dgm:pt modelId="{5794A136-EB8B-44FE-859E-83183001125D}" type="parTrans" cxnId="{E392C528-452A-42E2-9D8B-AE799125525B}">
      <dgm:prSet/>
      <dgm:spPr/>
      <dgm:t>
        <a:bodyPr/>
        <a:lstStyle/>
        <a:p>
          <a:endParaRPr lang="zh-CN" altLang="en-US"/>
        </a:p>
      </dgm:t>
    </dgm:pt>
    <dgm:pt modelId="{26FBBCFA-3B7E-4280-9780-A65C2119B6E9}" type="sibTrans" cxnId="{E392C528-452A-42E2-9D8B-AE799125525B}">
      <dgm:prSet/>
      <dgm:spPr/>
      <dgm:t>
        <a:bodyPr/>
        <a:lstStyle/>
        <a:p>
          <a:endParaRPr lang="zh-CN" altLang="en-US"/>
        </a:p>
      </dgm:t>
    </dgm:pt>
    <dgm:pt modelId="{5859D4AB-D6CC-4519-B712-4DB12A816CCF}">
      <dgm:prSet phldrT="[文本]"/>
      <dgm:spPr/>
      <dgm:t>
        <a:bodyPr/>
        <a:lstStyle/>
        <a:p>
          <a:r>
            <a:rPr lang="en-US" altLang="zh-CN" dirty="0"/>
            <a:t>Taste</a:t>
          </a:r>
          <a:endParaRPr lang="zh-CN" altLang="en-US" dirty="0"/>
        </a:p>
      </dgm:t>
    </dgm:pt>
    <dgm:pt modelId="{B4C091A4-0208-4978-B2A8-84BD3A64B657}" type="parTrans" cxnId="{B61EB394-19F3-466C-950B-6B2298A28D2D}">
      <dgm:prSet/>
      <dgm:spPr/>
      <dgm:t>
        <a:bodyPr/>
        <a:lstStyle/>
        <a:p>
          <a:endParaRPr lang="zh-CN" altLang="en-US"/>
        </a:p>
      </dgm:t>
    </dgm:pt>
    <dgm:pt modelId="{B4C0D938-5AD1-4E5A-9345-B81289E86B2C}" type="sibTrans" cxnId="{B61EB394-19F3-466C-950B-6B2298A28D2D}">
      <dgm:prSet/>
      <dgm:spPr/>
      <dgm:t>
        <a:bodyPr/>
        <a:lstStyle/>
        <a:p>
          <a:endParaRPr lang="zh-CN" altLang="en-US"/>
        </a:p>
      </dgm:t>
    </dgm:pt>
    <dgm:pt modelId="{7643A765-6D90-4EAD-AB84-97DEEFD98D50}">
      <dgm:prSet phldrT="[文本]"/>
      <dgm:spPr/>
      <dgm:t>
        <a:bodyPr/>
        <a:lstStyle/>
        <a:p>
          <a:r>
            <a:rPr lang="en-US" altLang="zh-CN" dirty="0"/>
            <a:t>Smell</a:t>
          </a:r>
          <a:endParaRPr lang="zh-CN" altLang="en-US" dirty="0"/>
        </a:p>
      </dgm:t>
    </dgm:pt>
    <dgm:pt modelId="{08A0133A-7CF5-47C7-9CF6-1C6778E404A7}" type="parTrans" cxnId="{1A02CB19-811C-4477-8844-B48B9D435BDA}">
      <dgm:prSet/>
      <dgm:spPr/>
      <dgm:t>
        <a:bodyPr/>
        <a:lstStyle/>
        <a:p>
          <a:endParaRPr lang="zh-CN" altLang="en-US"/>
        </a:p>
      </dgm:t>
    </dgm:pt>
    <dgm:pt modelId="{53FB044F-26EF-442C-B1E3-9D578EA558A1}" type="sibTrans" cxnId="{1A02CB19-811C-4477-8844-B48B9D435BDA}">
      <dgm:prSet/>
      <dgm:spPr/>
      <dgm:t>
        <a:bodyPr/>
        <a:lstStyle/>
        <a:p>
          <a:endParaRPr lang="zh-CN" altLang="en-US"/>
        </a:p>
      </dgm:t>
    </dgm:pt>
    <dgm:pt modelId="{247DE7C7-63E6-4CF2-9B33-FD54EEA391D2}">
      <dgm:prSet phldrT="[文本]"/>
      <dgm:spPr/>
      <dgm:t>
        <a:bodyPr/>
        <a:lstStyle/>
        <a:p>
          <a:r>
            <a:rPr lang="en-US" altLang="zh-CN" dirty="0"/>
            <a:t>See</a:t>
          </a:r>
          <a:endParaRPr lang="zh-CN" altLang="en-US" dirty="0"/>
        </a:p>
      </dgm:t>
    </dgm:pt>
    <dgm:pt modelId="{AD4E83F4-7373-43DF-8B1A-7BB9DB0CC5B9}" type="parTrans" cxnId="{2295315A-A060-4499-A2A1-A3B6DBC71423}">
      <dgm:prSet/>
      <dgm:spPr/>
      <dgm:t>
        <a:bodyPr/>
        <a:lstStyle/>
        <a:p>
          <a:endParaRPr lang="zh-CN" altLang="en-US"/>
        </a:p>
      </dgm:t>
    </dgm:pt>
    <dgm:pt modelId="{99870FEA-6545-4E3D-A471-A98DE200E7ED}" type="sibTrans" cxnId="{2295315A-A060-4499-A2A1-A3B6DBC71423}">
      <dgm:prSet/>
      <dgm:spPr/>
      <dgm:t>
        <a:bodyPr/>
        <a:lstStyle/>
        <a:p>
          <a:endParaRPr lang="zh-CN" altLang="en-US"/>
        </a:p>
      </dgm:t>
    </dgm:pt>
    <dgm:pt modelId="{4A5DFC72-EB67-4BAE-B710-AE9B9C64F5B5}" type="pres">
      <dgm:prSet presAssocID="{76D22CB9-FFCB-4B46-913A-1D98353AB13A}" presName="matrix" presStyleCnt="0">
        <dgm:presLayoutVars>
          <dgm:chMax val="1"/>
          <dgm:dir/>
          <dgm:resizeHandles val="exact"/>
        </dgm:presLayoutVars>
      </dgm:prSet>
      <dgm:spPr/>
    </dgm:pt>
    <dgm:pt modelId="{09E5D793-E6EA-4781-96BA-53BE984ADF3A}" type="pres">
      <dgm:prSet presAssocID="{76D22CB9-FFCB-4B46-913A-1D98353AB13A}" presName="diamond" presStyleLbl="bgShp" presStyleIdx="0" presStyleCnt="1"/>
      <dgm:spPr/>
    </dgm:pt>
    <dgm:pt modelId="{08F98951-EEB9-422C-9EBD-9E6A122DFF34}" type="pres">
      <dgm:prSet presAssocID="{76D22CB9-FFCB-4B46-913A-1D98353AB13A}" presName="quad1" presStyleLbl="node1" presStyleIdx="0" presStyleCnt="4">
        <dgm:presLayoutVars>
          <dgm:chMax val="0"/>
          <dgm:chPref val="0"/>
          <dgm:bulletEnabled val="1"/>
        </dgm:presLayoutVars>
      </dgm:prSet>
      <dgm:spPr/>
    </dgm:pt>
    <dgm:pt modelId="{0E7ED58F-1E97-4FBA-AB1F-AE0818B813F5}" type="pres">
      <dgm:prSet presAssocID="{76D22CB9-FFCB-4B46-913A-1D98353AB13A}" presName="quad2" presStyleLbl="node1" presStyleIdx="1" presStyleCnt="4">
        <dgm:presLayoutVars>
          <dgm:chMax val="0"/>
          <dgm:chPref val="0"/>
          <dgm:bulletEnabled val="1"/>
        </dgm:presLayoutVars>
      </dgm:prSet>
      <dgm:spPr/>
    </dgm:pt>
    <dgm:pt modelId="{DF4BD115-125C-4F9A-B43B-0424B20122D0}" type="pres">
      <dgm:prSet presAssocID="{76D22CB9-FFCB-4B46-913A-1D98353AB13A}" presName="quad3" presStyleLbl="node1" presStyleIdx="2" presStyleCnt="4">
        <dgm:presLayoutVars>
          <dgm:chMax val="0"/>
          <dgm:chPref val="0"/>
          <dgm:bulletEnabled val="1"/>
        </dgm:presLayoutVars>
      </dgm:prSet>
      <dgm:spPr/>
    </dgm:pt>
    <dgm:pt modelId="{BD4F6DDB-D188-4DB5-B0C8-6314857BB7EE}" type="pres">
      <dgm:prSet presAssocID="{76D22CB9-FFCB-4B46-913A-1D98353AB13A}" presName="quad4" presStyleLbl="node1" presStyleIdx="3" presStyleCnt="4">
        <dgm:presLayoutVars>
          <dgm:chMax val="0"/>
          <dgm:chPref val="0"/>
          <dgm:bulletEnabled val="1"/>
        </dgm:presLayoutVars>
      </dgm:prSet>
      <dgm:spPr/>
    </dgm:pt>
  </dgm:ptLst>
  <dgm:cxnLst>
    <dgm:cxn modelId="{7F47180B-2CB5-475F-9EDA-13AD4B81CE62}" type="presOf" srcId="{76D22CB9-FFCB-4B46-913A-1D98353AB13A}" destId="{4A5DFC72-EB67-4BAE-B710-AE9B9C64F5B5}" srcOrd="0" destOrd="0" presId="urn:microsoft.com/office/officeart/2005/8/layout/matrix3"/>
    <dgm:cxn modelId="{1A02CB19-811C-4477-8844-B48B9D435BDA}" srcId="{76D22CB9-FFCB-4B46-913A-1D98353AB13A}" destId="{7643A765-6D90-4EAD-AB84-97DEEFD98D50}" srcOrd="2" destOrd="0" parTransId="{08A0133A-7CF5-47C7-9CF6-1C6778E404A7}" sibTransId="{53FB044F-26EF-442C-B1E3-9D578EA558A1}"/>
    <dgm:cxn modelId="{E392C528-452A-42E2-9D8B-AE799125525B}" srcId="{76D22CB9-FFCB-4B46-913A-1D98353AB13A}" destId="{83ADDFEC-C0B9-47DA-94DE-CA6D5F6D5D5C}" srcOrd="0" destOrd="0" parTransId="{5794A136-EB8B-44FE-859E-83183001125D}" sibTransId="{26FBBCFA-3B7E-4280-9780-A65C2119B6E9}"/>
    <dgm:cxn modelId="{4C29DA62-EF8F-49AD-853C-2B26BB9CD3E1}" type="presOf" srcId="{7643A765-6D90-4EAD-AB84-97DEEFD98D50}" destId="{DF4BD115-125C-4F9A-B43B-0424B20122D0}" srcOrd="0" destOrd="0" presId="urn:microsoft.com/office/officeart/2005/8/layout/matrix3"/>
    <dgm:cxn modelId="{7B2CA059-2FAE-4864-9889-F1FA1D62C5C4}" type="presOf" srcId="{5859D4AB-D6CC-4519-B712-4DB12A816CCF}" destId="{0E7ED58F-1E97-4FBA-AB1F-AE0818B813F5}" srcOrd="0" destOrd="0" presId="urn:microsoft.com/office/officeart/2005/8/layout/matrix3"/>
    <dgm:cxn modelId="{2295315A-A060-4499-A2A1-A3B6DBC71423}" srcId="{76D22CB9-FFCB-4B46-913A-1D98353AB13A}" destId="{247DE7C7-63E6-4CF2-9B33-FD54EEA391D2}" srcOrd="3" destOrd="0" parTransId="{AD4E83F4-7373-43DF-8B1A-7BB9DB0CC5B9}" sibTransId="{99870FEA-6545-4E3D-A471-A98DE200E7ED}"/>
    <dgm:cxn modelId="{FD352880-570F-4128-B4BB-F00EE5A59D12}" type="presOf" srcId="{247DE7C7-63E6-4CF2-9B33-FD54EEA391D2}" destId="{BD4F6DDB-D188-4DB5-B0C8-6314857BB7EE}" srcOrd="0" destOrd="0" presId="urn:microsoft.com/office/officeart/2005/8/layout/matrix3"/>
    <dgm:cxn modelId="{B61EB394-19F3-466C-950B-6B2298A28D2D}" srcId="{76D22CB9-FFCB-4B46-913A-1D98353AB13A}" destId="{5859D4AB-D6CC-4519-B712-4DB12A816CCF}" srcOrd="1" destOrd="0" parTransId="{B4C091A4-0208-4978-B2A8-84BD3A64B657}" sibTransId="{B4C0D938-5AD1-4E5A-9345-B81289E86B2C}"/>
    <dgm:cxn modelId="{B9AA43C9-48DF-4AFC-8221-5A4127B2FEDB}" type="presOf" srcId="{83ADDFEC-C0B9-47DA-94DE-CA6D5F6D5D5C}" destId="{08F98951-EEB9-422C-9EBD-9E6A122DFF34}" srcOrd="0" destOrd="0" presId="urn:microsoft.com/office/officeart/2005/8/layout/matrix3"/>
    <dgm:cxn modelId="{85E6B347-43AB-482B-A2E8-721F03F34D11}" type="presParOf" srcId="{4A5DFC72-EB67-4BAE-B710-AE9B9C64F5B5}" destId="{09E5D793-E6EA-4781-96BA-53BE984ADF3A}" srcOrd="0" destOrd="0" presId="urn:microsoft.com/office/officeart/2005/8/layout/matrix3"/>
    <dgm:cxn modelId="{0BE1DA49-7C14-4F20-AD4E-9C2EA47DE96B}" type="presParOf" srcId="{4A5DFC72-EB67-4BAE-B710-AE9B9C64F5B5}" destId="{08F98951-EEB9-422C-9EBD-9E6A122DFF34}" srcOrd="1" destOrd="0" presId="urn:microsoft.com/office/officeart/2005/8/layout/matrix3"/>
    <dgm:cxn modelId="{08688CBB-751D-4A61-B740-B882CC277544}" type="presParOf" srcId="{4A5DFC72-EB67-4BAE-B710-AE9B9C64F5B5}" destId="{0E7ED58F-1E97-4FBA-AB1F-AE0818B813F5}" srcOrd="2" destOrd="0" presId="urn:microsoft.com/office/officeart/2005/8/layout/matrix3"/>
    <dgm:cxn modelId="{D05F6A3C-F231-4D35-BAAC-BB7467CD2CF5}" type="presParOf" srcId="{4A5DFC72-EB67-4BAE-B710-AE9B9C64F5B5}" destId="{DF4BD115-125C-4F9A-B43B-0424B20122D0}" srcOrd="3" destOrd="0" presId="urn:microsoft.com/office/officeart/2005/8/layout/matrix3"/>
    <dgm:cxn modelId="{F6B0C0AB-3129-4E4A-9EEC-10A284272B8C}" type="presParOf" srcId="{4A5DFC72-EB67-4BAE-B710-AE9B9C64F5B5}" destId="{BD4F6DDB-D188-4DB5-B0C8-6314857BB7EE}"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274175-F089-4C1E-B679-77A38DC874B7}" type="doc">
      <dgm:prSet loTypeId="urn:microsoft.com/office/officeart/2005/8/layout/gear1" loCatId="relationship" qsTypeId="urn:microsoft.com/office/officeart/2005/8/quickstyle/simple1" qsCatId="simple" csTypeId="urn:microsoft.com/office/officeart/2005/8/colors/accent2_4" csCatId="accent2" phldr="1"/>
      <dgm:spPr/>
    </dgm:pt>
    <dgm:pt modelId="{C4A827F1-0382-418C-8E46-533E904BF635}">
      <dgm:prSet phldrT="[文本]"/>
      <dgm:spPr/>
      <dgm:t>
        <a:bodyPr/>
        <a:lstStyle/>
        <a:p>
          <a:endParaRPr lang="zh-CN" altLang="en-US" dirty="0"/>
        </a:p>
      </dgm:t>
    </dgm:pt>
    <dgm:pt modelId="{A11C0614-5BCF-4ED6-8B66-97EB99D97145}" type="parTrans" cxnId="{DB9696CD-7AD7-4F37-9242-9C47A14B760A}">
      <dgm:prSet/>
      <dgm:spPr/>
      <dgm:t>
        <a:bodyPr/>
        <a:lstStyle/>
        <a:p>
          <a:endParaRPr lang="zh-CN" altLang="en-US"/>
        </a:p>
      </dgm:t>
    </dgm:pt>
    <dgm:pt modelId="{28E55524-FB7E-4BDC-A29C-117DEA36BF75}" type="sibTrans" cxnId="{DB9696CD-7AD7-4F37-9242-9C47A14B760A}">
      <dgm:prSet/>
      <dgm:spPr/>
      <dgm:t>
        <a:bodyPr/>
        <a:lstStyle/>
        <a:p>
          <a:endParaRPr lang="zh-CN" altLang="en-US"/>
        </a:p>
      </dgm:t>
    </dgm:pt>
    <dgm:pt modelId="{BDBE8BA5-4F48-487B-B254-CD10B541D62E}">
      <dgm:prSet phldrT="[文本]"/>
      <dgm:spPr/>
      <dgm:t>
        <a:bodyPr/>
        <a:lstStyle/>
        <a:p>
          <a:r>
            <a:rPr lang="en-US" altLang="zh-CN" b="1" dirty="0"/>
            <a:t>Shopping</a:t>
          </a:r>
        </a:p>
        <a:p>
          <a:r>
            <a:rPr lang="en-US" altLang="zh-CN" b="1" dirty="0"/>
            <a:t>center</a:t>
          </a:r>
          <a:endParaRPr lang="zh-CN" altLang="en-US" b="1" dirty="0"/>
        </a:p>
      </dgm:t>
    </dgm:pt>
    <dgm:pt modelId="{DB8F71DD-2E81-440A-B8DE-B8A41B6F2DDA}" type="parTrans" cxnId="{8F011258-9462-4CF1-8B14-8621DC4377E3}">
      <dgm:prSet/>
      <dgm:spPr/>
      <dgm:t>
        <a:bodyPr/>
        <a:lstStyle/>
        <a:p>
          <a:endParaRPr lang="zh-CN" altLang="en-US"/>
        </a:p>
      </dgm:t>
    </dgm:pt>
    <dgm:pt modelId="{6219DB01-C103-4642-A07C-759201AF5FCA}" type="sibTrans" cxnId="{8F011258-9462-4CF1-8B14-8621DC4377E3}">
      <dgm:prSet/>
      <dgm:spPr/>
      <dgm:t>
        <a:bodyPr/>
        <a:lstStyle/>
        <a:p>
          <a:endParaRPr lang="zh-CN" altLang="en-US"/>
        </a:p>
      </dgm:t>
    </dgm:pt>
    <dgm:pt modelId="{66B77607-F35D-4D71-9E77-BB3D96704546}">
      <dgm:prSet phldrT="[文本]" custT="1"/>
      <dgm:spPr/>
      <dgm:t>
        <a:bodyPr/>
        <a:lstStyle/>
        <a:p>
          <a:r>
            <a:rPr lang="en-US" altLang="en-US" sz="900" b="1" dirty="0"/>
            <a:t>Regional economic development</a:t>
          </a:r>
          <a:endParaRPr lang="zh-CN" altLang="en-US" sz="900" b="1" dirty="0"/>
        </a:p>
      </dgm:t>
    </dgm:pt>
    <dgm:pt modelId="{0033BA3E-55AB-43F6-894D-B3A143D27104}" type="sibTrans" cxnId="{5DA34665-DC17-41BA-9724-C01FEE4922D5}">
      <dgm:prSet/>
      <dgm:spPr/>
      <dgm:t>
        <a:bodyPr/>
        <a:lstStyle/>
        <a:p>
          <a:endParaRPr lang="zh-CN" altLang="en-US"/>
        </a:p>
      </dgm:t>
    </dgm:pt>
    <dgm:pt modelId="{B0AFAFC1-A5C0-4441-B862-22C4D1ABF8B8}" type="parTrans" cxnId="{5DA34665-DC17-41BA-9724-C01FEE4922D5}">
      <dgm:prSet/>
      <dgm:spPr/>
      <dgm:t>
        <a:bodyPr/>
        <a:lstStyle/>
        <a:p>
          <a:endParaRPr lang="zh-CN" altLang="en-US"/>
        </a:p>
      </dgm:t>
    </dgm:pt>
    <dgm:pt modelId="{1F533FFF-B795-468C-AD30-03F77206D4B2}" type="pres">
      <dgm:prSet presAssocID="{90274175-F089-4C1E-B679-77A38DC874B7}" presName="composite" presStyleCnt="0">
        <dgm:presLayoutVars>
          <dgm:chMax val="3"/>
          <dgm:animLvl val="lvl"/>
          <dgm:resizeHandles val="exact"/>
        </dgm:presLayoutVars>
      </dgm:prSet>
      <dgm:spPr/>
    </dgm:pt>
    <dgm:pt modelId="{B699CF67-59D8-4FCF-AB44-9631E2C10D4D}" type="pres">
      <dgm:prSet presAssocID="{66B77607-F35D-4D71-9E77-BB3D96704546}" presName="gear1" presStyleLbl="node1" presStyleIdx="0" presStyleCnt="3">
        <dgm:presLayoutVars>
          <dgm:chMax val="1"/>
          <dgm:bulletEnabled val="1"/>
        </dgm:presLayoutVars>
      </dgm:prSet>
      <dgm:spPr/>
    </dgm:pt>
    <dgm:pt modelId="{1669D22C-309C-4010-A97F-A71D5DFC83BF}" type="pres">
      <dgm:prSet presAssocID="{66B77607-F35D-4D71-9E77-BB3D96704546}" presName="gear1srcNode" presStyleLbl="node1" presStyleIdx="0" presStyleCnt="3"/>
      <dgm:spPr/>
    </dgm:pt>
    <dgm:pt modelId="{0F33125F-D773-4304-BEBB-73AD49CA2A75}" type="pres">
      <dgm:prSet presAssocID="{66B77607-F35D-4D71-9E77-BB3D96704546}" presName="gear1dstNode" presStyleLbl="node1" presStyleIdx="0" presStyleCnt="3"/>
      <dgm:spPr/>
    </dgm:pt>
    <dgm:pt modelId="{F9F1B55C-0A78-4FAB-9A6A-50DA8CDA0A0E}" type="pres">
      <dgm:prSet presAssocID="{C4A827F1-0382-418C-8E46-533E904BF635}" presName="gear2" presStyleLbl="node1" presStyleIdx="1" presStyleCnt="3">
        <dgm:presLayoutVars>
          <dgm:chMax val="1"/>
          <dgm:bulletEnabled val="1"/>
        </dgm:presLayoutVars>
      </dgm:prSet>
      <dgm:spPr/>
    </dgm:pt>
    <dgm:pt modelId="{AD941273-E9FE-4B16-8CFE-8CB8907522B9}" type="pres">
      <dgm:prSet presAssocID="{C4A827F1-0382-418C-8E46-533E904BF635}" presName="gear2srcNode" presStyleLbl="node1" presStyleIdx="1" presStyleCnt="3"/>
      <dgm:spPr/>
    </dgm:pt>
    <dgm:pt modelId="{F8F28214-D149-44B1-BCE5-1EEC17A3E469}" type="pres">
      <dgm:prSet presAssocID="{C4A827F1-0382-418C-8E46-533E904BF635}" presName="gear2dstNode" presStyleLbl="node1" presStyleIdx="1" presStyleCnt="3"/>
      <dgm:spPr/>
    </dgm:pt>
    <dgm:pt modelId="{E1C05884-D3CA-4E23-90F5-F5D969E58EE9}" type="pres">
      <dgm:prSet presAssocID="{BDBE8BA5-4F48-487B-B254-CD10B541D62E}" presName="gear3" presStyleLbl="node1" presStyleIdx="2" presStyleCnt="3"/>
      <dgm:spPr/>
    </dgm:pt>
    <dgm:pt modelId="{DA18DF7A-A153-4B35-937B-F28D353AB697}" type="pres">
      <dgm:prSet presAssocID="{BDBE8BA5-4F48-487B-B254-CD10B541D62E}" presName="gear3tx" presStyleLbl="node1" presStyleIdx="2" presStyleCnt="3">
        <dgm:presLayoutVars>
          <dgm:chMax val="1"/>
          <dgm:bulletEnabled val="1"/>
        </dgm:presLayoutVars>
      </dgm:prSet>
      <dgm:spPr/>
    </dgm:pt>
    <dgm:pt modelId="{9842EAD0-34ED-4642-8AAD-FF813D0FC8C0}" type="pres">
      <dgm:prSet presAssocID="{BDBE8BA5-4F48-487B-B254-CD10B541D62E}" presName="gear3srcNode" presStyleLbl="node1" presStyleIdx="2" presStyleCnt="3"/>
      <dgm:spPr/>
    </dgm:pt>
    <dgm:pt modelId="{843D838C-7135-43E5-A5C3-524FE7BC75D4}" type="pres">
      <dgm:prSet presAssocID="{BDBE8BA5-4F48-487B-B254-CD10B541D62E}" presName="gear3dstNode" presStyleLbl="node1" presStyleIdx="2" presStyleCnt="3"/>
      <dgm:spPr/>
    </dgm:pt>
    <dgm:pt modelId="{4BF4C1DC-01E9-483F-9CC8-6DAB33A2246D}" type="pres">
      <dgm:prSet presAssocID="{0033BA3E-55AB-43F6-894D-B3A143D27104}" presName="connector1" presStyleLbl="sibTrans2D1" presStyleIdx="0" presStyleCnt="3"/>
      <dgm:spPr/>
    </dgm:pt>
    <dgm:pt modelId="{792DFC30-8EF1-4B81-86E0-6E886C333D0B}" type="pres">
      <dgm:prSet presAssocID="{28E55524-FB7E-4BDC-A29C-117DEA36BF75}" presName="connector2" presStyleLbl="sibTrans2D1" presStyleIdx="1" presStyleCnt="3"/>
      <dgm:spPr/>
    </dgm:pt>
    <dgm:pt modelId="{5FD090C9-D549-4F60-B01C-36A970DABB44}" type="pres">
      <dgm:prSet presAssocID="{6219DB01-C103-4642-A07C-759201AF5FCA}" presName="connector3" presStyleLbl="sibTrans2D1" presStyleIdx="2" presStyleCnt="3"/>
      <dgm:spPr/>
    </dgm:pt>
  </dgm:ptLst>
  <dgm:cxnLst>
    <dgm:cxn modelId="{55D3411A-FFFF-4F17-89D2-0F872090E0D4}" type="presOf" srcId="{BDBE8BA5-4F48-487B-B254-CD10B541D62E}" destId="{843D838C-7135-43E5-A5C3-524FE7BC75D4}" srcOrd="3" destOrd="0" presId="urn:microsoft.com/office/officeart/2005/8/layout/gear1"/>
    <dgm:cxn modelId="{B926EC1D-959C-4A0C-A30E-5A051A7BF586}" type="presOf" srcId="{0033BA3E-55AB-43F6-894D-B3A143D27104}" destId="{4BF4C1DC-01E9-483F-9CC8-6DAB33A2246D}" srcOrd="0" destOrd="0" presId="urn:microsoft.com/office/officeart/2005/8/layout/gear1"/>
    <dgm:cxn modelId="{4BD24320-517A-4570-949A-9CF5ED85EC03}" type="presOf" srcId="{BDBE8BA5-4F48-487B-B254-CD10B541D62E}" destId="{9842EAD0-34ED-4642-8AAD-FF813D0FC8C0}" srcOrd="2" destOrd="0" presId="urn:microsoft.com/office/officeart/2005/8/layout/gear1"/>
    <dgm:cxn modelId="{9ADE4A25-4B7E-44F8-B812-B618D872B3EC}" type="presOf" srcId="{C4A827F1-0382-418C-8E46-533E904BF635}" destId="{F9F1B55C-0A78-4FAB-9A6A-50DA8CDA0A0E}" srcOrd="0" destOrd="0" presId="urn:microsoft.com/office/officeart/2005/8/layout/gear1"/>
    <dgm:cxn modelId="{3CCC9B2A-EDF2-4FC7-9294-4D8DD3FC788E}" type="presOf" srcId="{66B77607-F35D-4D71-9E77-BB3D96704546}" destId="{0F33125F-D773-4304-BEBB-73AD49CA2A75}" srcOrd="2" destOrd="0" presId="urn:microsoft.com/office/officeart/2005/8/layout/gear1"/>
    <dgm:cxn modelId="{5DA34665-DC17-41BA-9724-C01FEE4922D5}" srcId="{90274175-F089-4C1E-B679-77A38DC874B7}" destId="{66B77607-F35D-4D71-9E77-BB3D96704546}" srcOrd="0" destOrd="0" parTransId="{B0AFAFC1-A5C0-4441-B862-22C4D1ABF8B8}" sibTransId="{0033BA3E-55AB-43F6-894D-B3A143D27104}"/>
    <dgm:cxn modelId="{30F54E73-3976-4F4F-9A43-BB7E22E40A00}" type="presOf" srcId="{66B77607-F35D-4D71-9E77-BB3D96704546}" destId="{1669D22C-309C-4010-A97F-A71D5DFC83BF}" srcOrd="1" destOrd="0" presId="urn:microsoft.com/office/officeart/2005/8/layout/gear1"/>
    <dgm:cxn modelId="{42D57D77-5DAF-4BB5-9D4C-5581F4E8DE4F}" type="presOf" srcId="{BDBE8BA5-4F48-487B-B254-CD10B541D62E}" destId="{E1C05884-D3CA-4E23-90F5-F5D969E58EE9}" srcOrd="0" destOrd="0" presId="urn:microsoft.com/office/officeart/2005/8/layout/gear1"/>
    <dgm:cxn modelId="{8F011258-9462-4CF1-8B14-8621DC4377E3}" srcId="{90274175-F089-4C1E-B679-77A38DC874B7}" destId="{BDBE8BA5-4F48-487B-B254-CD10B541D62E}" srcOrd="2" destOrd="0" parTransId="{DB8F71DD-2E81-440A-B8DE-B8A41B6F2DDA}" sibTransId="{6219DB01-C103-4642-A07C-759201AF5FCA}"/>
    <dgm:cxn modelId="{1F3F2E85-E587-45D2-B5EE-70F51C2D5DAF}" type="presOf" srcId="{BDBE8BA5-4F48-487B-B254-CD10B541D62E}" destId="{DA18DF7A-A153-4B35-937B-F28D353AB697}" srcOrd="1" destOrd="0" presId="urn:microsoft.com/office/officeart/2005/8/layout/gear1"/>
    <dgm:cxn modelId="{15667A85-E9CE-434F-AB41-EF85244C25BF}" type="presOf" srcId="{90274175-F089-4C1E-B679-77A38DC874B7}" destId="{1F533FFF-B795-468C-AD30-03F77206D4B2}" srcOrd="0" destOrd="0" presId="urn:microsoft.com/office/officeart/2005/8/layout/gear1"/>
    <dgm:cxn modelId="{D10481A1-4F4F-4BB8-A78A-172BC25B056C}" type="presOf" srcId="{66B77607-F35D-4D71-9E77-BB3D96704546}" destId="{B699CF67-59D8-4FCF-AB44-9631E2C10D4D}" srcOrd="0" destOrd="0" presId="urn:microsoft.com/office/officeart/2005/8/layout/gear1"/>
    <dgm:cxn modelId="{8FA43DB1-D556-4F52-977B-BB3EE843BCD5}" type="presOf" srcId="{28E55524-FB7E-4BDC-A29C-117DEA36BF75}" destId="{792DFC30-8EF1-4B81-86E0-6E886C333D0B}" srcOrd="0" destOrd="0" presId="urn:microsoft.com/office/officeart/2005/8/layout/gear1"/>
    <dgm:cxn modelId="{77D599BC-4187-4412-98C8-94998568A10B}" type="presOf" srcId="{C4A827F1-0382-418C-8E46-533E904BF635}" destId="{F8F28214-D149-44B1-BCE5-1EEC17A3E469}" srcOrd="2" destOrd="0" presId="urn:microsoft.com/office/officeart/2005/8/layout/gear1"/>
    <dgm:cxn modelId="{DB9696CD-7AD7-4F37-9242-9C47A14B760A}" srcId="{90274175-F089-4C1E-B679-77A38DC874B7}" destId="{C4A827F1-0382-418C-8E46-533E904BF635}" srcOrd="1" destOrd="0" parTransId="{A11C0614-5BCF-4ED6-8B66-97EB99D97145}" sibTransId="{28E55524-FB7E-4BDC-A29C-117DEA36BF75}"/>
    <dgm:cxn modelId="{DEE991DF-9888-49FC-BE8C-E07BD52E510A}" type="presOf" srcId="{6219DB01-C103-4642-A07C-759201AF5FCA}" destId="{5FD090C9-D549-4F60-B01C-36A970DABB44}" srcOrd="0" destOrd="0" presId="urn:microsoft.com/office/officeart/2005/8/layout/gear1"/>
    <dgm:cxn modelId="{F68970F3-AE47-4BAE-8A84-1BD9608903E8}" type="presOf" srcId="{C4A827F1-0382-418C-8E46-533E904BF635}" destId="{AD941273-E9FE-4B16-8CFE-8CB8907522B9}" srcOrd="1" destOrd="0" presId="urn:microsoft.com/office/officeart/2005/8/layout/gear1"/>
    <dgm:cxn modelId="{49C8FC05-155F-45D7-8A1C-A9F1AFAD48E2}" type="presParOf" srcId="{1F533FFF-B795-468C-AD30-03F77206D4B2}" destId="{B699CF67-59D8-4FCF-AB44-9631E2C10D4D}" srcOrd="0" destOrd="0" presId="urn:microsoft.com/office/officeart/2005/8/layout/gear1"/>
    <dgm:cxn modelId="{260D8698-0DF2-44AC-900C-7B4C7EEE9F06}" type="presParOf" srcId="{1F533FFF-B795-468C-AD30-03F77206D4B2}" destId="{1669D22C-309C-4010-A97F-A71D5DFC83BF}" srcOrd="1" destOrd="0" presId="urn:microsoft.com/office/officeart/2005/8/layout/gear1"/>
    <dgm:cxn modelId="{EFCED4F0-1116-412A-8F16-D97E9F55D5BE}" type="presParOf" srcId="{1F533FFF-B795-468C-AD30-03F77206D4B2}" destId="{0F33125F-D773-4304-BEBB-73AD49CA2A75}" srcOrd="2" destOrd="0" presId="urn:microsoft.com/office/officeart/2005/8/layout/gear1"/>
    <dgm:cxn modelId="{4163C675-0FAF-4610-B64C-DF9EC43DC544}" type="presParOf" srcId="{1F533FFF-B795-468C-AD30-03F77206D4B2}" destId="{F9F1B55C-0A78-4FAB-9A6A-50DA8CDA0A0E}" srcOrd="3" destOrd="0" presId="urn:microsoft.com/office/officeart/2005/8/layout/gear1"/>
    <dgm:cxn modelId="{A36D703E-7FD8-4EFD-90A4-A4215F258927}" type="presParOf" srcId="{1F533FFF-B795-468C-AD30-03F77206D4B2}" destId="{AD941273-E9FE-4B16-8CFE-8CB8907522B9}" srcOrd="4" destOrd="0" presId="urn:microsoft.com/office/officeart/2005/8/layout/gear1"/>
    <dgm:cxn modelId="{72001D70-4465-4690-950C-4891D3F4D6C2}" type="presParOf" srcId="{1F533FFF-B795-468C-AD30-03F77206D4B2}" destId="{F8F28214-D149-44B1-BCE5-1EEC17A3E469}" srcOrd="5" destOrd="0" presId="urn:microsoft.com/office/officeart/2005/8/layout/gear1"/>
    <dgm:cxn modelId="{205D0648-B267-45ED-9809-5282A50C967C}" type="presParOf" srcId="{1F533FFF-B795-468C-AD30-03F77206D4B2}" destId="{E1C05884-D3CA-4E23-90F5-F5D969E58EE9}" srcOrd="6" destOrd="0" presId="urn:microsoft.com/office/officeart/2005/8/layout/gear1"/>
    <dgm:cxn modelId="{629DBB1D-416F-49DC-BA20-6166489B7827}" type="presParOf" srcId="{1F533FFF-B795-468C-AD30-03F77206D4B2}" destId="{DA18DF7A-A153-4B35-937B-F28D353AB697}" srcOrd="7" destOrd="0" presId="urn:microsoft.com/office/officeart/2005/8/layout/gear1"/>
    <dgm:cxn modelId="{608B1CAE-4244-4CA6-9C05-8D200B47A0D4}" type="presParOf" srcId="{1F533FFF-B795-468C-AD30-03F77206D4B2}" destId="{9842EAD0-34ED-4642-8AAD-FF813D0FC8C0}" srcOrd="8" destOrd="0" presId="urn:microsoft.com/office/officeart/2005/8/layout/gear1"/>
    <dgm:cxn modelId="{36BD850D-C7B5-4E48-9FEE-E0CD3820D8CA}" type="presParOf" srcId="{1F533FFF-B795-468C-AD30-03F77206D4B2}" destId="{843D838C-7135-43E5-A5C3-524FE7BC75D4}" srcOrd="9" destOrd="0" presId="urn:microsoft.com/office/officeart/2005/8/layout/gear1"/>
    <dgm:cxn modelId="{B354EEB9-DA9D-466B-BF99-3A8308392547}" type="presParOf" srcId="{1F533FFF-B795-468C-AD30-03F77206D4B2}" destId="{4BF4C1DC-01E9-483F-9CC8-6DAB33A2246D}" srcOrd="10" destOrd="0" presId="urn:microsoft.com/office/officeart/2005/8/layout/gear1"/>
    <dgm:cxn modelId="{BC863C04-450F-41B7-B96A-AE6E820D5B04}" type="presParOf" srcId="{1F533FFF-B795-468C-AD30-03F77206D4B2}" destId="{792DFC30-8EF1-4B81-86E0-6E886C333D0B}" srcOrd="11" destOrd="0" presId="urn:microsoft.com/office/officeart/2005/8/layout/gear1"/>
    <dgm:cxn modelId="{6809D802-251F-4106-BF1C-1DE224D2A279}" type="presParOf" srcId="{1F533FFF-B795-468C-AD30-03F77206D4B2}" destId="{5FD090C9-D549-4F60-B01C-36A970DABB44}"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24C343-41AD-48D0-8444-9FFF8C7FBF49}" type="doc">
      <dgm:prSet loTypeId="urn:microsoft.com/office/officeart/2005/8/layout/radial3" loCatId="relationship" qsTypeId="urn:microsoft.com/office/officeart/2005/8/quickstyle/simple1" qsCatId="simple" csTypeId="urn:microsoft.com/office/officeart/2005/8/colors/colorful2" csCatId="colorful" phldr="1"/>
      <dgm:spPr/>
      <dgm:t>
        <a:bodyPr/>
        <a:lstStyle/>
        <a:p>
          <a:endParaRPr lang="zh-CN" altLang="en-US"/>
        </a:p>
      </dgm:t>
    </dgm:pt>
    <dgm:pt modelId="{83834933-C93C-4BA3-B333-41913A6BB0E4}">
      <dgm:prSet phldrT="[文本]"/>
      <dgm:spPr/>
      <dgm:t>
        <a:bodyPr/>
        <a:lstStyle/>
        <a:p>
          <a:r>
            <a:rPr lang="en-US" altLang="zh-CN" b="1" dirty="0">
              <a:solidFill>
                <a:schemeClr val="bg1"/>
              </a:solidFill>
            </a:rPr>
            <a:t>Shopping center</a:t>
          </a:r>
          <a:endParaRPr lang="zh-CN" altLang="en-US" b="1" dirty="0">
            <a:solidFill>
              <a:schemeClr val="bg1"/>
            </a:solidFill>
          </a:endParaRPr>
        </a:p>
      </dgm:t>
    </dgm:pt>
    <dgm:pt modelId="{328BF230-716E-49A3-A1E1-BAD8AAE20337}" type="parTrans" cxnId="{D691682D-2BD2-4567-A983-4F85F86B8DDF}">
      <dgm:prSet/>
      <dgm:spPr/>
      <dgm:t>
        <a:bodyPr/>
        <a:lstStyle/>
        <a:p>
          <a:endParaRPr lang="zh-CN" altLang="en-US"/>
        </a:p>
      </dgm:t>
    </dgm:pt>
    <dgm:pt modelId="{EA75D056-32FD-4F06-8AB1-3BAB8DA8267D}" type="sibTrans" cxnId="{D691682D-2BD2-4567-A983-4F85F86B8DDF}">
      <dgm:prSet/>
      <dgm:spPr/>
      <dgm:t>
        <a:bodyPr/>
        <a:lstStyle/>
        <a:p>
          <a:endParaRPr lang="zh-CN" altLang="en-US"/>
        </a:p>
      </dgm:t>
    </dgm:pt>
    <dgm:pt modelId="{8ED095EF-D49E-4136-9A63-D822BB8201B0}">
      <dgm:prSet phldrT="[文本]" custT="1"/>
      <dgm:spPr/>
      <dgm:t>
        <a:bodyPr/>
        <a:lstStyle/>
        <a:p>
          <a:r>
            <a:rPr lang="en-US" altLang="zh-CN" sz="1200" b="1" dirty="0">
              <a:solidFill>
                <a:schemeClr val="bg1"/>
              </a:solidFill>
            </a:rPr>
            <a:t>Shopping</a:t>
          </a:r>
          <a:endParaRPr lang="zh-CN" altLang="en-US" sz="1200" b="1" dirty="0">
            <a:solidFill>
              <a:schemeClr val="bg1"/>
            </a:solidFill>
          </a:endParaRPr>
        </a:p>
      </dgm:t>
    </dgm:pt>
    <dgm:pt modelId="{6CCCA186-D4D6-41C9-81CF-7A79D33EB1C1}" type="parTrans" cxnId="{3ECCA381-848D-498C-85BC-30E2BCD0DB2F}">
      <dgm:prSet/>
      <dgm:spPr/>
      <dgm:t>
        <a:bodyPr/>
        <a:lstStyle/>
        <a:p>
          <a:endParaRPr lang="zh-CN" altLang="en-US"/>
        </a:p>
      </dgm:t>
    </dgm:pt>
    <dgm:pt modelId="{6413DF4C-9D6E-48E1-A0E3-4075D8A2FBE5}" type="sibTrans" cxnId="{3ECCA381-848D-498C-85BC-30E2BCD0DB2F}">
      <dgm:prSet/>
      <dgm:spPr/>
      <dgm:t>
        <a:bodyPr/>
        <a:lstStyle/>
        <a:p>
          <a:endParaRPr lang="zh-CN" altLang="en-US"/>
        </a:p>
      </dgm:t>
    </dgm:pt>
    <dgm:pt modelId="{66FA5921-2ECA-462D-9A5A-80A5BB3D7EDA}">
      <dgm:prSet phldrT="[文本]" custT="1"/>
      <dgm:spPr/>
      <dgm:t>
        <a:bodyPr/>
        <a:lstStyle/>
        <a:p>
          <a:r>
            <a:rPr lang="en-US" sz="1200" b="1" i="0" dirty="0">
              <a:solidFill>
                <a:schemeClr val="bg1"/>
              </a:solidFill>
            </a:rPr>
            <a:t>amusement</a:t>
          </a:r>
          <a:endParaRPr lang="zh-CN" altLang="en-US" sz="1200" b="1" dirty="0">
            <a:solidFill>
              <a:schemeClr val="bg1"/>
            </a:solidFill>
          </a:endParaRPr>
        </a:p>
      </dgm:t>
    </dgm:pt>
    <dgm:pt modelId="{B6C66204-863F-41B7-9170-37BC33584E3A}" type="parTrans" cxnId="{EC7E00BC-C178-4FBE-ACFB-392C98E54395}">
      <dgm:prSet/>
      <dgm:spPr/>
      <dgm:t>
        <a:bodyPr/>
        <a:lstStyle/>
        <a:p>
          <a:endParaRPr lang="zh-CN" altLang="en-US"/>
        </a:p>
      </dgm:t>
    </dgm:pt>
    <dgm:pt modelId="{E8258C80-3820-4C20-86CF-B9E3C954728C}" type="sibTrans" cxnId="{EC7E00BC-C178-4FBE-ACFB-392C98E54395}">
      <dgm:prSet/>
      <dgm:spPr/>
      <dgm:t>
        <a:bodyPr/>
        <a:lstStyle/>
        <a:p>
          <a:endParaRPr lang="zh-CN" altLang="en-US"/>
        </a:p>
      </dgm:t>
    </dgm:pt>
    <dgm:pt modelId="{00C1D7B8-FD4C-4477-81DE-0503F28476E4}">
      <dgm:prSet phldrT="[文本]" custT="1"/>
      <dgm:spPr/>
      <dgm:t>
        <a:bodyPr/>
        <a:lstStyle/>
        <a:p>
          <a:r>
            <a:rPr lang="en-US" sz="1000" b="1" i="0" dirty="0">
              <a:solidFill>
                <a:schemeClr val="bg1"/>
              </a:solidFill>
            </a:rPr>
            <a:t>catering</a:t>
          </a:r>
          <a:endParaRPr lang="zh-CN" altLang="en-US" sz="1000" b="1" dirty="0">
            <a:solidFill>
              <a:schemeClr val="bg1"/>
            </a:solidFill>
          </a:endParaRPr>
        </a:p>
      </dgm:t>
    </dgm:pt>
    <dgm:pt modelId="{C1637B30-E21D-4751-8566-C9053CE2C783}" type="parTrans" cxnId="{661EB594-8963-4E3A-800E-AC71B3BD1F92}">
      <dgm:prSet/>
      <dgm:spPr/>
      <dgm:t>
        <a:bodyPr/>
        <a:lstStyle/>
        <a:p>
          <a:endParaRPr lang="zh-CN" altLang="en-US"/>
        </a:p>
      </dgm:t>
    </dgm:pt>
    <dgm:pt modelId="{F7C09669-4CD7-4FCA-9185-C63ED295154A}" type="sibTrans" cxnId="{661EB594-8963-4E3A-800E-AC71B3BD1F92}">
      <dgm:prSet/>
      <dgm:spPr/>
      <dgm:t>
        <a:bodyPr/>
        <a:lstStyle/>
        <a:p>
          <a:endParaRPr lang="zh-CN" altLang="en-US"/>
        </a:p>
      </dgm:t>
    </dgm:pt>
    <dgm:pt modelId="{B2DC32EB-7507-4BBA-98F8-879800758AB8}">
      <dgm:prSet phldrT="[文本]"/>
      <dgm:spPr/>
      <dgm:t>
        <a:bodyPr/>
        <a:lstStyle/>
        <a:p>
          <a:r>
            <a:rPr lang="en-US" altLang="zh-CN" b="1" dirty="0">
              <a:solidFill>
                <a:schemeClr val="bg1"/>
              </a:solidFill>
            </a:rPr>
            <a:t>Service</a:t>
          </a:r>
          <a:endParaRPr lang="zh-CN" altLang="en-US" b="1" dirty="0">
            <a:solidFill>
              <a:schemeClr val="bg1"/>
            </a:solidFill>
          </a:endParaRPr>
        </a:p>
      </dgm:t>
    </dgm:pt>
    <dgm:pt modelId="{A93EB47C-2E08-445B-9EE9-C8CE919CE3C8}" type="parTrans" cxnId="{CDBE907F-D3F0-43D5-A83D-2D4A64ECAFF6}">
      <dgm:prSet/>
      <dgm:spPr/>
      <dgm:t>
        <a:bodyPr/>
        <a:lstStyle/>
        <a:p>
          <a:endParaRPr lang="zh-CN" altLang="en-US"/>
        </a:p>
      </dgm:t>
    </dgm:pt>
    <dgm:pt modelId="{D302A568-C311-45CE-87DF-5D4EB73C5A7C}" type="sibTrans" cxnId="{CDBE907F-D3F0-43D5-A83D-2D4A64ECAFF6}">
      <dgm:prSet/>
      <dgm:spPr/>
      <dgm:t>
        <a:bodyPr/>
        <a:lstStyle/>
        <a:p>
          <a:endParaRPr lang="zh-CN" altLang="en-US"/>
        </a:p>
      </dgm:t>
    </dgm:pt>
    <dgm:pt modelId="{F5942A97-2CDC-4D9F-9FB6-0DB4C20C9F88}" type="pres">
      <dgm:prSet presAssocID="{B724C343-41AD-48D0-8444-9FFF8C7FBF49}" presName="composite" presStyleCnt="0">
        <dgm:presLayoutVars>
          <dgm:chMax val="1"/>
          <dgm:dir/>
          <dgm:resizeHandles val="exact"/>
        </dgm:presLayoutVars>
      </dgm:prSet>
      <dgm:spPr/>
    </dgm:pt>
    <dgm:pt modelId="{F8BE9E9C-C3F7-4DD0-9143-B2FDC24436ED}" type="pres">
      <dgm:prSet presAssocID="{B724C343-41AD-48D0-8444-9FFF8C7FBF49}" presName="radial" presStyleCnt="0">
        <dgm:presLayoutVars>
          <dgm:animLvl val="ctr"/>
        </dgm:presLayoutVars>
      </dgm:prSet>
      <dgm:spPr/>
    </dgm:pt>
    <dgm:pt modelId="{B6CD296F-21C4-4D9D-9005-3889ACAA9BF1}" type="pres">
      <dgm:prSet presAssocID="{83834933-C93C-4BA3-B333-41913A6BB0E4}" presName="centerShape" presStyleLbl="vennNode1" presStyleIdx="0" presStyleCnt="5" custScaleX="115353" custScaleY="105770"/>
      <dgm:spPr/>
    </dgm:pt>
    <dgm:pt modelId="{1C977FDD-59BF-4BEA-8333-2BE2742F51F3}" type="pres">
      <dgm:prSet presAssocID="{8ED095EF-D49E-4136-9A63-D822BB8201B0}" presName="node" presStyleLbl="vennNode1" presStyleIdx="1" presStyleCnt="5" custRadScaleRad="93353" custRadScaleInc="-61208">
        <dgm:presLayoutVars>
          <dgm:bulletEnabled val="1"/>
        </dgm:presLayoutVars>
      </dgm:prSet>
      <dgm:spPr/>
    </dgm:pt>
    <dgm:pt modelId="{7D8FA4D9-8257-4F1B-89F8-BB21405576A2}" type="pres">
      <dgm:prSet presAssocID="{66FA5921-2ECA-462D-9A5A-80A5BB3D7EDA}" presName="node" presStyleLbl="vennNode1" presStyleIdx="2" presStyleCnt="5" custScaleX="120658" custScaleY="126221" custRadScaleRad="104461" custRadScaleInc="-42746">
        <dgm:presLayoutVars>
          <dgm:bulletEnabled val="1"/>
        </dgm:presLayoutVars>
      </dgm:prSet>
      <dgm:spPr/>
    </dgm:pt>
    <dgm:pt modelId="{9FD2EAAE-974E-4F00-AFB5-72783EC469A9}" type="pres">
      <dgm:prSet presAssocID="{00C1D7B8-FD4C-4477-81DE-0503F28476E4}" presName="node" presStyleLbl="vennNode1" presStyleIdx="3" presStyleCnt="5" custScaleX="129795" custScaleY="134312" custRadScaleRad="87348" custRadScaleInc="-40110">
        <dgm:presLayoutVars>
          <dgm:bulletEnabled val="1"/>
        </dgm:presLayoutVars>
      </dgm:prSet>
      <dgm:spPr/>
    </dgm:pt>
    <dgm:pt modelId="{4A5EFBBA-8F67-4DD3-961E-77677DC78DD4}" type="pres">
      <dgm:prSet presAssocID="{B2DC32EB-7507-4BBA-98F8-879800758AB8}" presName="node" presStyleLbl="vennNode1" presStyleIdx="4" presStyleCnt="5" custScaleX="131874" custScaleY="133032" custRadScaleRad="94950" custRadScaleInc="-39043">
        <dgm:presLayoutVars>
          <dgm:bulletEnabled val="1"/>
        </dgm:presLayoutVars>
      </dgm:prSet>
      <dgm:spPr/>
    </dgm:pt>
  </dgm:ptLst>
  <dgm:cxnLst>
    <dgm:cxn modelId="{2822E607-39D1-4E36-8B80-CF9935DF01F9}" type="presOf" srcId="{83834933-C93C-4BA3-B333-41913A6BB0E4}" destId="{B6CD296F-21C4-4D9D-9005-3889ACAA9BF1}" srcOrd="0" destOrd="0" presId="urn:microsoft.com/office/officeart/2005/8/layout/radial3"/>
    <dgm:cxn modelId="{467B3C12-B266-4B48-B2D8-7B52D733C834}" type="presOf" srcId="{00C1D7B8-FD4C-4477-81DE-0503F28476E4}" destId="{9FD2EAAE-974E-4F00-AFB5-72783EC469A9}" srcOrd="0" destOrd="0" presId="urn:microsoft.com/office/officeart/2005/8/layout/radial3"/>
    <dgm:cxn modelId="{D691682D-2BD2-4567-A983-4F85F86B8DDF}" srcId="{B724C343-41AD-48D0-8444-9FFF8C7FBF49}" destId="{83834933-C93C-4BA3-B333-41913A6BB0E4}" srcOrd="0" destOrd="0" parTransId="{328BF230-716E-49A3-A1E1-BAD8AAE20337}" sibTransId="{EA75D056-32FD-4F06-8AB1-3BAB8DA8267D}"/>
    <dgm:cxn modelId="{CDBE907F-D3F0-43D5-A83D-2D4A64ECAFF6}" srcId="{83834933-C93C-4BA3-B333-41913A6BB0E4}" destId="{B2DC32EB-7507-4BBA-98F8-879800758AB8}" srcOrd="3" destOrd="0" parTransId="{A93EB47C-2E08-445B-9EE9-C8CE919CE3C8}" sibTransId="{D302A568-C311-45CE-87DF-5D4EB73C5A7C}"/>
    <dgm:cxn modelId="{3ECCA381-848D-498C-85BC-30E2BCD0DB2F}" srcId="{83834933-C93C-4BA3-B333-41913A6BB0E4}" destId="{8ED095EF-D49E-4136-9A63-D822BB8201B0}" srcOrd="0" destOrd="0" parTransId="{6CCCA186-D4D6-41C9-81CF-7A79D33EB1C1}" sibTransId="{6413DF4C-9D6E-48E1-A0E3-4075D8A2FBE5}"/>
    <dgm:cxn modelId="{4C0C3289-03C7-4C3E-9AF4-BA675A86F67D}" type="presOf" srcId="{66FA5921-2ECA-462D-9A5A-80A5BB3D7EDA}" destId="{7D8FA4D9-8257-4F1B-89F8-BB21405576A2}" srcOrd="0" destOrd="0" presId="urn:microsoft.com/office/officeart/2005/8/layout/radial3"/>
    <dgm:cxn modelId="{661EB594-8963-4E3A-800E-AC71B3BD1F92}" srcId="{83834933-C93C-4BA3-B333-41913A6BB0E4}" destId="{00C1D7B8-FD4C-4477-81DE-0503F28476E4}" srcOrd="2" destOrd="0" parTransId="{C1637B30-E21D-4751-8566-C9053CE2C783}" sibTransId="{F7C09669-4CD7-4FCA-9185-C63ED295154A}"/>
    <dgm:cxn modelId="{BD8997A8-E750-4148-A11D-1D94CC5A1F47}" type="presOf" srcId="{B724C343-41AD-48D0-8444-9FFF8C7FBF49}" destId="{F5942A97-2CDC-4D9F-9FB6-0DB4C20C9F88}" srcOrd="0" destOrd="0" presId="urn:microsoft.com/office/officeart/2005/8/layout/radial3"/>
    <dgm:cxn modelId="{842D96BB-3B71-42FD-9D6E-ED205C835231}" type="presOf" srcId="{8ED095EF-D49E-4136-9A63-D822BB8201B0}" destId="{1C977FDD-59BF-4BEA-8333-2BE2742F51F3}" srcOrd="0" destOrd="0" presId="urn:microsoft.com/office/officeart/2005/8/layout/radial3"/>
    <dgm:cxn modelId="{EC7E00BC-C178-4FBE-ACFB-392C98E54395}" srcId="{83834933-C93C-4BA3-B333-41913A6BB0E4}" destId="{66FA5921-2ECA-462D-9A5A-80A5BB3D7EDA}" srcOrd="1" destOrd="0" parTransId="{B6C66204-863F-41B7-9170-37BC33584E3A}" sibTransId="{E8258C80-3820-4C20-86CF-B9E3C954728C}"/>
    <dgm:cxn modelId="{9EAC27ED-BED2-488E-AD15-9888B4C1CFEE}" type="presOf" srcId="{B2DC32EB-7507-4BBA-98F8-879800758AB8}" destId="{4A5EFBBA-8F67-4DD3-961E-77677DC78DD4}" srcOrd="0" destOrd="0" presId="urn:microsoft.com/office/officeart/2005/8/layout/radial3"/>
    <dgm:cxn modelId="{3539A4B1-E5AA-4D62-A0B1-1CB0DB620405}" type="presParOf" srcId="{F5942A97-2CDC-4D9F-9FB6-0DB4C20C9F88}" destId="{F8BE9E9C-C3F7-4DD0-9143-B2FDC24436ED}" srcOrd="0" destOrd="0" presId="urn:microsoft.com/office/officeart/2005/8/layout/radial3"/>
    <dgm:cxn modelId="{3734E952-4554-43E1-8AE8-AD7ACF8D0C08}" type="presParOf" srcId="{F8BE9E9C-C3F7-4DD0-9143-B2FDC24436ED}" destId="{B6CD296F-21C4-4D9D-9005-3889ACAA9BF1}" srcOrd="0" destOrd="0" presId="urn:microsoft.com/office/officeart/2005/8/layout/radial3"/>
    <dgm:cxn modelId="{7E269547-ADFF-49AD-B124-8B3FB4E810AE}" type="presParOf" srcId="{F8BE9E9C-C3F7-4DD0-9143-B2FDC24436ED}" destId="{1C977FDD-59BF-4BEA-8333-2BE2742F51F3}" srcOrd="1" destOrd="0" presId="urn:microsoft.com/office/officeart/2005/8/layout/radial3"/>
    <dgm:cxn modelId="{ADBE4ED5-1C52-4315-9159-B0E50E8C57A6}" type="presParOf" srcId="{F8BE9E9C-C3F7-4DD0-9143-B2FDC24436ED}" destId="{7D8FA4D9-8257-4F1B-89F8-BB21405576A2}" srcOrd="2" destOrd="0" presId="urn:microsoft.com/office/officeart/2005/8/layout/radial3"/>
    <dgm:cxn modelId="{9DD5E19E-5279-4189-9DDE-B05CBC621089}" type="presParOf" srcId="{F8BE9E9C-C3F7-4DD0-9143-B2FDC24436ED}" destId="{9FD2EAAE-974E-4F00-AFB5-72783EC469A9}" srcOrd="3" destOrd="0" presId="urn:microsoft.com/office/officeart/2005/8/layout/radial3"/>
    <dgm:cxn modelId="{ABE11372-26A5-49E6-81DB-1A6399C93DC6}" type="presParOf" srcId="{F8BE9E9C-C3F7-4DD0-9143-B2FDC24436ED}" destId="{4A5EFBBA-8F67-4DD3-961E-77677DC78DD4}" srcOrd="4" destOrd="0" presId="urn:microsoft.com/office/officeart/2005/8/layout/radial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04F640-E3CA-4DE2-9D10-B9C7936EF9BB}" type="doc">
      <dgm:prSet loTypeId="urn:microsoft.com/office/officeart/2005/8/layout/venn2" loCatId="relationship" qsTypeId="urn:microsoft.com/office/officeart/2005/8/quickstyle/simple5" qsCatId="simple" csTypeId="urn:microsoft.com/office/officeart/2005/8/colors/accent2_3" csCatId="accent2" phldr="1"/>
      <dgm:spPr/>
      <dgm:t>
        <a:bodyPr/>
        <a:lstStyle/>
        <a:p>
          <a:endParaRPr lang="zh-CN" altLang="en-US"/>
        </a:p>
      </dgm:t>
    </dgm:pt>
    <dgm:pt modelId="{D7E2DE2A-5B19-4250-B680-7272B0D70510}">
      <dgm:prSet phldrT="[文本]" custT="1"/>
      <dgm:spPr/>
      <dgm:t>
        <a:bodyPr/>
        <a:lstStyle/>
        <a:p>
          <a:r>
            <a:rPr lang="en-US" altLang="en-US" sz="1000" b="1" dirty="0"/>
            <a:t>Sub-city center</a:t>
          </a:r>
          <a:endParaRPr lang="zh-CN" altLang="en-US" sz="1000" b="1" dirty="0"/>
        </a:p>
      </dgm:t>
    </dgm:pt>
    <dgm:pt modelId="{2609AC5B-88C5-40AE-8E49-CC74F846F4C5}" type="parTrans" cxnId="{BE9B756A-9315-4332-9544-98C141EFCD06}">
      <dgm:prSet/>
      <dgm:spPr/>
      <dgm:t>
        <a:bodyPr/>
        <a:lstStyle/>
        <a:p>
          <a:endParaRPr lang="zh-CN" altLang="en-US"/>
        </a:p>
      </dgm:t>
    </dgm:pt>
    <dgm:pt modelId="{D3B9C71A-7241-4559-9F0E-7124A2FE6F2E}" type="sibTrans" cxnId="{BE9B756A-9315-4332-9544-98C141EFCD06}">
      <dgm:prSet/>
      <dgm:spPr/>
      <dgm:t>
        <a:bodyPr/>
        <a:lstStyle/>
        <a:p>
          <a:endParaRPr lang="zh-CN" altLang="en-US"/>
        </a:p>
      </dgm:t>
    </dgm:pt>
    <dgm:pt modelId="{E0657921-DBBA-4C27-B661-40D2CA5988B8}">
      <dgm:prSet phldrT="[文本]" custT="1"/>
      <dgm:spPr/>
      <dgm:t>
        <a:bodyPr/>
        <a:lstStyle/>
        <a:p>
          <a:r>
            <a:rPr lang="en-US" altLang="zh-CN" sz="1000" b="1" dirty="0"/>
            <a:t>CBD</a:t>
          </a:r>
          <a:endParaRPr lang="zh-CN" altLang="en-US" sz="1000" b="1" dirty="0"/>
        </a:p>
      </dgm:t>
    </dgm:pt>
    <dgm:pt modelId="{546D7A1D-7962-4E05-BC45-A65C4A14972C}" type="parTrans" cxnId="{FC5C230B-00BB-4791-A7C1-60C09458F538}">
      <dgm:prSet/>
      <dgm:spPr/>
      <dgm:t>
        <a:bodyPr/>
        <a:lstStyle/>
        <a:p>
          <a:endParaRPr lang="zh-CN" altLang="en-US"/>
        </a:p>
      </dgm:t>
    </dgm:pt>
    <dgm:pt modelId="{C9BB52FD-7757-49EB-9DE7-B69F5A191E50}" type="sibTrans" cxnId="{FC5C230B-00BB-4791-A7C1-60C09458F538}">
      <dgm:prSet/>
      <dgm:spPr/>
      <dgm:t>
        <a:bodyPr/>
        <a:lstStyle/>
        <a:p>
          <a:endParaRPr lang="zh-CN" altLang="en-US"/>
        </a:p>
      </dgm:t>
    </dgm:pt>
    <dgm:pt modelId="{481C582B-1AE1-49FA-A00A-7F78019259B6}">
      <dgm:prSet phldrT="[文本]" custT="1"/>
      <dgm:spPr/>
      <dgm:t>
        <a:bodyPr/>
        <a:lstStyle/>
        <a:p>
          <a:r>
            <a:rPr lang="en-US" altLang="en-US" sz="1000" b="1" dirty="0"/>
            <a:t>Neighborhood center</a:t>
          </a:r>
          <a:endParaRPr lang="zh-CN" altLang="en-US" sz="1000" b="1" dirty="0"/>
        </a:p>
      </dgm:t>
    </dgm:pt>
    <dgm:pt modelId="{E40C5330-7144-402C-BAD9-F63BEEE77CAC}" type="sibTrans" cxnId="{EEE3A526-0354-44D9-A1E1-46B0CECEDB61}">
      <dgm:prSet/>
      <dgm:spPr/>
      <dgm:t>
        <a:bodyPr/>
        <a:lstStyle/>
        <a:p>
          <a:endParaRPr lang="zh-CN" altLang="en-US"/>
        </a:p>
      </dgm:t>
    </dgm:pt>
    <dgm:pt modelId="{CEA9E861-6200-4AF5-82E6-5AEA9E5F9E54}" type="parTrans" cxnId="{EEE3A526-0354-44D9-A1E1-46B0CECEDB61}">
      <dgm:prSet/>
      <dgm:spPr/>
      <dgm:t>
        <a:bodyPr/>
        <a:lstStyle/>
        <a:p>
          <a:endParaRPr lang="zh-CN" altLang="en-US"/>
        </a:p>
      </dgm:t>
    </dgm:pt>
    <dgm:pt modelId="{A7669707-A47E-454E-8928-8C5097D0303B}" type="pres">
      <dgm:prSet presAssocID="{C104F640-E3CA-4DE2-9D10-B9C7936EF9BB}" presName="Name0" presStyleCnt="0">
        <dgm:presLayoutVars>
          <dgm:chMax val="7"/>
          <dgm:resizeHandles val="exact"/>
        </dgm:presLayoutVars>
      </dgm:prSet>
      <dgm:spPr/>
    </dgm:pt>
    <dgm:pt modelId="{2EA8CF09-0425-4C14-BDFD-B0063543FA51}" type="pres">
      <dgm:prSet presAssocID="{C104F640-E3CA-4DE2-9D10-B9C7936EF9BB}" presName="comp1" presStyleCnt="0"/>
      <dgm:spPr/>
    </dgm:pt>
    <dgm:pt modelId="{0D03D2B4-94E4-44C0-AC90-460B69AD0F8D}" type="pres">
      <dgm:prSet presAssocID="{C104F640-E3CA-4DE2-9D10-B9C7936EF9BB}" presName="circle1" presStyleLbl="node1" presStyleIdx="0" presStyleCnt="3" custLinFactNeighborX="-6415" custLinFactNeighborY="-1731"/>
      <dgm:spPr/>
    </dgm:pt>
    <dgm:pt modelId="{25DD961D-FCC6-4EEB-B4BC-404501796A58}" type="pres">
      <dgm:prSet presAssocID="{C104F640-E3CA-4DE2-9D10-B9C7936EF9BB}" presName="c1text" presStyleLbl="node1" presStyleIdx="0" presStyleCnt="3">
        <dgm:presLayoutVars>
          <dgm:bulletEnabled val="1"/>
        </dgm:presLayoutVars>
      </dgm:prSet>
      <dgm:spPr/>
    </dgm:pt>
    <dgm:pt modelId="{A02BBF08-4641-499D-9F24-40A74BA0BD4C}" type="pres">
      <dgm:prSet presAssocID="{C104F640-E3CA-4DE2-9D10-B9C7936EF9BB}" presName="comp2" presStyleCnt="0"/>
      <dgm:spPr/>
    </dgm:pt>
    <dgm:pt modelId="{9EF2337C-278D-404C-8A81-147679D7B524}" type="pres">
      <dgm:prSet presAssocID="{C104F640-E3CA-4DE2-9D10-B9C7936EF9BB}" presName="circle2" presStyleLbl="node1" presStyleIdx="1" presStyleCnt="3" custLinFactNeighborY="678"/>
      <dgm:spPr/>
    </dgm:pt>
    <dgm:pt modelId="{C634F03B-AF4E-4A24-8398-6591662F347A}" type="pres">
      <dgm:prSet presAssocID="{C104F640-E3CA-4DE2-9D10-B9C7936EF9BB}" presName="c2text" presStyleLbl="node1" presStyleIdx="1" presStyleCnt="3">
        <dgm:presLayoutVars>
          <dgm:bulletEnabled val="1"/>
        </dgm:presLayoutVars>
      </dgm:prSet>
      <dgm:spPr/>
    </dgm:pt>
    <dgm:pt modelId="{9D60752A-9BAF-495B-B2BC-F6D113AB49E7}" type="pres">
      <dgm:prSet presAssocID="{C104F640-E3CA-4DE2-9D10-B9C7936EF9BB}" presName="comp3" presStyleCnt="0"/>
      <dgm:spPr/>
    </dgm:pt>
    <dgm:pt modelId="{9E8B8AC1-0B79-4907-BBF3-7BC0C634A22E}" type="pres">
      <dgm:prSet presAssocID="{C104F640-E3CA-4DE2-9D10-B9C7936EF9BB}" presName="circle3" presStyleLbl="node1" presStyleIdx="2" presStyleCnt="3" custLinFactNeighborX="-2011" custLinFactNeighborY="-4069"/>
      <dgm:spPr/>
    </dgm:pt>
    <dgm:pt modelId="{E853070E-EA19-47E9-B91A-D029BB8E771D}" type="pres">
      <dgm:prSet presAssocID="{C104F640-E3CA-4DE2-9D10-B9C7936EF9BB}" presName="c3text" presStyleLbl="node1" presStyleIdx="2" presStyleCnt="3">
        <dgm:presLayoutVars>
          <dgm:bulletEnabled val="1"/>
        </dgm:presLayoutVars>
      </dgm:prSet>
      <dgm:spPr/>
    </dgm:pt>
  </dgm:ptLst>
  <dgm:cxnLst>
    <dgm:cxn modelId="{FC5C230B-00BB-4791-A7C1-60C09458F538}" srcId="{C104F640-E3CA-4DE2-9D10-B9C7936EF9BB}" destId="{E0657921-DBBA-4C27-B661-40D2CA5988B8}" srcOrd="2" destOrd="0" parTransId="{546D7A1D-7962-4E05-BC45-A65C4A14972C}" sibTransId="{C9BB52FD-7757-49EB-9DE7-B69F5A191E50}"/>
    <dgm:cxn modelId="{EEE3A526-0354-44D9-A1E1-46B0CECEDB61}" srcId="{C104F640-E3CA-4DE2-9D10-B9C7936EF9BB}" destId="{481C582B-1AE1-49FA-A00A-7F78019259B6}" srcOrd="0" destOrd="0" parTransId="{CEA9E861-6200-4AF5-82E6-5AEA9E5F9E54}" sibTransId="{E40C5330-7144-402C-BAD9-F63BEEE77CAC}"/>
    <dgm:cxn modelId="{5F86E636-63CC-489B-B5CB-99FCE5C0AD0C}" type="presOf" srcId="{E0657921-DBBA-4C27-B661-40D2CA5988B8}" destId="{E853070E-EA19-47E9-B91A-D029BB8E771D}" srcOrd="1" destOrd="0" presId="urn:microsoft.com/office/officeart/2005/8/layout/venn2"/>
    <dgm:cxn modelId="{F612A13A-08D1-4B4B-8EFE-5C4735E9010F}" type="presOf" srcId="{C104F640-E3CA-4DE2-9D10-B9C7936EF9BB}" destId="{A7669707-A47E-454E-8928-8C5097D0303B}" srcOrd="0" destOrd="0" presId="urn:microsoft.com/office/officeart/2005/8/layout/venn2"/>
    <dgm:cxn modelId="{BE9B756A-9315-4332-9544-98C141EFCD06}" srcId="{C104F640-E3CA-4DE2-9D10-B9C7936EF9BB}" destId="{D7E2DE2A-5B19-4250-B680-7272B0D70510}" srcOrd="1" destOrd="0" parTransId="{2609AC5B-88C5-40AE-8E49-CC74F846F4C5}" sibTransId="{D3B9C71A-7241-4559-9F0E-7124A2FE6F2E}"/>
    <dgm:cxn modelId="{CFD3994B-79EE-4A02-B54A-0FCAFA579D8E}" type="presOf" srcId="{481C582B-1AE1-49FA-A00A-7F78019259B6}" destId="{0D03D2B4-94E4-44C0-AC90-460B69AD0F8D}" srcOrd="0" destOrd="0" presId="urn:microsoft.com/office/officeart/2005/8/layout/venn2"/>
    <dgm:cxn modelId="{5C981952-E53D-446E-A0CF-E25036955B06}" type="presOf" srcId="{D7E2DE2A-5B19-4250-B680-7272B0D70510}" destId="{9EF2337C-278D-404C-8A81-147679D7B524}" srcOrd="0" destOrd="0" presId="urn:microsoft.com/office/officeart/2005/8/layout/venn2"/>
    <dgm:cxn modelId="{E8D74B7C-177E-4020-B777-A7E626635F62}" type="presOf" srcId="{481C582B-1AE1-49FA-A00A-7F78019259B6}" destId="{25DD961D-FCC6-4EEB-B4BC-404501796A58}" srcOrd="1" destOrd="0" presId="urn:microsoft.com/office/officeart/2005/8/layout/venn2"/>
    <dgm:cxn modelId="{E6C9FA9A-E5CF-48CA-9761-E122FAA627B9}" type="presOf" srcId="{E0657921-DBBA-4C27-B661-40D2CA5988B8}" destId="{9E8B8AC1-0B79-4907-BBF3-7BC0C634A22E}" srcOrd="0" destOrd="0" presId="urn:microsoft.com/office/officeart/2005/8/layout/venn2"/>
    <dgm:cxn modelId="{0D2968DA-983B-4A03-8584-B010B50B9DE7}" type="presOf" srcId="{D7E2DE2A-5B19-4250-B680-7272B0D70510}" destId="{C634F03B-AF4E-4A24-8398-6591662F347A}" srcOrd="1" destOrd="0" presId="urn:microsoft.com/office/officeart/2005/8/layout/venn2"/>
    <dgm:cxn modelId="{3DD52F61-B9B4-4533-BEFD-D928F46EF29A}" type="presParOf" srcId="{A7669707-A47E-454E-8928-8C5097D0303B}" destId="{2EA8CF09-0425-4C14-BDFD-B0063543FA51}" srcOrd="0" destOrd="0" presId="urn:microsoft.com/office/officeart/2005/8/layout/venn2"/>
    <dgm:cxn modelId="{C06F35E4-2517-425C-BA9E-AE8385266DD3}" type="presParOf" srcId="{2EA8CF09-0425-4C14-BDFD-B0063543FA51}" destId="{0D03D2B4-94E4-44C0-AC90-460B69AD0F8D}" srcOrd="0" destOrd="0" presId="urn:microsoft.com/office/officeart/2005/8/layout/venn2"/>
    <dgm:cxn modelId="{37EE1F43-DD3D-4692-8126-1B9AB0750EFE}" type="presParOf" srcId="{2EA8CF09-0425-4C14-BDFD-B0063543FA51}" destId="{25DD961D-FCC6-4EEB-B4BC-404501796A58}" srcOrd="1" destOrd="0" presId="urn:microsoft.com/office/officeart/2005/8/layout/venn2"/>
    <dgm:cxn modelId="{CB51FAA4-202C-4D1F-84ED-8FBA8C31ADEB}" type="presParOf" srcId="{A7669707-A47E-454E-8928-8C5097D0303B}" destId="{A02BBF08-4641-499D-9F24-40A74BA0BD4C}" srcOrd="1" destOrd="0" presId="urn:microsoft.com/office/officeart/2005/8/layout/venn2"/>
    <dgm:cxn modelId="{48D246E0-56C9-499B-9779-6B72520F2BD4}" type="presParOf" srcId="{A02BBF08-4641-499D-9F24-40A74BA0BD4C}" destId="{9EF2337C-278D-404C-8A81-147679D7B524}" srcOrd="0" destOrd="0" presId="urn:microsoft.com/office/officeart/2005/8/layout/venn2"/>
    <dgm:cxn modelId="{A19BABC9-6C9B-4F14-B9BB-D4F34817013E}" type="presParOf" srcId="{A02BBF08-4641-499D-9F24-40A74BA0BD4C}" destId="{C634F03B-AF4E-4A24-8398-6591662F347A}" srcOrd="1" destOrd="0" presId="urn:microsoft.com/office/officeart/2005/8/layout/venn2"/>
    <dgm:cxn modelId="{C6A127B3-2683-4C33-AF9D-FB592D5CEC5E}" type="presParOf" srcId="{A7669707-A47E-454E-8928-8C5097D0303B}" destId="{9D60752A-9BAF-495B-B2BC-F6D113AB49E7}" srcOrd="2" destOrd="0" presId="urn:microsoft.com/office/officeart/2005/8/layout/venn2"/>
    <dgm:cxn modelId="{E323F0FF-5BC1-46DE-99F4-A7A2FE00DCCD}" type="presParOf" srcId="{9D60752A-9BAF-495B-B2BC-F6D113AB49E7}" destId="{9E8B8AC1-0B79-4907-BBF3-7BC0C634A22E}" srcOrd="0" destOrd="0" presId="urn:microsoft.com/office/officeart/2005/8/layout/venn2"/>
    <dgm:cxn modelId="{94DA5730-E8F4-4FFB-8805-58CDB2679EF9}" type="presParOf" srcId="{9D60752A-9BAF-495B-B2BC-F6D113AB49E7}" destId="{E853070E-EA19-47E9-B91A-D029BB8E771D}" srcOrd="1" destOrd="0" presId="urn:microsoft.com/office/officeart/2005/8/layout/ven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5D793-E6EA-4781-96BA-53BE984ADF3A}">
      <dsp:nvSpPr>
        <dsp:cNvPr id="0" name=""/>
        <dsp:cNvSpPr/>
      </dsp:nvSpPr>
      <dsp:spPr>
        <a:xfrm>
          <a:off x="106853" y="0"/>
          <a:ext cx="1795886" cy="179588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F98951-EEB9-422C-9EBD-9E6A122DFF34}">
      <dsp:nvSpPr>
        <dsp:cNvPr id="0" name=""/>
        <dsp:cNvSpPr/>
      </dsp:nvSpPr>
      <dsp:spPr>
        <a:xfrm>
          <a:off x="277462" y="170609"/>
          <a:ext cx="700395" cy="700395"/>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Touch</a:t>
          </a:r>
          <a:endParaRPr lang="zh-CN" altLang="en-US" sz="1500" kern="1200" dirty="0"/>
        </a:p>
      </dsp:txBody>
      <dsp:txXfrm>
        <a:off x="311652" y="204799"/>
        <a:ext cx="632015" cy="632015"/>
      </dsp:txXfrm>
    </dsp:sp>
    <dsp:sp modelId="{0E7ED58F-1E97-4FBA-AB1F-AE0818B813F5}">
      <dsp:nvSpPr>
        <dsp:cNvPr id="0" name=""/>
        <dsp:cNvSpPr/>
      </dsp:nvSpPr>
      <dsp:spPr>
        <a:xfrm>
          <a:off x="1031734" y="170609"/>
          <a:ext cx="700395" cy="700395"/>
        </a:xfrm>
        <a:prstGeom prst="roundRect">
          <a:avLst/>
        </a:prstGeom>
        <a:solidFill>
          <a:schemeClr val="accent2">
            <a:shade val="80000"/>
            <a:hueOff val="47702"/>
            <a:satOff val="2194"/>
            <a:lumOff val="63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Taste</a:t>
          </a:r>
          <a:endParaRPr lang="zh-CN" altLang="en-US" sz="1500" kern="1200" dirty="0"/>
        </a:p>
      </dsp:txBody>
      <dsp:txXfrm>
        <a:off x="1065924" y="204799"/>
        <a:ext cx="632015" cy="632015"/>
      </dsp:txXfrm>
    </dsp:sp>
    <dsp:sp modelId="{DF4BD115-125C-4F9A-B43B-0424B20122D0}">
      <dsp:nvSpPr>
        <dsp:cNvPr id="0" name=""/>
        <dsp:cNvSpPr/>
      </dsp:nvSpPr>
      <dsp:spPr>
        <a:xfrm>
          <a:off x="277462" y="924881"/>
          <a:ext cx="700395" cy="700395"/>
        </a:xfrm>
        <a:prstGeom prst="roundRect">
          <a:avLst/>
        </a:prstGeom>
        <a:solidFill>
          <a:schemeClr val="accent2">
            <a:shade val="80000"/>
            <a:hueOff val="95403"/>
            <a:satOff val="4387"/>
            <a:lumOff val="127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Smell</a:t>
          </a:r>
          <a:endParaRPr lang="zh-CN" altLang="en-US" sz="1500" kern="1200" dirty="0"/>
        </a:p>
      </dsp:txBody>
      <dsp:txXfrm>
        <a:off x="311652" y="959071"/>
        <a:ext cx="632015" cy="632015"/>
      </dsp:txXfrm>
    </dsp:sp>
    <dsp:sp modelId="{BD4F6DDB-D188-4DB5-B0C8-6314857BB7EE}">
      <dsp:nvSpPr>
        <dsp:cNvPr id="0" name=""/>
        <dsp:cNvSpPr/>
      </dsp:nvSpPr>
      <dsp:spPr>
        <a:xfrm>
          <a:off x="1031734" y="924881"/>
          <a:ext cx="700395" cy="700395"/>
        </a:xfrm>
        <a:prstGeom prst="roundRect">
          <a:avLst/>
        </a:prstGeom>
        <a:solidFill>
          <a:schemeClr val="accent2">
            <a:shade val="80000"/>
            <a:hueOff val="143105"/>
            <a:satOff val="6581"/>
            <a:lumOff val="191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See</a:t>
          </a:r>
          <a:endParaRPr lang="zh-CN" altLang="en-US" sz="1500" kern="1200" dirty="0"/>
        </a:p>
      </dsp:txBody>
      <dsp:txXfrm>
        <a:off x="1065924" y="959071"/>
        <a:ext cx="632015" cy="632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9CF67-59D8-4FCF-AB44-9631E2C10D4D}">
      <dsp:nvSpPr>
        <dsp:cNvPr id="0" name=""/>
        <dsp:cNvSpPr/>
      </dsp:nvSpPr>
      <dsp:spPr>
        <a:xfrm>
          <a:off x="1393723" y="1040979"/>
          <a:ext cx="1272308" cy="1272308"/>
        </a:xfrm>
        <a:prstGeom prst="gear9">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altLang="en-US" sz="900" b="1" kern="1200" dirty="0"/>
            <a:t>Regional economic development</a:t>
          </a:r>
          <a:endParaRPr lang="zh-CN" altLang="en-US" sz="900" b="1" kern="1200" dirty="0"/>
        </a:p>
      </dsp:txBody>
      <dsp:txXfrm>
        <a:off x="1649514" y="1339011"/>
        <a:ext cx="760726" cy="653993"/>
      </dsp:txXfrm>
    </dsp:sp>
    <dsp:sp modelId="{F9F1B55C-0A78-4FAB-9A6A-50DA8CDA0A0E}">
      <dsp:nvSpPr>
        <dsp:cNvPr id="0" name=""/>
        <dsp:cNvSpPr/>
      </dsp:nvSpPr>
      <dsp:spPr>
        <a:xfrm>
          <a:off x="653470" y="740252"/>
          <a:ext cx="925315" cy="925315"/>
        </a:xfrm>
        <a:prstGeom prst="gear6">
          <a:avLst/>
        </a:prstGeom>
        <a:solidFill>
          <a:schemeClr val="accent2">
            <a:shade val="50000"/>
            <a:hueOff val="137498"/>
            <a:satOff val="10635"/>
            <a:lumOff val="26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endParaRPr lang="zh-CN" altLang="en-US" sz="800" kern="1200" dirty="0"/>
        </a:p>
      </dsp:txBody>
      <dsp:txXfrm>
        <a:off x="886421" y="974611"/>
        <a:ext cx="459413" cy="456597"/>
      </dsp:txXfrm>
    </dsp:sp>
    <dsp:sp modelId="{E1C05884-D3CA-4E23-90F5-F5D969E58EE9}">
      <dsp:nvSpPr>
        <dsp:cNvPr id="0" name=""/>
        <dsp:cNvSpPr/>
      </dsp:nvSpPr>
      <dsp:spPr>
        <a:xfrm rot="20700000">
          <a:off x="1171741" y="101879"/>
          <a:ext cx="906620" cy="906620"/>
        </a:xfrm>
        <a:prstGeom prst="gear6">
          <a:avLst/>
        </a:prstGeom>
        <a:solidFill>
          <a:schemeClr val="accent2">
            <a:shade val="50000"/>
            <a:hueOff val="137498"/>
            <a:satOff val="10635"/>
            <a:lumOff val="26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altLang="zh-CN" sz="800" b="1" kern="1200" dirty="0"/>
            <a:t>Shopping</a:t>
          </a:r>
        </a:p>
        <a:p>
          <a:pPr marL="0" lvl="0" indent="0" algn="ctr" defTabSz="355600">
            <a:lnSpc>
              <a:spcPct val="90000"/>
            </a:lnSpc>
            <a:spcBef>
              <a:spcPct val="0"/>
            </a:spcBef>
            <a:spcAft>
              <a:spcPct val="35000"/>
            </a:spcAft>
            <a:buNone/>
          </a:pPr>
          <a:r>
            <a:rPr lang="en-US" altLang="zh-CN" sz="800" b="1" kern="1200" dirty="0"/>
            <a:t>center</a:t>
          </a:r>
          <a:endParaRPr lang="zh-CN" altLang="en-US" sz="800" b="1" kern="1200" dirty="0"/>
        </a:p>
      </dsp:txBody>
      <dsp:txXfrm rot="-20700000">
        <a:off x="1370590" y="300727"/>
        <a:ext cx="508923" cy="508923"/>
      </dsp:txXfrm>
    </dsp:sp>
    <dsp:sp modelId="{4BF4C1DC-01E9-483F-9CC8-6DAB33A2246D}">
      <dsp:nvSpPr>
        <dsp:cNvPr id="0" name=""/>
        <dsp:cNvSpPr/>
      </dsp:nvSpPr>
      <dsp:spPr>
        <a:xfrm>
          <a:off x="1276606" y="859700"/>
          <a:ext cx="1628554" cy="1628554"/>
        </a:xfrm>
        <a:prstGeom prst="circularArrow">
          <a:avLst>
            <a:gd name="adj1" fmla="val 4688"/>
            <a:gd name="adj2" fmla="val 299029"/>
            <a:gd name="adj3" fmla="val 2443383"/>
            <a:gd name="adj4" fmla="val 16028069"/>
            <a:gd name="adj5" fmla="val 5469"/>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2DFC30-8EF1-4B81-86E0-6E886C333D0B}">
      <dsp:nvSpPr>
        <dsp:cNvPr id="0" name=""/>
        <dsp:cNvSpPr/>
      </dsp:nvSpPr>
      <dsp:spPr>
        <a:xfrm>
          <a:off x="489599" y="543587"/>
          <a:ext cx="1183246" cy="1183246"/>
        </a:xfrm>
        <a:prstGeom prst="leftCircularArrow">
          <a:avLst>
            <a:gd name="adj1" fmla="val 6452"/>
            <a:gd name="adj2" fmla="val 429999"/>
            <a:gd name="adj3" fmla="val 10489124"/>
            <a:gd name="adj4" fmla="val 14837806"/>
            <a:gd name="adj5" fmla="val 7527"/>
          </a:avLst>
        </a:prstGeom>
        <a:solidFill>
          <a:schemeClr val="accent2">
            <a:shade val="90000"/>
            <a:hueOff val="130577"/>
            <a:satOff val="-424"/>
            <a:lumOff val="1502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D090C9-D549-4F60-B01C-36A970DABB44}">
      <dsp:nvSpPr>
        <dsp:cNvPr id="0" name=""/>
        <dsp:cNvSpPr/>
      </dsp:nvSpPr>
      <dsp:spPr>
        <a:xfrm>
          <a:off x="962031" y="-88632"/>
          <a:ext cx="1275778" cy="1275778"/>
        </a:xfrm>
        <a:prstGeom prst="circularArrow">
          <a:avLst>
            <a:gd name="adj1" fmla="val 5984"/>
            <a:gd name="adj2" fmla="val 394124"/>
            <a:gd name="adj3" fmla="val 13313824"/>
            <a:gd name="adj4" fmla="val 10508221"/>
            <a:gd name="adj5" fmla="val 6981"/>
          </a:avLst>
        </a:prstGeom>
        <a:solidFill>
          <a:schemeClr val="accent2">
            <a:shade val="90000"/>
            <a:hueOff val="130577"/>
            <a:satOff val="-424"/>
            <a:lumOff val="15021"/>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D296F-21C4-4D9D-9005-3889ACAA9BF1}">
      <dsp:nvSpPr>
        <dsp:cNvPr id="0" name=""/>
        <dsp:cNvSpPr/>
      </dsp:nvSpPr>
      <dsp:spPr>
        <a:xfrm>
          <a:off x="507253" y="385346"/>
          <a:ext cx="1348351" cy="123633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altLang="zh-CN" sz="1500" b="1" kern="1200" dirty="0">
              <a:solidFill>
                <a:schemeClr val="bg1"/>
              </a:solidFill>
            </a:rPr>
            <a:t>Shopping center</a:t>
          </a:r>
          <a:endParaRPr lang="zh-CN" altLang="en-US" sz="1500" b="1" kern="1200" dirty="0">
            <a:solidFill>
              <a:schemeClr val="bg1"/>
            </a:solidFill>
          </a:endParaRPr>
        </a:p>
      </dsp:txBody>
      <dsp:txXfrm>
        <a:off x="704714" y="566403"/>
        <a:ext cx="953429" cy="874222"/>
      </dsp:txXfrm>
    </dsp:sp>
    <dsp:sp modelId="{1C977FDD-59BF-4BEA-8333-2BE2742F51F3}">
      <dsp:nvSpPr>
        <dsp:cNvPr id="0" name=""/>
        <dsp:cNvSpPr/>
      </dsp:nvSpPr>
      <dsp:spPr>
        <a:xfrm>
          <a:off x="306481" y="304584"/>
          <a:ext cx="584445" cy="584445"/>
        </a:xfrm>
        <a:prstGeom prst="ellipse">
          <a:avLst/>
        </a:prstGeom>
        <a:solidFill>
          <a:schemeClr val="accent2">
            <a:alpha val="50000"/>
            <a:hueOff val="-630001"/>
            <a:satOff val="140"/>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bg1"/>
              </a:solidFill>
            </a:rPr>
            <a:t>Shopping</a:t>
          </a:r>
          <a:endParaRPr lang="zh-CN" altLang="en-US" sz="1200" b="1" kern="1200" dirty="0">
            <a:solidFill>
              <a:schemeClr val="bg1"/>
            </a:solidFill>
          </a:endParaRPr>
        </a:p>
      </dsp:txBody>
      <dsp:txXfrm>
        <a:off x="392071" y="390174"/>
        <a:ext cx="413265" cy="413265"/>
      </dsp:txXfrm>
    </dsp:sp>
    <dsp:sp modelId="{7D8FA4D9-8257-4F1B-89F8-BB21405576A2}">
      <dsp:nvSpPr>
        <dsp:cNvPr id="0" name=""/>
        <dsp:cNvSpPr/>
      </dsp:nvSpPr>
      <dsp:spPr>
        <a:xfrm>
          <a:off x="1451396" y="139970"/>
          <a:ext cx="705180" cy="737693"/>
        </a:xfrm>
        <a:prstGeom prst="ellipse">
          <a:avLst/>
        </a:prstGeom>
        <a:solidFill>
          <a:schemeClr val="accent2">
            <a:alpha val="50000"/>
            <a:hueOff val="-1260002"/>
            <a:satOff val="280"/>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rPr>
            <a:t>amusement</a:t>
          </a:r>
          <a:endParaRPr lang="zh-CN" altLang="en-US" sz="1200" b="1" kern="1200" dirty="0">
            <a:solidFill>
              <a:schemeClr val="bg1"/>
            </a:solidFill>
          </a:endParaRPr>
        </a:p>
      </dsp:txBody>
      <dsp:txXfrm>
        <a:off x="1554667" y="248003"/>
        <a:ext cx="498638" cy="521627"/>
      </dsp:txXfrm>
    </dsp:sp>
    <dsp:sp modelId="{9FD2EAAE-974E-4F00-AFB5-72783EC469A9}">
      <dsp:nvSpPr>
        <dsp:cNvPr id="0" name=""/>
        <dsp:cNvSpPr/>
      </dsp:nvSpPr>
      <dsp:spPr>
        <a:xfrm>
          <a:off x="1193890" y="1148270"/>
          <a:ext cx="758581" cy="784980"/>
        </a:xfrm>
        <a:prstGeom prst="ellipse">
          <a:avLst/>
        </a:prstGeom>
        <a:solidFill>
          <a:schemeClr val="accent2">
            <a:alpha val="50000"/>
            <a:hueOff val="-1890003"/>
            <a:satOff val="42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i="0" kern="1200" dirty="0">
              <a:solidFill>
                <a:schemeClr val="bg1"/>
              </a:solidFill>
            </a:rPr>
            <a:t>catering</a:t>
          </a:r>
          <a:endParaRPr lang="zh-CN" altLang="en-US" sz="1000" b="1" kern="1200" dirty="0">
            <a:solidFill>
              <a:schemeClr val="bg1"/>
            </a:solidFill>
          </a:endParaRPr>
        </a:p>
      </dsp:txBody>
      <dsp:txXfrm>
        <a:off x="1304982" y="1263228"/>
        <a:ext cx="536397" cy="555064"/>
      </dsp:txXfrm>
    </dsp:sp>
    <dsp:sp modelId="{4A5EFBBA-8F67-4DD3-961E-77677DC78DD4}">
      <dsp:nvSpPr>
        <dsp:cNvPr id="0" name=""/>
        <dsp:cNvSpPr/>
      </dsp:nvSpPr>
      <dsp:spPr>
        <a:xfrm>
          <a:off x="205005" y="1030763"/>
          <a:ext cx="770731" cy="777499"/>
        </a:xfrm>
        <a:prstGeom prst="ellipse">
          <a:avLst/>
        </a:prstGeom>
        <a:solidFill>
          <a:schemeClr val="accent2">
            <a:alpha val="50000"/>
            <a:hueOff val="-2520004"/>
            <a:satOff val="56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chemeClr val="bg1"/>
              </a:solidFill>
            </a:rPr>
            <a:t>Service</a:t>
          </a:r>
          <a:endParaRPr lang="zh-CN" altLang="en-US" sz="1100" b="1" kern="1200" dirty="0">
            <a:solidFill>
              <a:schemeClr val="bg1"/>
            </a:solidFill>
          </a:endParaRPr>
        </a:p>
      </dsp:txBody>
      <dsp:txXfrm>
        <a:off x="317876" y="1144625"/>
        <a:ext cx="544989" cy="5497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3D2B4-94E4-44C0-AC90-460B69AD0F8D}">
      <dsp:nvSpPr>
        <dsp:cNvPr id="0" name=""/>
        <dsp:cNvSpPr/>
      </dsp:nvSpPr>
      <dsp:spPr>
        <a:xfrm>
          <a:off x="0" y="0"/>
          <a:ext cx="2092289" cy="2092289"/>
        </a:xfrm>
        <a:prstGeom prst="ellipse">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t>Neighborhood center</a:t>
          </a:r>
          <a:endParaRPr lang="zh-CN" altLang="en-US" sz="1000" b="1" kern="1200" dirty="0"/>
        </a:p>
      </dsp:txBody>
      <dsp:txXfrm>
        <a:off x="680516" y="104614"/>
        <a:ext cx="731255" cy="313843"/>
      </dsp:txXfrm>
    </dsp:sp>
    <dsp:sp modelId="{9EF2337C-278D-404C-8A81-147679D7B524}">
      <dsp:nvSpPr>
        <dsp:cNvPr id="0" name=""/>
        <dsp:cNvSpPr/>
      </dsp:nvSpPr>
      <dsp:spPr>
        <a:xfrm>
          <a:off x="261536" y="568657"/>
          <a:ext cx="1569216" cy="1569216"/>
        </a:xfrm>
        <a:prstGeom prst="ellipse">
          <a:avLst/>
        </a:prstGeom>
        <a:gradFill rotWithShape="0">
          <a:gsLst>
            <a:gs pos="0">
              <a:schemeClr val="accent2">
                <a:shade val="80000"/>
                <a:hueOff val="71553"/>
                <a:satOff val="3290"/>
                <a:lumOff val="9550"/>
                <a:alphaOff val="0"/>
                <a:satMod val="103000"/>
                <a:lumMod val="102000"/>
                <a:tint val="94000"/>
              </a:schemeClr>
            </a:gs>
            <a:gs pos="50000">
              <a:schemeClr val="accent2">
                <a:shade val="80000"/>
                <a:hueOff val="71553"/>
                <a:satOff val="3290"/>
                <a:lumOff val="9550"/>
                <a:alphaOff val="0"/>
                <a:satMod val="110000"/>
                <a:lumMod val="100000"/>
                <a:shade val="100000"/>
              </a:schemeClr>
            </a:gs>
            <a:gs pos="100000">
              <a:schemeClr val="accent2">
                <a:shade val="80000"/>
                <a:hueOff val="71553"/>
                <a:satOff val="3290"/>
                <a:lumOff val="955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altLang="en-US" sz="1000" b="1" kern="1200" dirty="0"/>
            <a:t>Sub-city center</a:t>
          </a:r>
          <a:endParaRPr lang="zh-CN" altLang="en-US" sz="1000" b="1" kern="1200" dirty="0"/>
        </a:p>
      </dsp:txBody>
      <dsp:txXfrm>
        <a:off x="680516" y="666733"/>
        <a:ext cx="731255" cy="294228"/>
      </dsp:txXfrm>
    </dsp:sp>
    <dsp:sp modelId="{9E8B8AC1-0B79-4907-BBF3-7BC0C634A22E}">
      <dsp:nvSpPr>
        <dsp:cNvPr id="0" name=""/>
        <dsp:cNvSpPr/>
      </dsp:nvSpPr>
      <dsp:spPr>
        <a:xfrm>
          <a:off x="502034" y="1038522"/>
          <a:ext cx="1046144" cy="1046144"/>
        </a:xfrm>
        <a:prstGeom prst="ellipse">
          <a:avLst/>
        </a:prstGeom>
        <a:gradFill rotWithShape="0">
          <a:gsLst>
            <a:gs pos="0">
              <a:schemeClr val="accent2">
                <a:shade val="80000"/>
                <a:hueOff val="143105"/>
                <a:satOff val="6581"/>
                <a:lumOff val="19101"/>
                <a:alphaOff val="0"/>
                <a:satMod val="103000"/>
                <a:lumMod val="102000"/>
                <a:tint val="94000"/>
              </a:schemeClr>
            </a:gs>
            <a:gs pos="50000">
              <a:schemeClr val="accent2">
                <a:shade val="80000"/>
                <a:hueOff val="143105"/>
                <a:satOff val="6581"/>
                <a:lumOff val="19101"/>
                <a:alphaOff val="0"/>
                <a:satMod val="110000"/>
                <a:lumMod val="100000"/>
                <a:shade val="100000"/>
              </a:schemeClr>
            </a:gs>
            <a:gs pos="100000">
              <a:schemeClr val="accent2">
                <a:shade val="80000"/>
                <a:hueOff val="143105"/>
                <a:satOff val="6581"/>
                <a:lumOff val="1910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altLang="zh-CN" sz="1000" b="1" kern="1200" dirty="0"/>
            <a:t>CBD</a:t>
          </a:r>
          <a:endParaRPr lang="zh-CN" altLang="en-US" sz="1000" b="1" kern="1200" dirty="0"/>
        </a:p>
      </dsp:txBody>
      <dsp:txXfrm>
        <a:off x="655238" y="1300058"/>
        <a:ext cx="739735" cy="52307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0.70068</cdr:x>
      <cdr:y>0.1996</cdr:y>
    </cdr:from>
    <cdr:to>
      <cdr:x>0.90215</cdr:x>
      <cdr:y>0.27523</cdr:y>
    </cdr:to>
    <cdr:sp macro="" textlink="">
      <cdr:nvSpPr>
        <cdr:cNvPr id="2" name="文本框 65">
          <a:extLst xmlns:a="http://schemas.openxmlformats.org/drawingml/2006/main">
            <a:ext uri="{FF2B5EF4-FFF2-40B4-BE49-F238E27FC236}">
              <a16:creationId xmlns:a16="http://schemas.microsoft.com/office/drawing/2014/main" id="{BB3B5C1E-8F6B-4796-AF3E-6D978370300E}"/>
            </a:ext>
          </a:extLst>
        </cdr:cNvPr>
        <cdr:cNvSpPr txBox="1"/>
      </cdr:nvSpPr>
      <cdr:spPr>
        <a:xfrm xmlns:a="http://schemas.openxmlformats.org/drawingml/2006/main">
          <a:off x="2414490" y="696420"/>
          <a:ext cx="694248" cy="263884"/>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altLang="zh-CN" sz="1200" b="1" dirty="0">
              <a:solidFill>
                <a:schemeClr val="accent3"/>
              </a:solidFill>
            </a:rPr>
            <a:t>Increase</a:t>
          </a:r>
          <a:endParaRPr lang="zh-CN" altLang="en-US" sz="1200" b="1" dirty="0">
            <a:solidFill>
              <a:schemeClr val="accent3"/>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B4D69-1EC8-4259-BBBE-36F0CFF5CC02}" type="datetimeFigureOut">
              <a:rPr lang="zh-CN" altLang="en-US" smtClean="0"/>
              <a:t>2020/4/15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32CAF-49F6-421F-9490-E47DD0DF80AB}" type="slidenum">
              <a:rPr lang="zh-CN" altLang="en-US" smtClean="0"/>
              <a:t>‹#›</a:t>
            </a:fld>
            <a:endParaRPr lang="zh-CN" altLang="en-US"/>
          </a:p>
        </p:txBody>
      </p:sp>
    </p:spTree>
    <p:extLst>
      <p:ext uri="{BB962C8B-B14F-4D97-AF65-F5344CB8AC3E}">
        <p14:creationId xmlns:p14="http://schemas.microsoft.com/office/powerpoint/2010/main" val="1624071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15</a:t>
            </a:fld>
            <a:endParaRPr lang="zh-CN" altLang="en-US"/>
          </a:p>
        </p:txBody>
      </p:sp>
    </p:spTree>
    <p:extLst>
      <p:ext uri="{BB962C8B-B14F-4D97-AF65-F5344CB8AC3E}">
        <p14:creationId xmlns:p14="http://schemas.microsoft.com/office/powerpoint/2010/main" val="1332397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432CAF-49F6-421F-9490-E47DD0DF80AB}" type="slidenum">
              <a:rPr lang="zh-CN" altLang="en-US" smtClean="0"/>
              <a:t>5</a:t>
            </a:fld>
            <a:endParaRPr lang="zh-CN" altLang="en-US"/>
          </a:p>
        </p:txBody>
      </p:sp>
    </p:spTree>
    <p:extLst>
      <p:ext uri="{BB962C8B-B14F-4D97-AF65-F5344CB8AC3E}">
        <p14:creationId xmlns:p14="http://schemas.microsoft.com/office/powerpoint/2010/main" val="641545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432CAF-49F6-421F-9490-E47DD0DF80AB}" type="slidenum">
              <a:rPr lang="zh-CN" altLang="en-US" smtClean="0"/>
              <a:t>6</a:t>
            </a:fld>
            <a:endParaRPr lang="zh-CN" altLang="en-US"/>
          </a:p>
        </p:txBody>
      </p:sp>
    </p:spTree>
    <p:extLst>
      <p:ext uri="{BB962C8B-B14F-4D97-AF65-F5344CB8AC3E}">
        <p14:creationId xmlns:p14="http://schemas.microsoft.com/office/powerpoint/2010/main" val="641545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7</a:t>
            </a:fld>
            <a:endParaRPr lang="zh-CN" altLang="en-US"/>
          </a:p>
        </p:txBody>
      </p:sp>
    </p:spTree>
    <p:extLst>
      <p:ext uri="{BB962C8B-B14F-4D97-AF65-F5344CB8AC3E}">
        <p14:creationId xmlns:p14="http://schemas.microsoft.com/office/powerpoint/2010/main" val="284024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432CAF-49F6-421F-9490-E47DD0DF80AB}" type="slidenum">
              <a:rPr lang="zh-CN" altLang="en-US" smtClean="0"/>
              <a:t>8</a:t>
            </a:fld>
            <a:endParaRPr lang="zh-CN" altLang="en-US"/>
          </a:p>
        </p:txBody>
      </p:sp>
    </p:spTree>
    <p:extLst>
      <p:ext uri="{BB962C8B-B14F-4D97-AF65-F5344CB8AC3E}">
        <p14:creationId xmlns:p14="http://schemas.microsoft.com/office/powerpoint/2010/main" val="3218932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432CAF-49F6-421F-9490-E47DD0DF80AB}" type="slidenum">
              <a:rPr lang="zh-CN" altLang="en-US" smtClean="0"/>
              <a:t>9</a:t>
            </a:fld>
            <a:endParaRPr lang="zh-CN" altLang="en-US"/>
          </a:p>
        </p:txBody>
      </p:sp>
    </p:spTree>
    <p:extLst>
      <p:ext uri="{BB962C8B-B14F-4D97-AF65-F5344CB8AC3E}">
        <p14:creationId xmlns:p14="http://schemas.microsoft.com/office/powerpoint/2010/main" val="4248006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10</a:t>
            </a:fld>
            <a:endParaRPr lang="zh-CN" altLang="en-US"/>
          </a:p>
        </p:txBody>
      </p:sp>
    </p:spTree>
    <p:extLst>
      <p:ext uri="{BB962C8B-B14F-4D97-AF65-F5344CB8AC3E}">
        <p14:creationId xmlns:p14="http://schemas.microsoft.com/office/powerpoint/2010/main" val="4248006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13</a:t>
            </a:fld>
            <a:endParaRPr lang="zh-CN" altLang="en-US"/>
          </a:p>
        </p:txBody>
      </p:sp>
    </p:spTree>
    <p:extLst>
      <p:ext uri="{BB962C8B-B14F-4D97-AF65-F5344CB8AC3E}">
        <p14:creationId xmlns:p14="http://schemas.microsoft.com/office/powerpoint/2010/main" val="154762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14</a:t>
            </a:fld>
            <a:endParaRPr lang="zh-CN" altLang="en-US"/>
          </a:p>
        </p:txBody>
      </p:sp>
    </p:spTree>
    <p:extLst>
      <p:ext uri="{BB962C8B-B14F-4D97-AF65-F5344CB8AC3E}">
        <p14:creationId xmlns:p14="http://schemas.microsoft.com/office/powerpoint/2010/main" val="1162061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verview">
    <p:spTree>
      <p:nvGrpSpPr>
        <p:cNvPr id="1" name=""/>
        <p:cNvGrpSpPr/>
        <p:nvPr/>
      </p:nvGrpSpPr>
      <p:grpSpPr>
        <a:xfrm>
          <a:off x="0" y="0"/>
          <a:ext cx="0" cy="0"/>
          <a:chOff x="0" y="0"/>
          <a:chExt cx="0" cy="0"/>
        </a:xfrm>
      </p:grpSpPr>
      <p:graphicFrame>
        <p:nvGraphicFramePr>
          <p:cNvPr id="24" name="对象 23" hidden="1">
            <a:extLst>
              <a:ext uri="{FF2B5EF4-FFF2-40B4-BE49-F238E27FC236}">
                <a16:creationId xmlns:a16="http://schemas.microsoft.com/office/drawing/2014/main" id="{C5FE4900-F180-45A5-959F-E6FBAB8EFFB2}"/>
              </a:ext>
            </a:extLst>
          </p:cNvPr>
          <p:cNvGraphicFramePr>
            <a:graphicFrameLocks noChangeAspect="1"/>
          </p:cNvGraphicFramePr>
          <p:nvPr userDrawn="1">
            <p:custDataLst>
              <p:tags r:id="rId2"/>
            </p:custDataLst>
            <p:extLst>
              <p:ext uri="{D42A27DB-BD31-4B8C-83A1-F6EECF244321}">
                <p14:modId xmlns:p14="http://schemas.microsoft.com/office/powerpoint/2010/main" val="3019595464"/>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spid="_x0000_s5264" name="think-cell 幻灯片" r:id="rId4" imgW="532" imgH="533" progId="TCLayout.ActiveDocument.1">
                  <p:embed/>
                </p:oleObj>
              </mc:Choice>
              <mc:Fallback>
                <p:oleObj name="think-cell 幻灯片" r:id="rId4" imgW="532" imgH="533" progId="TCLayout.ActiveDocument.1">
                  <p:embed/>
                  <p:pic>
                    <p:nvPicPr>
                      <p:cNvPr id="0" name=""/>
                      <p:cNvPicPr/>
                      <p:nvPr/>
                    </p:nvPicPr>
                    <p:blipFill>
                      <a:blip r:embed="rId5"/>
                      <a:stretch>
                        <a:fillRect/>
                      </a:stretch>
                    </p:blipFill>
                    <p:spPr>
                      <a:xfrm>
                        <a:off x="1589" y="1588"/>
                        <a:ext cx="1588" cy="1588"/>
                      </a:xfrm>
                      <a:prstGeom prst="rect">
                        <a:avLst/>
                      </a:prstGeom>
                    </p:spPr>
                  </p:pic>
                </p:oleObj>
              </mc:Fallback>
            </mc:AlternateContent>
          </a:graphicData>
        </a:graphic>
      </p:graphicFrame>
      <p:sp>
        <p:nvSpPr>
          <p:cNvPr id="5" name="等腰三角形 4"/>
          <p:cNvSpPr/>
          <p:nvPr userDrawn="1"/>
        </p:nvSpPr>
        <p:spPr>
          <a:xfrm rot="16200000">
            <a:off x="9600003" y="-320994"/>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等腰三角形 6"/>
          <p:cNvSpPr/>
          <p:nvPr userDrawn="1"/>
        </p:nvSpPr>
        <p:spPr>
          <a:xfrm rot="5400000">
            <a:off x="10235295" y="-320994"/>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等腰三角形 7"/>
          <p:cNvSpPr/>
          <p:nvPr userDrawn="1"/>
        </p:nvSpPr>
        <p:spPr>
          <a:xfrm rot="16200000">
            <a:off x="10870590" y="-320994"/>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等腰三角形 8"/>
          <p:cNvSpPr/>
          <p:nvPr userDrawn="1"/>
        </p:nvSpPr>
        <p:spPr>
          <a:xfrm rot="5400000">
            <a:off x="11505883" y="-320994"/>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5400000">
            <a:off x="9600003" y="4747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rot="16200000">
            <a:off x="10235295" y="4747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rot="5400000">
            <a:off x="10870590" y="47479"/>
            <a:ext cx="736941" cy="635295"/>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等腰三角形 12"/>
          <p:cNvSpPr/>
          <p:nvPr userDrawn="1"/>
        </p:nvSpPr>
        <p:spPr>
          <a:xfrm rot="16200000">
            <a:off x="11505883" y="47479"/>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等腰三角形 13"/>
          <p:cNvSpPr/>
          <p:nvPr userDrawn="1"/>
        </p:nvSpPr>
        <p:spPr>
          <a:xfrm rot="16200000">
            <a:off x="10870590" y="41594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等腰三角形 14"/>
          <p:cNvSpPr/>
          <p:nvPr userDrawn="1"/>
        </p:nvSpPr>
        <p:spPr>
          <a:xfrm rot="5400000">
            <a:off x="11505883" y="415949"/>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等腰三角形 15"/>
          <p:cNvSpPr/>
          <p:nvPr userDrawn="1"/>
        </p:nvSpPr>
        <p:spPr>
          <a:xfrm rot="5400000">
            <a:off x="10870590"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等腰三角形 16"/>
          <p:cNvSpPr/>
          <p:nvPr userDrawn="1"/>
        </p:nvSpPr>
        <p:spPr>
          <a:xfrm rot="16200000">
            <a:off x="11505883"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等腰三角形 17"/>
          <p:cNvSpPr/>
          <p:nvPr userDrawn="1"/>
        </p:nvSpPr>
        <p:spPr>
          <a:xfrm rot="16200000">
            <a:off x="10870590" y="115288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等腰三角形 18"/>
          <p:cNvSpPr/>
          <p:nvPr userDrawn="1"/>
        </p:nvSpPr>
        <p:spPr>
          <a:xfrm rot="5400000">
            <a:off x="11505883" y="115288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等腰三角形 19"/>
          <p:cNvSpPr/>
          <p:nvPr userDrawn="1"/>
        </p:nvSpPr>
        <p:spPr>
          <a:xfrm rot="16200000">
            <a:off x="11505883" y="1521357"/>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等腰三角形 20"/>
          <p:cNvSpPr/>
          <p:nvPr userDrawn="1"/>
        </p:nvSpPr>
        <p:spPr>
          <a:xfrm rot="16200000">
            <a:off x="11505884" y="1521357"/>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等腰三角形 21"/>
          <p:cNvSpPr/>
          <p:nvPr userDrawn="1"/>
        </p:nvSpPr>
        <p:spPr>
          <a:xfrm rot="5400000">
            <a:off x="10235294" y="415948"/>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矩形 46">
            <a:extLst>
              <a:ext uri="{FF2B5EF4-FFF2-40B4-BE49-F238E27FC236}">
                <a16:creationId xmlns:a16="http://schemas.microsoft.com/office/drawing/2014/main" id="{723F9B20-9C39-441D-A18E-30B8CA7FA924}"/>
              </a:ext>
            </a:extLst>
          </p:cNvPr>
          <p:cNvSpPr/>
          <p:nvPr userDrawn="1"/>
        </p:nvSpPr>
        <p:spPr>
          <a:xfrm>
            <a:off x="2458395" y="3348"/>
            <a:ext cx="2931701" cy="369332"/>
          </a:xfrm>
          <a:prstGeom prst="rect">
            <a:avLst/>
          </a:prstGeom>
          <a:noFill/>
        </p:spPr>
        <p:txBody>
          <a:bodyPr wrap="square" lIns="91440" tIns="45720" rIns="91440" bIns="45720">
            <a:spAutoFit/>
          </a:bodyPr>
          <a:lstStyle/>
          <a:p>
            <a:pPr algn="ctr"/>
            <a:endParaRPr lang="zh-CN" altLang="en-US" sz="1800" b="1" cap="none" spc="0">
              <a:ln w="6600">
                <a:solidFill>
                  <a:schemeClr val="accent2"/>
                </a:solidFill>
                <a:prstDash val="solid"/>
              </a:ln>
              <a:solidFill>
                <a:schemeClr val="bg1"/>
              </a:solidFill>
              <a:effectLst/>
            </a:endParaRPr>
          </a:p>
        </p:txBody>
      </p:sp>
      <p:cxnSp>
        <p:nvCxnSpPr>
          <p:cNvPr id="58" name="直接连接符 57">
            <a:extLst>
              <a:ext uri="{FF2B5EF4-FFF2-40B4-BE49-F238E27FC236}">
                <a16:creationId xmlns:a16="http://schemas.microsoft.com/office/drawing/2014/main" id="{68C2FF43-2AAA-4095-8A15-2B9D3AAC5E08}"/>
              </a:ext>
            </a:extLst>
          </p:cNvPr>
          <p:cNvCxnSpPr>
            <a:cxnSpLocks/>
          </p:cNvCxnSpPr>
          <p:nvPr userDrawn="1"/>
        </p:nvCxnSpPr>
        <p:spPr>
          <a:xfrm>
            <a:off x="0" y="6560598"/>
            <a:ext cx="121920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0AA2242-262B-409A-BE5B-6669350AAE8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4069" y="-211217"/>
            <a:ext cx="1209536" cy="981712"/>
          </a:xfrm>
          <a:prstGeom prst="rect">
            <a:avLst/>
          </a:prstGeom>
        </p:spPr>
      </p:pic>
      <p:grpSp>
        <p:nvGrpSpPr>
          <p:cNvPr id="36" name="组合 35">
            <a:extLst>
              <a:ext uri="{FF2B5EF4-FFF2-40B4-BE49-F238E27FC236}">
                <a16:creationId xmlns:a16="http://schemas.microsoft.com/office/drawing/2014/main" id="{98152422-EBD7-4418-9E28-E58FD63FEA47}"/>
              </a:ext>
            </a:extLst>
          </p:cNvPr>
          <p:cNvGrpSpPr/>
          <p:nvPr userDrawn="1"/>
        </p:nvGrpSpPr>
        <p:grpSpPr>
          <a:xfrm>
            <a:off x="0" y="-4208"/>
            <a:ext cx="6303886" cy="369332"/>
            <a:chOff x="1065321" y="4197315"/>
            <a:chExt cx="6303886" cy="369332"/>
          </a:xfrm>
        </p:grpSpPr>
        <p:sp>
          <p:nvSpPr>
            <p:cNvPr id="37" name="箭头: V 形 36">
              <a:extLst>
                <a:ext uri="{FF2B5EF4-FFF2-40B4-BE49-F238E27FC236}">
                  <a16:creationId xmlns:a16="http://schemas.microsoft.com/office/drawing/2014/main" id="{5AEC86FF-A639-44F7-AE3E-EBEAD2213ED8}"/>
                </a:ext>
              </a:extLst>
            </p:cNvPr>
            <p:cNvSpPr/>
            <p:nvPr userDrawn="1"/>
          </p:nvSpPr>
          <p:spPr>
            <a:xfrm>
              <a:off x="5500248" y="4197315"/>
              <a:ext cx="1868959"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Strategy</a:t>
              </a:r>
              <a:endParaRPr lang="zh-CN" altLang="en-US" sz="1800" kern="1200" dirty="0"/>
            </a:p>
            <a:p>
              <a:endParaRPr lang="zh-CN" altLang="en-US" dirty="0"/>
            </a:p>
          </p:txBody>
        </p:sp>
        <p:sp>
          <p:nvSpPr>
            <p:cNvPr id="38" name="箭头: V 形 37">
              <a:extLst>
                <a:ext uri="{FF2B5EF4-FFF2-40B4-BE49-F238E27FC236}">
                  <a16:creationId xmlns:a16="http://schemas.microsoft.com/office/drawing/2014/main" id="{003BEED1-1627-4F67-B0FA-5FE47330550F}"/>
                </a:ext>
              </a:extLst>
            </p:cNvPr>
            <p:cNvSpPr/>
            <p:nvPr userDrawn="1"/>
          </p:nvSpPr>
          <p:spPr>
            <a:xfrm>
              <a:off x="2753422" y="4197315"/>
              <a:ext cx="2931701"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rPr>
                <a:t>Circumstance Analysis</a:t>
              </a:r>
              <a:endParaRPr lang="zh-CN" altLang="en-US" dirty="0"/>
            </a:p>
          </p:txBody>
        </p:sp>
        <p:sp>
          <p:nvSpPr>
            <p:cNvPr id="39" name="箭头: V 形 38">
              <a:extLst>
                <a:ext uri="{FF2B5EF4-FFF2-40B4-BE49-F238E27FC236}">
                  <a16:creationId xmlns:a16="http://schemas.microsoft.com/office/drawing/2014/main" id="{005899B6-8DD9-4DA3-AA0F-131203542976}"/>
                </a:ext>
              </a:extLst>
            </p:cNvPr>
            <p:cNvSpPr/>
            <p:nvPr userDrawn="1"/>
          </p:nvSpPr>
          <p:spPr>
            <a:xfrm>
              <a:off x="1065321" y="4197315"/>
              <a:ext cx="1868958" cy="369332"/>
            </a:xfrm>
            <a:prstGeom prst="chevron">
              <a:avLst/>
            </a:pr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Foreword</a:t>
              </a:r>
              <a:endParaRPr lang="zh-CN" altLang="en-US" sz="1800" kern="1200" dirty="0"/>
            </a:p>
            <a:p>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优势">
    <p:spTree>
      <p:nvGrpSpPr>
        <p:cNvPr id="1" name=""/>
        <p:cNvGrpSpPr/>
        <p:nvPr/>
      </p:nvGrpSpPr>
      <p:grpSpPr>
        <a:xfrm>
          <a:off x="0" y="0"/>
          <a:ext cx="0" cy="0"/>
          <a:chOff x="0" y="0"/>
          <a:chExt cx="0" cy="0"/>
        </a:xfrm>
      </p:grpSpPr>
      <p:sp>
        <p:nvSpPr>
          <p:cNvPr id="5" name="等腰三角形 4"/>
          <p:cNvSpPr/>
          <p:nvPr userDrawn="1"/>
        </p:nvSpPr>
        <p:spPr>
          <a:xfrm rot="16200000">
            <a:off x="9600003" y="-320994"/>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等腰三角形 6"/>
          <p:cNvSpPr/>
          <p:nvPr userDrawn="1"/>
        </p:nvSpPr>
        <p:spPr>
          <a:xfrm rot="5400000">
            <a:off x="10235295" y="-320994"/>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等腰三角形 7"/>
          <p:cNvSpPr/>
          <p:nvPr userDrawn="1"/>
        </p:nvSpPr>
        <p:spPr>
          <a:xfrm rot="16200000">
            <a:off x="10870590" y="-320994"/>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等腰三角形 8"/>
          <p:cNvSpPr/>
          <p:nvPr userDrawn="1"/>
        </p:nvSpPr>
        <p:spPr>
          <a:xfrm rot="5400000">
            <a:off x="11505883" y="-320994"/>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5400000">
            <a:off x="9600003" y="4747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rot="16200000">
            <a:off x="10235295" y="4747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rot="5400000">
            <a:off x="10870590" y="47479"/>
            <a:ext cx="736941" cy="635295"/>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等腰三角形 12"/>
          <p:cNvSpPr/>
          <p:nvPr userDrawn="1"/>
        </p:nvSpPr>
        <p:spPr>
          <a:xfrm rot="16200000">
            <a:off x="11505883" y="47479"/>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等腰三角形 13"/>
          <p:cNvSpPr/>
          <p:nvPr userDrawn="1"/>
        </p:nvSpPr>
        <p:spPr>
          <a:xfrm rot="16200000">
            <a:off x="10870590" y="41594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等腰三角形 14"/>
          <p:cNvSpPr/>
          <p:nvPr userDrawn="1"/>
        </p:nvSpPr>
        <p:spPr>
          <a:xfrm rot="5400000">
            <a:off x="11505883" y="415949"/>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等腰三角形 15"/>
          <p:cNvSpPr/>
          <p:nvPr userDrawn="1"/>
        </p:nvSpPr>
        <p:spPr>
          <a:xfrm rot="5400000">
            <a:off x="10870590"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等腰三角形 16"/>
          <p:cNvSpPr/>
          <p:nvPr userDrawn="1"/>
        </p:nvSpPr>
        <p:spPr>
          <a:xfrm rot="16200000">
            <a:off x="11505883"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等腰三角形 17"/>
          <p:cNvSpPr/>
          <p:nvPr userDrawn="1"/>
        </p:nvSpPr>
        <p:spPr>
          <a:xfrm rot="16200000">
            <a:off x="10870590" y="115288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等腰三角形 18"/>
          <p:cNvSpPr/>
          <p:nvPr userDrawn="1"/>
        </p:nvSpPr>
        <p:spPr>
          <a:xfrm rot="5400000">
            <a:off x="11505883" y="115288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等腰三角形 19"/>
          <p:cNvSpPr/>
          <p:nvPr userDrawn="1"/>
        </p:nvSpPr>
        <p:spPr>
          <a:xfrm rot="16200000">
            <a:off x="11505883" y="1521357"/>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等腰三角形 20"/>
          <p:cNvSpPr/>
          <p:nvPr userDrawn="1"/>
        </p:nvSpPr>
        <p:spPr>
          <a:xfrm rot="16200000">
            <a:off x="11505884" y="1521357"/>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等腰三角形 21"/>
          <p:cNvSpPr/>
          <p:nvPr userDrawn="1"/>
        </p:nvSpPr>
        <p:spPr>
          <a:xfrm rot="5400000">
            <a:off x="10235294" y="415948"/>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4" name="图片 33">
            <a:extLst>
              <a:ext uri="{FF2B5EF4-FFF2-40B4-BE49-F238E27FC236}">
                <a16:creationId xmlns:a16="http://schemas.microsoft.com/office/drawing/2014/main" id="{E79895F4-8EF5-44FE-90D8-37CF81359C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4069" y="-211217"/>
            <a:ext cx="1209536" cy="981712"/>
          </a:xfrm>
          <a:prstGeom prst="rect">
            <a:avLst/>
          </a:prstGeom>
        </p:spPr>
      </p:pic>
      <p:cxnSp>
        <p:nvCxnSpPr>
          <p:cNvPr id="35" name="直接连接符 34">
            <a:extLst>
              <a:ext uri="{FF2B5EF4-FFF2-40B4-BE49-F238E27FC236}">
                <a16:creationId xmlns:a16="http://schemas.microsoft.com/office/drawing/2014/main" id="{413AD795-3DE6-4936-851D-0113D664FD0C}"/>
              </a:ext>
            </a:extLst>
          </p:cNvPr>
          <p:cNvCxnSpPr>
            <a:cxnSpLocks/>
          </p:cNvCxnSpPr>
          <p:nvPr userDrawn="1"/>
        </p:nvCxnSpPr>
        <p:spPr>
          <a:xfrm>
            <a:off x="0" y="6560598"/>
            <a:ext cx="121920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E4EFFFED-6D55-460E-BD16-FD9251C15D28}"/>
              </a:ext>
            </a:extLst>
          </p:cNvPr>
          <p:cNvGrpSpPr/>
          <p:nvPr userDrawn="1"/>
        </p:nvGrpSpPr>
        <p:grpSpPr>
          <a:xfrm>
            <a:off x="0" y="-4208"/>
            <a:ext cx="7605879" cy="369332"/>
            <a:chOff x="1065321" y="4197315"/>
            <a:chExt cx="7605879" cy="369332"/>
          </a:xfrm>
        </p:grpSpPr>
        <p:sp>
          <p:nvSpPr>
            <p:cNvPr id="40" name="箭头: V 形 39">
              <a:extLst>
                <a:ext uri="{FF2B5EF4-FFF2-40B4-BE49-F238E27FC236}">
                  <a16:creationId xmlns:a16="http://schemas.microsoft.com/office/drawing/2014/main" id="{2D36D74A-18E7-4197-83EA-4787073950D9}"/>
                </a:ext>
              </a:extLst>
            </p:cNvPr>
            <p:cNvSpPr/>
            <p:nvPr userDrawn="1"/>
          </p:nvSpPr>
          <p:spPr>
            <a:xfrm>
              <a:off x="6802241" y="4197315"/>
              <a:ext cx="1868959"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Strategy</a:t>
              </a:r>
              <a:endParaRPr lang="zh-CN" altLang="en-US" sz="1800" kern="1200" dirty="0"/>
            </a:p>
            <a:p>
              <a:endParaRPr lang="zh-CN" altLang="en-US" dirty="0"/>
            </a:p>
          </p:txBody>
        </p:sp>
        <p:sp>
          <p:nvSpPr>
            <p:cNvPr id="43" name="箭头: V 形 42">
              <a:extLst>
                <a:ext uri="{FF2B5EF4-FFF2-40B4-BE49-F238E27FC236}">
                  <a16:creationId xmlns:a16="http://schemas.microsoft.com/office/drawing/2014/main" id="{389587D0-C5CF-4DA2-87E7-10E66F22DB3B}"/>
                </a:ext>
              </a:extLst>
            </p:cNvPr>
            <p:cNvSpPr/>
            <p:nvPr userDrawn="1"/>
          </p:nvSpPr>
          <p:spPr>
            <a:xfrm>
              <a:off x="2753422" y="4197315"/>
              <a:ext cx="4229677" cy="369332"/>
            </a:xfrm>
            <a:prstGeom prst="chevron">
              <a:avLst/>
            </a:pr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rPr>
                <a:t>Circumstance Analysis</a:t>
              </a:r>
              <a:r>
                <a:rPr lang="en-US" altLang="zh-CN" sz="1800" dirty="0">
                  <a:solidFill>
                    <a:schemeClr val="bg1"/>
                  </a:solidFill>
                  <a:latin typeface="Arial" panose="020B0604020202020204" pitchFamily="34" charset="0"/>
                  <a:cs typeface="Arial" panose="020B0604020202020204" pitchFamily="34" charset="0"/>
                </a:rPr>
                <a:t>(</a:t>
              </a:r>
              <a:r>
                <a:rPr lang="en-US" altLang="zh-CN" sz="1800" dirty="0">
                  <a:solidFill>
                    <a:schemeClr val="bg1"/>
                  </a:solidFill>
                  <a:latin typeface="Arial" panose="020B0604020202020204" pitchFamily="34" charset="0"/>
                  <a:ea typeface="+mn-ea"/>
                  <a:cs typeface="Arial" panose="020B0604020202020204" pitchFamily="34" charset="0"/>
                </a:rPr>
                <a:t>Strengths</a:t>
              </a:r>
              <a:r>
                <a:rPr lang="en-US" altLang="zh-CN" sz="1800" dirty="0">
                  <a:solidFill>
                    <a:schemeClr val="bg1"/>
                  </a:solidFill>
                  <a:latin typeface="Arial" panose="020B0604020202020204" pitchFamily="34" charset="0"/>
                  <a:cs typeface="Arial" panose="020B0604020202020204" pitchFamily="34" charset="0"/>
                </a:rPr>
                <a:t>)</a:t>
              </a:r>
              <a:endParaRPr lang="zh-CN" altLang="en-US" sz="1800" dirty="0">
                <a:solidFill>
                  <a:schemeClr val="bg1"/>
                </a:solidFill>
              </a:endParaRPr>
            </a:p>
            <a:p>
              <a:endParaRPr lang="zh-CN" altLang="en-US" dirty="0"/>
            </a:p>
          </p:txBody>
        </p:sp>
        <p:sp>
          <p:nvSpPr>
            <p:cNvPr id="46" name="箭头: V 形 45">
              <a:extLst>
                <a:ext uri="{FF2B5EF4-FFF2-40B4-BE49-F238E27FC236}">
                  <a16:creationId xmlns:a16="http://schemas.microsoft.com/office/drawing/2014/main" id="{217A4F77-79CD-4CF6-8FF9-D15404B595D1}"/>
                </a:ext>
              </a:extLst>
            </p:cNvPr>
            <p:cNvSpPr/>
            <p:nvPr userDrawn="1"/>
          </p:nvSpPr>
          <p:spPr>
            <a:xfrm>
              <a:off x="1065321" y="4197315"/>
              <a:ext cx="1868958"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Foreword</a:t>
              </a:r>
              <a:endParaRPr lang="zh-CN" altLang="en-US" sz="1800" kern="1200" dirty="0"/>
            </a:p>
            <a:p>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劣势">
    <p:spTree>
      <p:nvGrpSpPr>
        <p:cNvPr id="1" name=""/>
        <p:cNvGrpSpPr/>
        <p:nvPr/>
      </p:nvGrpSpPr>
      <p:grpSpPr>
        <a:xfrm>
          <a:off x="0" y="0"/>
          <a:ext cx="0" cy="0"/>
          <a:chOff x="0" y="0"/>
          <a:chExt cx="0" cy="0"/>
        </a:xfrm>
      </p:grpSpPr>
      <p:sp>
        <p:nvSpPr>
          <p:cNvPr id="5" name="等腰三角形 4"/>
          <p:cNvSpPr/>
          <p:nvPr userDrawn="1"/>
        </p:nvSpPr>
        <p:spPr>
          <a:xfrm rot="16200000">
            <a:off x="9600003" y="-320994"/>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等腰三角形 6"/>
          <p:cNvSpPr/>
          <p:nvPr userDrawn="1"/>
        </p:nvSpPr>
        <p:spPr>
          <a:xfrm rot="5400000">
            <a:off x="10235295" y="-320994"/>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等腰三角形 7"/>
          <p:cNvSpPr/>
          <p:nvPr userDrawn="1"/>
        </p:nvSpPr>
        <p:spPr>
          <a:xfrm rot="16200000">
            <a:off x="10870590" y="-320994"/>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等腰三角形 8"/>
          <p:cNvSpPr/>
          <p:nvPr userDrawn="1"/>
        </p:nvSpPr>
        <p:spPr>
          <a:xfrm rot="5400000">
            <a:off x="11505883" y="-320994"/>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5400000">
            <a:off x="9600003" y="4747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rot="16200000">
            <a:off x="10235295" y="4747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rot="5400000">
            <a:off x="10870590" y="47479"/>
            <a:ext cx="736941" cy="635295"/>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等腰三角形 12"/>
          <p:cNvSpPr/>
          <p:nvPr userDrawn="1"/>
        </p:nvSpPr>
        <p:spPr>
          <a:xfrm rot="16200000">
            <a:off x="11505883" y="47479"/>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等腰三角形 13"/>
          <p:cNvSpPr/>
          <p:nvPr userDrawn="1"/>
        </p:nvSpPr>
        <p:spPr>
          <a:xfrm rot="16200000">
            <a:off x="10870590" y="41594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等腰三角形 14"/>
          <p:cNvSpPr/>
          <p:nvPr userDrawn="1"/>
        </p:nvSpPr>
        <p:spPr>
          <a:xfrm rot="5400000">
            <a:off x="11505883" y="415949"/>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等腰三角形 15"/>
          <p:cNvSpPr/>
          <p:nvPr userDrawn="1"/>
        </p:nvSpPr>
        <p:spPr>
          <a:xfrm rot="5400000">
            <a:off x="10870590"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等腰三角形 16"/>
          <p:cNvSpPr/>
          <p:nvPr userDrawn="1"/>
        </p:nvSpPr>
        <p:spPr>
          <a:xfrm rot="16200000">
            <a:off x="11505883"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等腰三角形 17"/>
          <p:cNvSpPr/>
          <p:nvPr userDrawn="1"/>
        </p:nvSpPr>
        <p:spPr>
          <a:xfrm rot="16200000">
            <a:off x="10870590" y="115288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等腰三角形 18"/>
          <p:cNvSpPr/>
          <p:nvPr userDrawn="1"/>
        </p:nvSpPr>
        <p:spPr>
          <a:xfrm rot="5400000">
            <a:off x="11505883" y="115288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等腰三角形 19"/>
          <p:cNvSpPr/>
          <p:nvPr userDrawn="1"/>
        </p:nvSpPr>
        <p:spPr>
          <a:xfrm rot="16200000">
            <a:off x="11505883" y="1521357"/>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等腰三角形 20"/>
          <p:cNvSpPr/>
          <p:nvPr userDrawn="1"/>
        </p:nvSpPr>
        <p:spPr>
          <a:xfrm rot="16200000">
            <a:off x="11505884" y="1521357"/>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等腰三角形 21"/>
          <p:cNvSpPr/>
          <p:nvPr userDrawn="1"/>
        </p:nvSpPr>
        <p:spPr>
          <a:xfrm rot="5400000">
            <a:off x="10235294" y="415948"/>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4" name="图片 33">
            <a:extLst>
              <a:ext uri="{FF2B5EF4-FFF2-40B4-BE49-F238E27FC236}">
                <a16:creationId xmlns:a16="http://schemas.microsoft.com/office/drawing/2014/main" id="{E79895F4-8EF5-44FE-90D8-37CF81359C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4069" y="-211217"/>
            <a:ext cx="1209536" cy="981712"/>
          </a:xfrm>
          <a:prstGeom prst="rect">
            <a:avLst/>
          </a:prstGeom>
        </p:spPr>
      </p:pic>
      <p:cxnSp>
        <p:nvCxnSpPr>
          <p:cNvPr id="35" name="直接连接符 34">
            <a:extLst>
              <a:ext uri="{FF2B5EF4-FFF2-40B4-BE49-F238E27FC236}">
                <a16:creationId xmlns:a16="http://schemas.microsoft.com/office/drawing/2014/main" id="{413AD795-3DE6-4936-851D-0113D664FD0C}"/>
              </a:ext>
            </a:extLst>
          </p:cNvPr>
          <p:cNvCxnSpPr>
            <a:cxnSpLocks/>
          </p:cNvCxnSpPr>
          <p:nvPr userDrawn="1"/>
        </p:nvCxnSpPr>
        <p:spPr>
          <a:xfrm>
            <a:off x="0" y="6560598"/>
            <a:ext cx="121920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AB809E1F-C40D-410B-8355-1EABBBDF643D}"/>
              </a:ext>
            </a:extLst>
          </p:cNvPr>
          <p:cNvGrpSpPr/>
          <p:nvPr userDrawn="1"/>
        </p:nvGrpSpPr>
        <p:grpSpPr>
          <a:xfrm>
            <a:off x="0" y="-4208"/>
            <a:ext cx="7946858" cy="373540"/>
            <a:chOff x="1065321" y="4197315"/>
            <a:chExt cx="7946858" cy="373540"/>
          </a:xfrm>
        </p:grpSpPr>
        <p:sp>
          <p:nvSpPr>
            <p:cNvPr id="36" name="箭头: V 形 35">
              <a:extLst>
                <a:ext uri="{FF2B5EF4-FFF2-40B4-BE49-F238E27FC236}">
                  <a16:creationId xmlns:a16="http://schemas.microsoft.com/office/drawing/2014/main" id="{CB73EE17-81BF-40B8-8EDD-5310B2E1F37E}"/>
                </a:ext>
              </a:extLst>
            </p:cNvPr>
            <p:cNvSpPr/>
            <p:nvPr userDrawn="1"/>
          </p:nvSpPr>
          <p:spPr>
            <a:xfrm>
              <a:off x="7143220" y="4201523"/>
              <a:ext cx="1868959"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Strategy</a:t>
              </a:r>
              <a:endParaRPr lang="zh-CN" altLang="en-US" sz="1800" kern="1200" dirty="0"/>
            </a:p>
            <a:p>
              <a:endParaRPr lang="zh-CN" altLang="en-US" dirty="0"/>
            </a:p>
          </p:txBody>
        </p:sp>
        <p:sp>
          <p:nvSpPr>
            <p:cNvPr id="37" name="箭头: V 形 36">
              <a:extLst>
                <a:ext uri="{FF2B5EF4-FFF2-40B4-BE49-F238E27FC236}">
                  <a16:creationId xmlns:a16="http://schemas.microsoft.com/office/drawing/2014/main" id="{C8968A5C-7551-48E4-9F88-6B771966A2C4}"/>
                </a:ext>
              </a:extLst>
            </p:cNvPr>
            <p:cNvSpPr/>
            <p:nvPr userDrawn="1"/>
          </p:nvSpPr>
          <p:spPr>
            <a:xfrm>
              <a:off x="2753422" y="4197315"/>
              <a:ext cx="4570656" cy="369332"/>
            </a:xfrm>
            <a:prstGeom prst="chevron">
              <a:avLst/>
            </a:pr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rPr>
                <a:t>Circumstance Analysis</a:t>
              </a:r>
              <a:r>
                <a:rPr lang="en-US" altLang="zh-CN" sz="1800" dirty="0">
                  <a:solidFill>
                    <a:schemeClr val="bg1"/>
                  </a:solidFill>
                  <a:latin typeface="Arial" panose="020B0604020202020204" pitchFamily="34" charset="0"/>
                  <a:cs typeface="Arial" panose="020B0604020202020204" pitchFamily="34" charset="0"/>
                </a:rPr>
                <a:t>(</a:t>
              </a:r>
              <a:r>
                <a:rPr lang="en-US" altLang="zh-CN" sz="1800" dirty="0">
                  <a:solidFill>
                    <a:schemeClr val="bg1"/>
                  </a:solidFill>
                  <a:latin typeface="Arial" panose="020B0604020202020204" pitchFamily="34" charset="0"/>
                  <a:ea typeface="+mn-ea"/>
                  <a:cs typeface="Arial" panose="020B0604020202020204" pitchFamily="34" charset="0"/>
                </a:rPr>
                <a:t>Weaknesses</a:t>
              </a:r>
              <a:r>
                <a:rPr lang="en-US" altLang="zh-CN" sz="1800" dirty="0">
                  <a:solidFill>
                    <a:schemeClr val="bg1"/>
                  </a:solidFill>
                  <a:latin typeface="Arial" panose="020B0604020202020204" pitchFamily="34" charset="0"/>
                  <a:cs typeface="Arial" panose="020B0604020202020204" pitchFamily="34" charset="0"/>
                </a:rPr>
                <a:t>)</a:t>
              </a:r>
              <a:endParaRPr lang="zh-CN" altLang="en-US" sz="1800" dirty="0">
                <a:solidFill>
                  <a:schemeClr val="bg1"/>
                </a:solidFill>
              </a:endParaRPr>
            </a:p>
            <a:p>
              <a:endParaRPr lang="zh-CN" altLang="en-US" dirty="0"/>
            </a:p>
          </p:txBody>
        </p:sp>
        <p:sp>
          <p:nvSpPr>
            <p:cNvPr id="38" name="箭头: V 形 37">
              <a:extLst>
                <a:ext uri="{FF2B5EF4-FFF2-40B4-BE49-F238E27FC236}">
                  <a16:creationId xmlns:a16="http://schemas.microsoft.com/office/drawing/2014/main" id="{188D3A99-A00D-461E-BC48-20DCED933D43}"/>
                </a:ext>
              </a:extLst>
            </p:cNvPr>
            <p:cNvSpPr/>
            <p:nvPr userDrawn="1"/>
          </p:nvSpPr>
          <p:spPr>
            <a:xfrm>
              <a:off x="1065321" y="4197315"/>
              <a:ext cx="1868958"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Foreword</a:t>
              </a:r>
              <a:endParaRPr lang="zh-CN" altLang="en-US" sz="1800" kern="1200" dirty="0"/>
            </a:p>
            <a:p>
              <a:endParaRPr lang="zh-CN" altLang="en-US" dirty="0"/>
            </a:p>
          </p:txBody>
        </p:sp>
      </p:grpSp>
    </p:spTree>
    <p:extLst>
      <p:ext uri="{BB962C8B-B14F-4D97-AF65-F5344CB8AC3E}">
        <p14:creationId xmlns:p14="http://schemas.microsoft.com/office/powerpoint/2010/main" val="24208519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机会">
    <p:spTree>
      <p:nvGrpSpPr>
        <p:cNvPr id="1" name=""/>
        <p:cNvGrpSpPr/>
        <p:nvPr/>
      </p:nvGrpSpPr>
      <p:grpSpPr>
        <a:xfrm>
          <a:off x="0" y="0"/>
          <a:ext cx="0" cy="0"/>
          <a:chOff x="0" y="0"/>
          <a:chExt cx="0" cy="0"/>
        </a:xfrm>
      </p:grpSpPr>
      <p:sp>
        <p:nvSpPr>
          <p:cNvPr id="5" name="等腰三角形 4"/>
          <p:cNvSpPr/>
          <p:nvPr userDrawn="1"/>
        </p:nvSpPr>
        <p:spPr>
          <a:xfrm rot="16200000">
            <a:off x="9600003" y="-320994"/>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等腰三角形 6"/>
          <p:cNvSpPr/>
          <p:nvPr userDrawn="1"/>
        </p:nvSpPr>
        <p:spPr>
          <a:xfrm rot="5400000">
            <a:off x="10235295" y="-320994"/>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等腰三角形 7"/>
          <p:cNvSpPr/>
          <p:nvPr userDrawn="1"/>
        </p:nvSpPr>
        <p:spPr>
          <a:xfrm rot="16200000">
            <a:off x="10870590" y="-320994"/>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等腰三角形 8"/>
          <p:cNvSpPr/>
          <p:nvPr userDrawn="1"/>
        </p:nvSpPr>
        <p:spPr>
          <a:xfrm rot="5400000">
            <a:off x="11505883" y="-320994"/>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5400000">
            <a:off x="9600003" y="4747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rot="16200000">
            <a:off x="10235295" y="4747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rot="5400000">
            <a:off x="10870590" y="47479"/>
            <a:ext cx="736941" cy="635295"/>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等腰三角形 12"/>
          <p:cNvSpPr/>
          <p:nvPr userDrawn="1"/>
        </p:nvSpPr>
        <p:spPr>
          <a:xfrm rot="16200000">
            <a:off x="11505883" y="47479"/>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等腰三角形 13"/>
          <p:cNvSpPr/>
          <p:nvPr userDrawn="1"/>
        </p:nvSpPr>
        <p:spPr>
          <a:xfrm rot="16200000">
            <a:off x="10870590" y="41594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等腰三角形 14"/>
          <p:cNvSpPr/>
          <p:nvPr userDrawn="1"/>
        </p:nvSpPr>
        <p:spPr>
          <a:xfrm rot="5400000">
            <a:off x="11505883" y="415949"/>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等腰三角形 15"/>
          <p:cNvSpPr/>
          <p:nvPr userDrawn="1"/>
        </p:nvSpPr>
        <p:spPr>
          <a:xfrm rot="5400000">
            <a:off x="10870590"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等腰三角形 16"/>
          <p:cNvSpPr/>
          <p:nvPr userDrawn="1"/>
        </p:nvSpPr>
        <p:spPr>
          <a:xfrm rot="16200000">
            <a:off x="11505883"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等腰三角形 17"/>
          <p:cNvSpPr/>
          <p:nvPr userDrawn="1"/>
        </p:nvSpPr>
        <p:spPr>
          <a:xfrm rot="16200000">
            <a:off x="10870590" y="115288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等腰三角形 18"/>
          <p:cNvSpPr/>
          <p:nvPr userDrawn="1"/>
        </p:nvSpPr>
        <p:spPr>
          <a:xfrm rot="5400000">
            <a:off x="11505883" y="115288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等腰三角形 19"/>
          <p:cNvSpPr/>
          <p:nvPr userDrawn="1"/>
        </p:nvSpPr>
        <p:spPr>
          <a:xfrm rot="16200000">
            <a:off x="11505883" y="1521357"/>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等腰三角形 20"/>
          <p:cNvSpPr/>
          <p:nvPr userDrawn="1"/>
        </p:nvSpPr>
        <p:spPr>
          <a:xfrm rot="16200000">
            <a:off x="11505884" y="1521357"/>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等腰三角形 21"/>
          <p:cNvSpPr/>
          <p:nvPr userDrawn="1"/>
        </p:nvSpPr>
        <p:spPr>
          <a:xfrm rot="5400000">
            <a:off x="10235294" y="415948"/>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4" name="图片 33">
            <a:extLst>
              <a:ext uri="{FF2B5EF4-FFF2-40B4-BE49-F238E27FC236}">
                <a16:creationId xmlns:a16="http://schemas.microsoft.com/office/drawing/2014/main" id="{E79895F4-8EF5-44FE-90D8-37CF81359C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4069" y="-211217"/>
            <a:ext cx="1209536" cy="981712"/>
          </a:xfrm>
          <a:prstGeom prst="rect">
            <a:avLst/>
          </a:prstGeom>
        </p:spPr>
      </p:pic>
      <p:cxnSp>
        <p:nvCxnSpPr>
          <p:cNvPr id="35" name="直接连接符 34">
            <a:extLst>
              <a:ext uri="{FF2B5EF4-FFF2-40B4-BE49-F238E27FC236}">
                <a16:creationId xmlns:a16="http://schemas.microsoft.com/office/drawing/2014/main" id="{413AD795-3DE6-4936-851D-0113D664FD0C}"/>
              </a:ext>
            </a:extLst>
          </p:cNvPr>
          <p:cNvCxnSpPr>
            <a:cxnSpLocks/>
          </p:cNvCxnSpPr>
          <p:nvPr userDrawn="1"/>
        </p:nvCxnSpPr>
        <p:spPr>
          <a:xfrm>
            <a:off x="0" y="6560598"/>
            <a:ext cx="121920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061717F6-DC13-49CF-B366-E24631D29FB2}"/>
              </a:ext>
            </a:extLst>
          </p:cNvPr>
          <p:cNvGrpSpPr/>
          <p:nvPr userDrawn="1"/>
        </p:nvGrpSpPr>
        <p:grpSpPr>
          <a:xfrm>
            <a:off x="0" y="-4208"/>
            <a:ext cx="7946858" cy="373540"/>
            <a:chOff x="1065321" y="4197315"/>
            <a:chExt cx="7946858" cy="373540"/>
          </a:xfrm>
        </p:grpSpPr>
        <p:sp>
          <p:nvSpPr>
            <p:cNvPr id="40" name="箭头: V 形 39">
              <a:extLst>
                <a:ext uri="{FF2B5EF4-FFF2-40B4-BE49-F238E27FC236}">
                  <a16:creationId xmlns:a16="http://schemas.microsoft.com/office/drawing/2014/main" id="{91E18479-BB57-4351-B95F-73DE2EC97304}"/>
                </a:ext>
              </a:extLst>
            </p:cNvPr>
            <p:cNvSpPr/>
            <p:nvPr userDrawn="1"/>
          </p:nvSpPr>
          <p:spPr>
            <a:xfrm>
              <a:off x="7143220" y="4201523"/>
              <a:ext cx="1868959"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Strategy</a:t>
              </a:r>
              <a:endParaRPr lang="zh-CN" altLang="en-US" sz="1800" kern="1200" dirty="0"/>
            </a:p>
            <a:p>
              <a:endParaRPr lang="zh-CN" altLang="en-US" dirty="0"/>
            </a:p>
          </p:txBody>
        </p:sp>
        <p:sp>
          <p:nvSpPr>
            <p:cNvPr id="41" name="箭头: V 形 40">
              <a:extLst>
                <a:ext uri="{FF2B5EF4-FFF2-40B4-BE49-F238E27FC236}">
                  <a16:creationId xmlns:a16="http://schemas.microsoft.com/office/drawing/2014/main" id="{DD9E9CF3-04DE-4CEA-9374-CEA45F5EBEC3}"/>
                </a:ext>
              </a:extLst>
            </p:cNvPr>
            <p:cNvSpPr/>
            <p:nvPr userDrawn="1"/>
          </p:nvSpPr>
          <p:spPr>
            <a:xfrm>
              <a:off x="2753422" y="4197315"/>
              <a:ext cx="4570656" cy="369332"/>
            </a:xfrm>
            <a:prstGeom prst="chevron">
              <a:avLst/>
            </a:pr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rPr>
                <a:t>Circumstance Analysis</a:t>
              </a:r>
              <a:r>
                <a:rPr lang="en-US" altLang="zh-CN" sz="1800" dirty="0">
                  <a:solidFill>
                    <a:schemeClr val="bg1"/>
                  </a:solidFill>
                  <a:latin typeface="Arial" panose="020B0604020202020204" pitchFamily="34" charset="0"/>
                  <a:cs typeface="Arial" panose="020B0604020202020204" pitchFamily="34" charset="0"/>
                </a:rPr>
                <a:t>(</a:t>
              </a:r>
              <a:r>
                <a:rPr lang="en-US" altLang="zh-CN" sz="1800" dirty="0">
                  <a:solidFill>
                    <a:schemeClr val="bg1"/>
                  </a:solidFill>
                  <a:latin typeface="Arial" panose="020B0604020202020204" pitchFamily="34" charset="0"/>
                  <a:ea typeface="+mn-ea"/>
                  <a:cs typeface="Arial" panose="020B0604020202020204" pitchFamily="34" charset="0"/>
                </a:rPr>
                <a:t>Opportunities</a:t>
              </a:r>
              <a:r>
                <a:rPr lang="en-US" altLang="zh-CN" sz="1800" dirty="0">
                  <a:solidFill>
                    <a:schemeClr val="bg1"/>
                  </a:solidFill>
                  <a:latin typeface="Arial" panose="020B0604020202020204" pitchFamily="34" charset="0"/>
                  <a:cs typeface="Arial" panose="020B0604020202020204" pitchFamily="34" charset="0"/>
                </a:rPr>
                <a:t>)</a:t>
              </a:r>
              <a:endParaRPr lang="zh-CN" altLang="en-US" sz="1800" dirty="0">
                <a:solidFill>
                  <a:schemeClr val="bg1"/>
                </a:solidFill>
              </a:endParaRPr>
            </a:p>
            <a:p>
              <a:endParaRPr lang="zh-CN" altLang="en-US" dirty="0"/>
            </a:p>
          </p:txBody>
        </p:sp>
        <p:sp>
          <p:nvSpPr>
            <p:cNvPr id="42" name="箭头: V 形 41">
              <a:extLst>
                <a:ext uri="{FF2B5EF4-FFF2-40B4-BE49-F238E27FC236}">
                  <a16:creationId xmlns:a16="http://schemas.microsoft.com/office/drawing/2014/main" id="{A8360400-9235-4F43-AF94-1BB132AD3DB6}"/>
                </a:ext>
              </a:extLst>
            </p:cNvPr>
            <p:cNvSpPr/>
            <p:nvPr userDrawn="1"/>
          </p:nvSpPr>
          <p:spPr>
            <a:xfrm>
              <a:off x="1065321" y="4197315"/>
              <a:ext cx="1868958"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Foreword</a:t>
              </a:r>
              <a:endParaRPr lang="zh-CN" altLang="en-US" sz="1800" kern="1200" dirty="0"/>
            </a:p>
            <a:p>
              <a:endParaRPr lang="zh-CN" altLang="en-US" dirty="0"/>
            </a:p>
          </p:txBody>
        </p:sp>
      </p:grpSp>
    </p:spTree>
    <p:extLst>
      <p:ext uri="{BB962C8B-B14F-4D97-AF65-F5344CB8AC3E}">
        <p14:creationId xmlns:p14="http://schemas.microsoft.com/office/powerpoint/2010/main" val="336532866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威胁">
    <p:spTree>
      <p:nvGrpSpPr>
        <p:cNvPr id="1" name=""/>
        <p:cNvGrpSpPr/>
        <p:nvPr/>
      </p:nvGrpSpPr>
      <p:grpSpPr>
        <a:xfrm>
          <a:off x="0" y="0"/>
          <a:ext cx="0" cy="0"/>
          <a:chOff x="0" y="0"/>
          <a:chExt cx="0" cy="0"/>
        </a:xfrm>
      </p:grpSpPr>
      <p:sp>
        <p:nvSpPr>
          <p:cNvPr id="5" name="等腰三角形 4"/>
          <p:cNvSpPr/>
          <p:nvPr userDrawn="1"/>
        </p:nvSpPr>
        <p:spPr>
          <a:xfrm rot="16200000">
            <a:off x="9600003" y="-320994"/>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等腰三角形 6"/>
          <p:cNvSpPr/>
          <p:nvPr userDrawn="1"/>
        </p:nvSpPr>
        <p:spPr>
          <a:xfrm rot="5400000">
            <a:off x="10235295" y="-320994"/>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等腰三角形 7"/>
          <p:cNvSpPr/>
          <p:nvPr userDrawn="1"/>
        </p:nvSpPr>
        <p:spPr>
          <a:xfrm rot="16200000">
            <a:off x="10870590" y="-320994"/>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等腰三角形 8"/>
          <p:cNvSpPr/>
          <p:nvPr userDrawn="1"/>
        </p:nvSpPr>
        <p:spPr>
          <a:xfrm rot="5400000">
            <a:off x="11505883" y="-320994"/>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5400000">
            <a:off x="9600003" y="4747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rot="16200000">
            <a:off x="10235295" y="4747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rot="5400000">
            <a:off x="10870590" y="47479"/>
            <a:ext cx="736941" cy="635295"/>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等腰三角形 12"/>
          <p:cNvSpPr/>
          <p:nvPr userDrawn="1"/>
        </p:nvSpPr>
        <p:spPr>
          <a:xfrm rot="16200000">
            <a:off x="11505883" y="47479"/>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等腰三角形 13"/>
          <p:cNvSpPr/>
          <p:nvPr userDrawn="1"/>
        </p:nvSpPr>
        <p:spPr>
          <a:xfrm rot="16200000">
            <a:off x="10870590" y="41594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等腰三角形 14"/>
          <p:cNvSpPr/>
          <p:nvPr userDrawn="1"/>
        </p:nvSpPr>
        <p:spPr>
          <a:xfrm rot="5400000">
            <a:off x="11505883" y="415949"/>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等腰三角形 15"/>
          <p:cNvSpPr/>
          <p:nvPr userDrawn="1"/>
        </p:nvSpPr>
        <p:spPr>
          <a:xfrm rot="5400000">
            <a:off x="10870590"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等腰三角形 16"/>
          <p:cNvSpPr/>
          <p:nvPr userDrawn="1"/>
        </p:nvSpPr>
        <p:spPr>
          <a:xfrm rot="16200000">
            <a:off x="11505883"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等腰三角形 17"/>
          <p:cNvSpPr/>
          <p:nvPr userDrawn="1"/>
        </p:nvSpPr>
        <p:spPr>
          <a:xfrm rot="16200000">
            <a:off x="10870590" y="115288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等腰三角形 18"/>
          <p:cNvSpPr/>
          <p:nvPr userDrawn="1"/>
        </p:nvSpPr>
        <p:spPr>
          <a:xfrm rot="5400000">
            <a:off x="11505883" y="115288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等腰三角形 19"/>
          <p:cNvSpPr/>
          <p:nvPr userDrawn="1"/>
        </p:nvSpPr>
        <p:spPr>
          <a:xfrm rot="16200000">
            <a:off x="11505883" y="1521357"/>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等腰三角形 20"/>
          <p:cNvSpPr/>
          <p:nvPr userDrawn="1"/>
        </p:nvSpPr>
        <p:spPr>
          <a:xfrm rot="16200000">
            <a:off x="11505884" y="1521357"/>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等腰三角形 21"/>
          <p:cNvSpPr/>
          <p:nvPr userDrawn="1"/>
        </p:nvSpPr>
        <p:spPr>
          <a:xfrm rot="5400000">
            <a:off x="10235294" y="415948"/>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4" name="图片 33">
            <a:extLst>
              <a:ext uri="{FF2B5EF4-FFF2-40B4-BE49-F238E27FC236}">
                <a16:creationId xmlns:a16="http://schemas.microsoft.com/office/drawing/2014/main" id="{E79895F4-8EF5-44FE-90D8-37CF81359C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4069" y="-211217"/>
            <a:ext cx="1209536" cy="981712"/>
          </a:xfrm>
          <a:prstGeom prst="rect">
            <a:avLst/>
          </a:prstGeom>
        </p:spPr>
      </p:pic>
      <p:cxnSp>
        <p:nvCxnSpPr>
          <p:cNvPr id="35" name="直接连接符 34">
            <a:extLst>
              <a:ext uri="{FF2B5EF4-FFF2-40B4-BE49-F238E27FC236}">
                <a16:creationId xmlns:a16="http://schemas.microsoft.com/office/drawing/2014/main" id="{413AD795-3DE6-4936-851D-0113D664FD0C}"/>
              </a:ext>
            </a:extLst>
          </p:cNvPr>
          <p:cNvCxnSpPr>
            <a:cxnSpLocks/>
          </p:cNvCxnSpPr>
          <p:nvPr userDrawn="1"/>
        </p:nvCxnSpPr>
        <p:spPr>
          <a:xfrm>
            <a:off x="0" y="6560598"/>
            <a:ext cx="121920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ABBD6B77-32F9-480C-9F24-A6F254008FFD}"/>
              </a:ext>
            </a:extLst>
          </p:cNvPr>
          <p:cNvGrpSpPr/>
          <p:nvPr userDrawn="1"/>
        </p:nvGrpSpPr>
        <p:grpSpPr>
          <a:xfrm>
            <a:off x="0" y="-4208"/>
            <a:ext cx="7605879" cy="369332"/>
            <a:chOff x="1065321" y="4197315"/>
            <a:chExt cx="7605879" cy="369332"/>
          </a:xfrm>
        </p:grpSpPr>
        <p:sp>
          <p:nvSpPr>
            <p:cNvPr id="36" name="箭头: V 形 35">
              <a:extLst>
                <a:ext uri="{FF2B5EF4-FFF2-40B4-BE49-F238E27FC236}">
                  <a16:creationId xmlns:a16="http://schemas.microsoft.com/office/drawing/2014/main" id="{19DE8E20-A49E-4189-879D-28ED0364BC5F}"/>
                </a:ext>
              </a:extLst>
            </p:cNvPr>
            <p:cNvSpPr/>
            <p:nvPr userDrawn="1"/>
          </p:nvSpPr>
          <p:spPr>
            <a:xfrm>
              <a:off x="6802241" y="4197315"/>
              <a:ext cx="1868959"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Strategy</a:t>
              </a:r>
              <a:endParaRPr lang="zh-CN" altLang="en-US" sz="1800" kern="1200" dirty="0"/>
            </a:p>
            <a:p>
              <a:endParaRPr lang="zh-CN" altLang="en-US" dirty="0"/>
            </a:p>
          </p:txBody>
        </p:sp>
        <p:sp>
          <p:nvSpPr>
            <p:cNvPr id="37" name="箭头: V 形 36">
              <a:extLst>
                <a:ext uri="{FF2B5EF4-FFF2-40B4-BE49-F238E27FC236}">
                  <a16:creationId xmlns:a16="http://schemas.microsoft.com/office/drawing/2014/main" id="{49BA314E-A795-4E48-8255-E1BD0CCC6FFF}"/>
                </a:ext>
              </a:extLst>
            </p:cNvPr>
            <p:cNvSpPr/>
            <p:nvPr userDrawn="1"/>
          </p:nvSpPr>
          <p:spPr>
            <a:xfrm>
              <a:off x="2753422" y="4197315"/>
              <a:ext cx="4229677" cy="369332"/>
            </a:xfrm>
            <a:prstGeom prst="chevron">
              <a:avLst/>
            </a:pr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rPr>
                <a:t>Circumstance Analysis</a:t>
              </a:r>
              <a:r>
                <a:rPr lang="en-US" altLang="zh-CN" sz="1800" dirty="0">
                  <a:solidFill>
                    <a:schemeClr val="bg1"/>
                  </a:solidFill>
                  <a:latin typeface="Arial" panose="020B0604020202020204" pitchFamily="34" charset="0"/>
                  <a:cs typeface="Arial" panose="020B0604020202020204" pitchFamily="34" charset="0"/>
                </a:rPr>
                <a:t>(Threats)</a:t>
              </a:r>
              <a:endParaRPr lang="zh-CN" altLang="en-US" sz="1800" dirty="0">
                <a:solidFill>
                  <a:schemeClr val="bg1"/>
                </a:solidFill>
              </a:endParaRPr>
            </a:p>
            <a:p>
              <a:endParaRPr lang="zh-CN" altLang="en-US" dirty="0"/>
            </a:p>
          </p:txBody>
        </p:sp>
        <p:sp>
          <p:nvSpPr>
            <p:cNvPr id="38" name="箭头: V 形 37">
              <a:extLst>
                <a:ext uri="{FF2B5EF4-FFF2-40B4-BE49-F238E27FC236}">
                  <a16:creationId xmlns:a16="http://schemas.microsoft.com/office/drawing/2014/main" id="{61A67B4C-529D-4EF1-A435-5141791AB88E}"/>
                </a:ext>
              </a:extLst>
            </p:cNvPr>
            <p:cNvSpPr/>
            <p:nvPr userDrawn="1"/>
          </p:nvSpPr>
          <p:spPr>
            <a:xfrm>
              <a:off x="1065321" y="4197315"/>
              <a:ext cx="1868958"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Foreword</a:t>
              </a:r>
              <a:endParaRPr lang="zh-CN" altLang="en-US" sz="1800" kern="1200" dirty="0"/>
            </a:p>
            <a:p>
              <a:endParaRPr lang="zh-CN" altLang="en-US" dirty="0"/>
            </a:p>
          </p:txBody>
        </p:sp>
      </p:grpSp>
    </p:spTree>
    <p:extLst>
      <p:ext uri="{BB962C8B-B14F-4D97-AF65-F5344CB8AC3E}">
        <p14:creationId xmlns:p14="http://schemas.microsoft.com/office/powerpoint/2010/main" val="23916049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trategy">
    <p:spTree>
      <p:nvGrpSpPr>
        <p:cNvPr id="1" name=""/>
        <p:cNvGrpSpPr/>
        <p:nvPr/>
      </p:nvGrpSpPr>
      <p:grpSpPr>
        <a:xfrm>
          <a:off x="0" y="0"/>
          <a:ext cx="0" cy="0"/>
          <a:chOff x="0" y="0"/>
          <a:chExt cx="0" cy="0"/>
        </a:xfrm>
      </p:grpSpPr>
      <p:sp>
        <p:nvSpPr>
          <p:cNvPr id="5" name="等腰三角形 4"/>
          <p:cNvSpPr/>
          <p:nvPr userDrawn="1"/>
        </p:nvSpPr>
        <p:spPr>
          <a:xfrm rot="16200000">
            <a:off x="9600003" y="-320994"/>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等腰三角形 6"/>
          <p:cNvSpPr/>
          <p:nvPr userDrawn="1"/>
        </p:nvSpPr>
        <p:spPr>
          <a:xfrm rot="5400000">
            <a:off x="10235295" y="-320994"/>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等腰三角形 7"/>
          <p:cNvSpPr/>
          <p:nvPr userDrawn="1"/>
        </p:nvSpPr>
        <p:spPr>
          <a:xfrm rot="16200000">
            <a:off x="10870590" y="-320994"/>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等腰三角形 8"/>
          <p:cNvSpPr/>
          <p:nvPr userDrawn="1"/>
        </p:nvSpPr>
        <p:spPr>
          <a:xfrm rot="5400000">
            <a:off x="11505883" y="-320994"/>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等腰三角形 9"/>
          <p:cNvSpPr/>
          <p:nvPr userDrawn="1"/>
        </p:nvSpPr>
        <p:spPr>
          <a:xfrm rot="5400000">
            <a:off x="9600003" y="4747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rot="16200000">
            <a:off x="10235295" y="4747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等腰三角形 11"/>
          <p:cNvSpPr/>
          <p:nvPr userDrawn="1"/>
        </p:nvSpPr>
        <p:spPr>
          <a:xfrm rot="5400000">
            <a:off x="10870590" y="47479"/>
            <a:ext cx="736941" cy="635295"/>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等腰三角形 12"/>
          <p:cNvSpPr/>
          <p:nvPr userDrawn="1"/>
        </p:nvSpPr>
        <p:spPr>
          <a:xfrm rot="16200000">
            <a:off x="11505883" y="47479"/>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等腰三角形 13"/>
          <p:cNvSpPr/>
          <p:nvPr userDrawn="1"/>
        </p:nvSpPr>
        <p:spPr>
          <a:xfrm rot="16200000">
            <a:off x="10870590" y="41594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等腰三角形 14"/>
          <p:cNvSpPr/>
          <p:nvPr userDrawn="1"/>
        </p:nvSpPr>
        <p:spPr>
          <a:xfrm rot="5400000">
            <a:off x="11505883" y="415949"/>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等腰三角形 15"/>
          <p:cNvSpPr/>
          <p:nvPr userDrawn="1"/>
        </p:nvSpPr>
        <p:spPr>
          <a:xfrm rot="5400000">
            <a:off x="10870590"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等腰三角形 16"/>
          <p:cNvSpPr/>
          <p:nvPr userDrawn="1"/>
        </p:nvSpPr>
        <p:spPr>
          <a:xfrm rot="16200000">
            <a:off x="11505883" y="78441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等腰三角形 17"/>
          <p:cNvSpPr/>
          <p:nvPr userDrawn="1"/>
        </p:nvSpPr>
        <p:spPr>
          <a:xfrm rot="16200000">
            <a:off x="10870590" y="1152889"/>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等腰三角形 18"/>
          <p:cNvSpPr/>
          <p:nvPr userDrawn="1"/>
        </p:nvSpPr>
        <p:spPr>
          <a:xfrm rot="5400000">
            <a:off x="11505883" y="1152889"/>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等腰三角形 19"/>
          <p:cNvSpPr/>
          <p:nvPr userDrawn="1"/>
        </p:nvSpPr>
        <p:spPr>
          <a:xfrm rot="16200000">
            <a:off x="11505883" y="1521357"/>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等腰三角形 20"/>
          <p:cNvSpPr/>
          <p:nvPr userDrawn="1"/>
        </p:nvSpPr>
        <p:spPr>
          <a:xfrm rot="16200000">
            <a:off x="11505884" y="1521357"/>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等腰三角形 21"/>
          <p:cNvSpPr/>
          <p:nvPr userDrawn="1"/>
        </p:nvSpPr>
        <p:spPr>
          <a:xfrm rot="5400000">
            <a:off x="10235294" y="415948"/>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47" name="图片 46">
            <a:extLst>
              <a:ext uri="{FF2B5EF4-FFF2-40B4-BE49-F238E27FC236}">
                <a16:creationId xmlns:a16="http://schemas.microsoft.com/office/drawing/2014/main" id="{AD4F66E3-3550-4146-9CA6-16DC07245E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24069" y="-211217"/>
            <a:ext cx="1209536" cy="981712"/>
          </a:xfrm>
          <a:prstGeom prst="rect">
            <a:avLst/>
          </a:prstGeom>
        </p:spPr>
      </p:pic>
      <p:cxnSp>
        <p:nvCxnSpPr>
          <p:cNvPr id="48" name="直接连接符 47">
            <a:extLst>
              <a:ext uri="{FF2B5EF4-FFF2-40B4-BE49-F238E27FC236}">
                <a16:creationId xmlns:a16="http://schemas.microsoft.com/office/drawing/2014/main" id="{AC9C0489-D934-471B-87D2-147EDDA91C99}"/>
              </a:ext>
            </a:extLst>
          </p:cNvPr>
          <p:cNvCxnSpPr>
            <a:cxnSpLocks/>
          </p:cNvCxnSpPr>
          <p:nvPr userDrawn="1"/>
        </p:nvCxnSpPr>
        <p:spPr>
          <a:xfrm>
            <a:off x="0" y="6560598"/>
            <a:ext cx="12192000" cy="0"/>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74FF1870-689E-4772-87D5-A152FFACB871}"/>
              </a:ext>
            </a:extLst>
          </p:cNvPr>
          <p:cNvGrpSpPr/>
          <p:nvPr userDrawn="1"/>
        </p:nvGrpSpPr>
        <p:grpSpPr>
          <a:xfrm>
            <a:off x="0" y="-4208"/>
            <a:ext cx="6303886" cy="369332"/>
            <a:chOff x="1065321" y="4197315"/>
            <a:chExt cx="6303886" cy="369332"/>
          </a:xfrm>
        </p:grpSpPr>
        <p:sp>
          <p:nvSpPr>
            <p:cNvPr id="53" name="箭头: V 形 52">
              <a:extLst>
                <a:ext uri="{FF2B5EF4-FFF2-40B4-BE49-F238E27FC236}">
                  <a16:creationId xmlns:a16="http://schemas.microsoft.com/office/drawing/2014/main" id="{832787D9-3DD2-4B99-B32E-D3F18E7CB3D4}"/>
                </a:ext>
              </a:extLst>
            </p:cNvPr>
            <p:cNvSpPr/>
            <p:nvPr userDrawn="1"/>
          </p:nvSpPr>
          <p:spPr>
            <a:xfrm>
              <a:off x="5500248" y="4197315"/>
              <a:ext cx="1868959" cy="369332"/>
            </a:xfrm>
            <a:prstGeom prst="chevron">
              <a:avLst/>
            </a:pr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Strategy</a:t>
              </a:r>
              <a:endParaRPr lang="zh-CN" altLang="en-US" sz="1800" kern="1200" dirty="0"/>
            </a:p>
            <a:p>
              <a:endParaRPr lang="zh-CN" altLang="en-US" dirty="0"/>
            </a:p>
          </p:txBody>
        </p:sp>
        <p:sp>
          <p:nvSpPr>
            <p:cNvPr id="54" name="箭头: V 形 53">
              <a:extLst>
                <a:ext uri="{FF2B5EF4-FFF2-40B4-BE49-F238E27FC236}">
                  <a16:creationId xmlns:a16="http://schemas.microsoft.com/office/drawing/2014/main" id="{F74DF377-7D1A-43F9-95EE-9F72CFFBBEA9}"/>
                </a:ext>
              </a:extLst>
            </p:cNvPr>
            <p:cNvSpPr/>
            <p:nvPr userDrawn="1"/>
          </p:nvSpPr>
          <p:spPr>
            <a:xfrm>
              <a:off x="2753422" y="4197315"/>
              <a:ext cx="2931701"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rPr>
                <a:t>Circumstance Analysis</a:t>
              </a:r>
              <a:endParaRPr lang="zh-CN" altLang="en-US" dirty="0"/>
            </a:p>
          </p:txBody>
        </p:sp>
        <p:sp>
          <p:nvSpPr>
            <p:cNvPr id="55" name="箭头: V 形 54">
              <a:extLst>
                <a:ext uri="{FF2B5EF4-FFF2-40B4-BE49-F238E27FC236}">
                  <a16:creationId xmlns:a16="http://schemas.microsoft.com/office/drawing/2014/main" id="{C2480B17-B13F-46D1-B2EF-E88F5E47F5AB}"/>
                </a:ext>
              </a:extLst>
            </p:cNvPr>
            <p:cNvSpPr/>
            <p:nvPr userDrawn="1"/>
          </p:nvSpPr>
          <p:spPr>
            <a:xfrm>
              <a:off x="1065321" y="4197315"/>
              <a:ext cx="1868958" cy="369332"/>
            </a:xfrm>
            <a:prstGeom prst="chevron">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t>   Foreword</a:t>
              </a:r>
              <a:endParaRPr lang="zh-CN" altLang="en-US" sz="1800" kern="1200" dirty="0"/>
            </a:p>
            <a:p>
              <a:endParaRPr lang="zh-CN" altLang="en-US" dirty="0"/>
            </a:p>
          </p:txBody>
        </p:sp>
      </p:grpSp>
    </p:spTree>
    <p:extLst>
      <p:ext uri="{BB962C8B-B14F-4D97-AF65-F5344CB8AC3E}">
        <p14:creationId xmlns:p14="http://schemas.microsoft.com/office/powerpoint/2010/main" val="65536514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3DBF6-D540-4772-A1BA-EB1BCBFF73D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0431518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B11405A9-AF8B-40CC-8CDB-D764A13CB88F}"/>
              </a:ext>
            </a:extLst>
          </p:cNvPr>
          <p:cNvGraphicFramePr>
            <a:graphicFrameLocks noChangeAspect="1"/>
          </p:cNvGraphicFramePr>
          <p:nvPr userDrawn="1">
            <p:custDataLst>
              <p:tags r:id="rId12"/>
            </p:custDataLst>
            <p:extLst>
              <p:ext uri="{D42A27DB-BD31-4B8C-83A1-F6EECF244321}">
                <p14:modId xmlns:p14="http://schemas.microsoft.com/office/powerpoint/2010/main" val="2294326570"/>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spid="_x0000_s3221" name="think-cell 幻灯片" r:id="rId13" imgW="532" imgH="533" progId="TCLayout.ActiveDocument.1">
                  <p:embed/>
                </p:oleObj>
              </mc:Choice>
              <mc:Fallback>
                <p:oleObj name="think-cell 幻灯片" r:id="rId13" imgW="532" imgH="533" progId="TCLayout.ActiveDocument.1">
                  <p:embed/>
                  <p:pic>
                    <p:nvPicPr>
                      <p:cNvPr id="0" name=""/>
                      <p:cNvPicPr/>
                      <p:nvPr/>
                    </p:nvPicPr>
                    <p:blipFill>
                      <a:blip r:embed="rId14"/>
                      <a:stretch>
                        <a:fillRect/>
                      </a:stretch>
                    </p:blipFill>
                    <p:spPr>
                      <a:xfrm>
                        <a:off x="1589" y="1588"/>
                        <a:ext cx="1588" cy="1588"/>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5" r:id="rId7"/>
    <p:sldLayoutId id="2147483653" r:id="rId8"/>
    <p:sldLayoutId id="2147483659" r:id="rId9"/>
  </p:sldLayoutIdLst>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hf hdr="0" ftr="0" dt="0"/>
  <p:txStyles>
    <p:titleStyle>
      <a:lvl1pPr algn="l" defTabSz="914377" rtl="0" eaLnBrk="1" latinLnBrk="0" hangingPunct="1">
        <a:lnSpc>
          <a:spcPct val="100000"/>
        </a:lnSpc>
        <a:spcBef>
          <a:spcPct val="0"/>
        </a:spcBef>
        <a:buNone/>
        <a:defRPr sz="2800" kern="1200">
          <a:solidFill>
            <a:schemeClr val="tx1"/>
          </a:solidFill>
          <a:latin typeface="造字工房悦圆（非商用）常规体" pitchFamily="50" charset="-122"/>
          <a:ea typeface="造字工房悦圆（非商用）常规体" pitchFamily="50"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2.png"/><Relationship Id="rId3" Type="http://schemas.openxmlformats.org/officeDocument/2006/relationships/tags" Target="../tags/tag5.xml"/><Relationship Id="rId7" Type="http://schemas.openxmlformats.org/officeDocument/2006/relationships/oleObject" Target="../embeddings/oleObject3.bin"/><Relationship Id="rId12" Type="http://schemas.openxmlformats.org/officeDocument/2006/relationships/image" Target="../media/image6.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notesSlide" Target="../notesSlides/notesSlide1.xml"/><Relationship Id="rId11" Type="http://schemas.openxmlformats.org/officeDocument/2006/relationships/image" Target="../media/image5.jpeg"/><Relationship Id="rId5" Type="http://schemas.openxmlformats.org/officeDocument/2006/relationships/slideLayout" Target="../slideLayouts/slideLayout1.xml"/><Relationship Id="rId10" Type="http://schemas.openxmlformats.org/officeDocument/2006/relationships/image" Target="../media/image4.jpeg"/><Relationship Id="rId4" Type="http://schemas.openxmlformats.org/officeDocument/2006/relationships/tags" Target="../tags/tag6.xml"/><Relationship Id="rId9"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slideLayout" Target="../slideLayouts/slideLayout6.xml"/><Relationship Id="rId18" Type="http://schemas.openxmlformats.org/officeDocument/2006/relationships/chart" Target="../charts/chart12.xml"/><Relationship Id="rId3" Type="http://schemas.openxmlformats.org/officeDocument/2006/relationships/tags" Target="../tags/tag29.xml"/><Relationship Id="rId21" Type="http://schemas.openxmlformats.org/officeDocument/2006/relationships/chart" Target="../charts/chart15.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chart" Target="../charts/chart11.xml"/><Relationship Id="rId2" Type="http://schemas.openxmlformats.org/officeDocument/2006/relationships/tags" Target="../tags/tag28.xml"/><Relationship Id="rId16" Type="http://schemas.openxmlformats.org/officeDocument/2006/relationships/image" Target="../media/image1.emf"/><Relationship Id="rId20" Type="http://schemas.openxmlformats.org/officeDocument/2006/relationships/chart" Target="../charts/chart14.xml"/><Relationship Id="rId1" Type="http://schemas.openxmlformats.org/officeDocument/2006/relationships/vmlDrawing" Target="../drawings/vmlDrawing10.v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oleObject" Target="../embeddings/oleObject10.bin"/><Relationship Id="rId10" Type="http://schemas.openxmlformats.org/officeDocument/2006/relationships/tags" Target="../tags/tag36.xml"/><Relationship Id="rId19" Type="http://schemas.openxmlformats.org/officeDocument/2006/relationships/chart" Target="../charts/chart13.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chart" Target="../charts/chart16.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notesSlide" Target="../notesSlides/notesSlide8.xml"/><Relationship Id="rId18" Type="http://schemas.openxmlformats.org/officeDocument/2006/relationships/diagramData" Target="../diagrams/data3.xml"/><Relationship Id="rId3" Type="http://schemas.openxmlformats.org/officeDocument/2006/relationships/tags" Target="../tags/tag42.xml"/><Relationship Id="rId21" Type="http://schemas.openxmlformats.org/officeDocument/2006/relationships/diagramColors" Target="../diagrams/colors3.xml"/><Relationship Id="rId7" Type="http://schemas.openxmlformats.org/officeDocument/2006/relationships/tags" Target="../tags/tag46.xml"/><Relationship Id="rId12" Type="http://schemas.openxmlformats.org/officeDocument/2006/relationships/slideLayout" Target="../slideLayouts/slideLayout7.xml"/><Relationship Id="rId17" Type="http://schemas.openxmlformats.org/officeDocument/2006/relationships/chart" Target="../charts/chart18.xml"/><Relationship Id="rId2" Type="http://schemas.openxmlformats.org/officeDocument/2006/relationships/tags" Target="../tags/tag41.xml"/><Relationship Id="rId16" Type="http://schemas.openxmlformats.org/officeDocument/2006/relationships/chart" Target="../charts/chart17.xml"/><Relationship Id="rId20" Type="http://schemas.openxmlformats.org/officeDocument/2006/relationships/diagramQuickStyle" Target="../diagrams/quickStyle3.xml"/><Relationship Id="rId1" Type="http://schemas.openxmlformats.org/officeDocument/2006/relationships/vmlDrawing" Target="../drawings/vmlDrawing12.v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1.emf"/><Relationship Id="rId10" Type="http://schemas.openxmlformats.org/officeDocument/2006/relationships/tags" Target="../tags/tag49.xml"/><Relationship Id="rId19" Type="http://schemas.openxmlformats.org/officeDocument/2006/relationships/diagramLayout" Target="../diagrams/layout3.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oleObject" Target="../embeddings/oleObject12.bin"/><Relationship Id="rId22" Type="http://schemas.microsoft.com/office/2007/relationships/diagramDrawing" Target="../diagrams/drawing3.xml"/></Relationships>
</file>

<file path=ppt/slides/_rels/slide14.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4.xml"/><Relationship Id="rId3" Type="http://schemas.openxmlformats.org/officeDocument/2006/relationships/tags" Target="../tags/tag52.xml"/><Relationship Id="rId7" Type="http://schemas.openxmlformats.org/officeDocument/2006/relationships/oleObject" Target="../embeddings/oleObject13.bin"/><Relationship Id="rId12" Type="http://schemas.openxmlformats.org/officeDocument/2006/relationships/diagramColors" Target="../diagrams/colors4.xml"/><Relationship Id="rId2" Type="http://schemas.openxmlformats.org/officeDocument/2006/relationships/tags" Target="../tags/tag51.xml"/><Relationship Id="rId1" Type="http://schemas.openxmlformats.org/officeDocument/2006/relationships/vmlDrawing" Target="../drawings/vmlDrawing13.vml"/><Relationship Id="rId6" Type="http://schemas.openxmlformats.org/officeDocument/2006/relationships/notesSlide" Target="../notesSlides/notesSlide9.xml"/><Relationship Id="rId11" Type="http://schemas.openxmlformats.org/officeDocument/2006/relationships/diagramQuickStyle" Target="../diagrams/quickStyle4.xml"/><Relationship Id="rId5" Type="http://schemas.openxmlformats.org/officeDocument/2006/relationships/slideLayout" Target="../slideLayouts/slideLayout7.xml"/><Relationship Id="rId10" Type="http://schemas.openxmlformats.org/officeDocument/2006/relationships/diagramLayout" Target="../diagrams/layout4.xml"/><Relationship Id="rId4" Type="http://schemas.openxmlformats.org/officeDocument/2006/relationships/tags" Target="../tags/tag53.xml"/><Relationship Id="rId9" Type="http://schemas.openxmlformats.org/officeDocument/2006/relationships/diagramData" Target="../diagrams/data4.xml"/><Relationship Id="rId14" Type="http://schemas.openxmlformats.org/officeDocument/2006/relationships/chart" Target="../charts/chart19.xml"/></Relationships>
</file>

<file path=ppt/slides/_rels/slide15.xml.rels><?xml version="1.0" encoding="UTF-8" standalone="yes"?>
<Relationships xmlns="http://schemas.openxmlformats.org/package/2006/relationships"><Relationship Id="rId26" Type="http://schemas.openxmlformats.org/officeDocument/2006/relationships/tags" Target="../tags/tag78.xml"/><Relationship Id="rId21" Type="http://schemas.openxmlformats.org/officeDocument/2006/relationships/tags" Target="../tags/tag73.xml"/><Relationship Id="rId42" Type="http://schemas.openxmlformats.org/officeDocument/2006/relationships/tags" Target="../tags/tag94.xml"/><Relationship Id="rId47" Type="http://schemas.openxmlformats.org/officeDocument/2006/relationships/tags" Target="../tags/tag99.xml"/><Relationship Id="rId63" Type="http://schemas.openxmlformats.org/officeDocument/2006/relationships/tags" Target="../tags/tag115.xml"/><Relationship Id="rId68" Type="http://schemas.openxmlformats.org/officeDocument/2006/relationships/slideLayout" Target="../slideLayouts/slideLayout7.xml"/><Relationship Id="rId7" Type="http://schemas.openxmlformats.org/officeDocument/2006/relationships/tags" Target="../tags/tag59.xml"/><Relationship Id="rId71" Type="http://schemas.openxmlformats.org/officeDocument/2006/relationships/image" Target="../media/image1.emf"/><Relationship Id="rId2" Type="http://schemas.openxmlformats.org/officeDocument/2006/relationships/tags" Target="../tags/tag54.xml"/><Relationship Id="rId16" Type="http://schemas.openxmlformats.org/officeDocument/2006/relationships/tags" Target="../tags/tag68.xml"/><Relationship Id="rId29" Type="http://schemas.openxmlformats.org/officeDocument/2006/relationships/tags" Target="../tags/tag81.xml"/><Relationship Id="rId11" Type="http://schemas.openxmlformats.org/officeDocument/2006/relationships/tags" Target="../tags/tag63.xml"/><Relationship Id="rId24" Type="http://schemas.openxmlformats.org/officeDocument/2006/relationships/tags" Target="../tags/tag76.xml"/><Relationship Id="rId32" Type="http://schemas.openxmlformats.org/officeDocument/2006/relationships/tags" Target="../tags/tag84.xml"/><Relationship Id="rId37" Type="http://schemas.openxmlformats.org/officeDocument/2006/relationships/tags" Target="../tags/tag89.xml"/><Relationship Id="rId40" Type="http://schemas.openxmlformats.org/officeDocument/2006/relationships/tags" Target="../tags/tag92.xml"/><Relationship Id="rId45" Type="http://schemas.openxmlformats.org/officeDocument/2006/relationships/tags" Target="../tags/tag97.xml"/><Relationship Id="rId53" Type="http://schemas.openxmlformats.org/officeDocument/2006/relationships/tags" Target="../tags/tag105.xml"/><Relationship Id="rId58" Type="http://schemas.openxmlformats.org/officeDocument/2006/relationships/tags" Target="../tags/tag110.xml"/><Relationship Id="rId66" Type="http://schemas.openxmlformats.org/officeDocument/2006/relationships/tags" Target="../tags/tag118.xml"/><Relationship Id="rId5" Type="http://schemas.openxmlformats.org/officeDocument/2006/relationships/tags" Target="../tags/tag57.xml"/><Relationship Id="rId61" Type="http://schemas.openxmlformats.org/officeDocument/2006/relationships/tags" Target="../tags/tag113.xml"/><Relationship Id="rId19" Type="http://schemas.openxmlformats.org/officeDocument/2006/relationships/tags" Target="../tags/tag7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tags" Target="../tags/tag79.xml"/><Relationship Id="rId30" Type="http://schemas.openxmlformats.org/officeDocument/2006/relationships/tags" Target="../tags/tag82.xml"/><Relationship Id="rId35" Type="http://schemas.openxmlformats.org/officeDocument/2006/relationships/tags" Target="../tags/tag87.xml"/><Relationship Id="rId43" Type="http://schemas.openxmlformats.org/officeDocument/2006/relationships/tags" Target="../tags/tag95.xml"/><Relationship Id="rId48" Type="http://schemas.openxmlformats.org/officeDocument/2006/relationships/tags" Target="../tags/tag100.xml"/><Relationship Id="rId56" Type="http://schemas.openxmlformats.org/officeDocument/2006/relationships/tags" Target="../tags/tag108.xml"/><Relationship Id="rId64" Type="http://schemas.openxmlformats.org/officeDocument/2006/relationships/tags" Target="../tags/tag116.xml"/><Relationship Id="rId69" Type="http://schemas.openxmlformats.org/officeDocument/2006/relationships/notesSlide" Target="../notesSlides/notesSlide10.xml"/><Relationship Id="rId8" Type="http://schemas.openxmlformats.org/officeDocument/2006/relationships/tags" Target="../tags/tag60.xml"/><Relationship Id="rId51" Type="http://schemas.openxmlformats.org/officeDocument/2006/relationships/tags" Target="../tags/tag103.xml"/><Relationship Id="rId3" Type="http://schemas.openxmlformats.org/officeDocument/2006/relationships/tags" Target="../tags/tag55.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33" Type="http://schemas.openxmlformats.org/officeDocument/2006/relationships/tags" Target="../tags/tag85.xml"/><Relationship Id="rId38" Type="http://schemas.openxmlformats.org/officeDocument/2006/relationships/tags" Target="../tags/tag90.xml"/><Relationship Id="rId46" Type="http://schemas.openxmlformats.org/officeDocument/2006/relationships/tags" Target="../tags/tag98.xml"/><Relationship Id="rId59" Type="http://schemas.openxmlformats.org/officeDocument/2006/relationships/tags" Target="../tags/tag111.xml"/><Relationship Id="rId67" Type="http://schemas.openxmlformats.org/officeDocument/2006/relationships/tags" Target="../tags/tag119.xml"/><Relationship Id="rId20" Type="http://schemas.openxmlformats.org/officeDocument/2006/relationships/tags" Target="../tags/tag72.xml"/><Relationship Id="rId41" Type="http://schemas.openxmlformats.org/officeDocument/2006/relationships/tags" Target="../tags/tag93.xml"/><Relationship Id="rId54" Type="http://schemas.openxmlformats.org/officeDocument/2006/relationships/tags" Target="../tags/tag106.xml"/><Relationship Id="rId62" Type="http://schemas.openxmlformats.org/officeDocument/2006/relationships/tags" Target="../tags/tag114.xml"/><Relationship Id="rId70" Type="http://schemas.openxmlformats.org/officeDocument/2006/relationships/oleObject" Target="../embeddings/oleObject14.bin"/><Relationship Id="rId1" Type="http://schemas.openxmlformats.org/officeDocument/2006/relationships/vmlDrawing" Target="../drawings/vmlDrawing14.vml"/><Relationship Id="rId6" Type="http://schemas.openxmlformats.org/officeDocument/2006/relationships/tags" Target="../tags/tag58.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tags" Target="../tags/tag80.xml"/><Relationship Id="rId36" Type="http://schemas.openxmlformats.org/officeDocument/2006/relationships/tags" Target="../tags/tag88.xml"/><Relationship Id="rId49" Type="http://schemas.openxmlformats.org/officeDocument/2006/relationships/tags" Target="../tags/tag101.xml"/><Relationship Id="rId57" Type="http://schemas.openxmlformats.org/officeDocument/2006/relationships/tags" Target="../tags/tag109.xml"/><Relationship Id="rId10" Type="http://schemas.openxmlformats.org/officeDocument/2006/relationships/tags" Target="../tags/tag62.xml"/><Relationship Id="rId31" Type="http://schemas.openxmlformats.org/officeDocument/2006/relationships/tags" Target="../tags/tag83.xml"/><Relationship Id="rId44" Type="http://schemas.openxmlformats.org/officeDocument/2006/relationships/tags" Target="../tags/tag96.xml"/><Relationship Id="rId52" Type="http://schemas.openxmlformats.org/officeDocument/2006/relationships/tags" Target="../tags/tag104.xml"/><Relationship Id="rId60" Type="http://schemas.openxmlformats.org/officeDocument/2006/relationships/tags" Target="../tags/tag112.xml"/><Relationship Id="rId65" Type="http://schemas.openxmlformats.org/officeDocument/2006/relationships/tags" Target="../tags/tag117.xml"/><Relationship Id="rId4" Type="http://schemas.openxmlformats.org/officeDocument/2006/relationships/tags" Target="../tags/tag56.xml"/><Relationship Id="rId9" Type="http://schemas.openxmlformats.org/officeDocument/2006/relationships/tags" Target="../tags/tag61.xml"/><Relationship Id="rId13" Type="http://schemas.openxmlformats.org/officeDocument/2006/relationships/tags" Target="../tags/tag65.xml"/><Relationship Id="rId18" Type="http://schemas.openxmlformats.org/officeDocument/2006/relationships/tags" Target="../tags/tag70.xml"/><Relationship Id="rId39" Type="http://schemas.openxmlformats.org/officeDocument/2006/relationships/tags" Target="../tags/tag91.xml"/><Relationship Id="rId34" Type="http://schemas.openxmlformats.org/officeDocument/2006/relationships/tags" Target="../tags/tag86.xml"/><Relationship Id="rId50" Type="http://schemas.openxmlformats.org/officeDocument/2006/relationships/tags" Target="../tags/tag102.xml"/><Relationship Id="rId55" Type="http://schemas.openxmlformats.org/officeDocument/2006/relationships/tags" Target="../tags/tag107.xml"/></Relationships>
</file>

<file path=ppt/slides/_rels/slide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chart" Target="../charts/chart2.xml"/><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chart" Target="../charts/chart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tags" Target="../tags/tag14.xml"/><Relationship Id="rId11" Type="http://schemas.openxmlformats.org/officeDocument/2006/relationships/image" Target="../media/image1.emf"/><Relationship Id="rId5" Type="http://schemas.openxmlformats.org/officeDocument/2006/relationships/tags" Target="../tags/tag13.xml"/><Relationship Id="rId10" Type="http://schemas.openxmlformats.org/officeDocument/2006/relationships/oleObject" Target="../embeddings/oleObject5.bin"/><Relationship Id="rId4" Type="http://schemas.openxmlformats.org/officeDocument/2006/relationships/tags" Target="../tags/tag12.xml"/><Relationship Id="rId9"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7.xml"/><Relationship Id="rId7" Type="http://schemas.openxmlformats.org/officeDocument/2006/relationships/oleObject" Target="../embeddings/oleObject6.bin"/><Relationship Id="rId2" Type="http://schemas.openxmlformats.org/officeDocument/2006/relationships/tags" Target="../tags/tag16.xml"/><Relationship Id="rId1" Type="http://schemas.openxmlformats.org/officeDocument/2006/relationships/vmlDrawing" Target="../drawings/vmlDrawing6.vml"/><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tags" Target="../tags/tag18.xml"/></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chart" Target="../charts/chart7.xml"/><Relationship Id="rId3" Type="http://schemas.openxmlformats.org/officeDocument/2006/relationships/tags" Target="../tags/tag20.xml"/><Relationship Id="rId7" Type="http://schemas.openxmlformats.org/officeDocument/2006/relationships/oleObject" Target="../embeddings/oleObject7.bin"/><Relationship Id="rId12" Type="http://schemas.openxmlformats.org/officeDocument/2006/relationships/chart" Target="../charts/chart6.xml"/><Relationship Id="rId2" Type="http://schemas.openxmlformats.org/officeDocument/2006/relationships/tags" Target="../tags/tag19.xml"/><Relationship Id="rId1" Type="http://schemas.openxmlformats.org/officeDocument/2006/relationships/vmlDrawing" Target="../drawings/vmlDrawing7.vml"/><Relationship Id="rId6" Type="http://schemas.openxmlformats.org/officeDocument/2006/relationships/notesSlide" Target="../notesSlides/notesSlide4.xml"/><Relationship Id="rId11" Type="http://schemas.openxmlformats.org/officeDocument/2006/relationships/chart" Target="../charts/chart5.xml"/><Relationship Id="rId5" Type="http://schemas.openxmlformats.org/officeDocument/2006/relationships/slideLayout" Target="../slideLayouts/slideLayout5.xml"/><Relationship Id="rId10" Type="http://schemas.openxmlformats.org/officeDocument/2006/relationships/chart" Target="../charts/chart4.xml"/><Relationship Id="rId4" Type="http://schemas.openxmlformats.org/officeDocument/2006/relationships/tags" Target="../tags/tag21.xml"/><Relationship Id="rId9" Type="http://schemas.openxmlformats.org/officeDocument/2006/relationships/chart" Target="../charts/chart3.xml"/></Relationships>
</file>

<file path=ppt/slides/_rels/slide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3.xml"/><Relationship Id="rId7" Type="http://schemas.openxmlformats.org/officeDocument/2006/relationships/oleObject" Target="../embeddings/oleObject8.bin"/><Relationship Id="rId2" Type="http://schemas.openxmlformats.org/officeDocument/2006/relationships/tags" Target="../tags/tag22.xml"/><Relationship Id="rId1" Type="http://schemas.openxmlformats.org/officeDocument/2006/relationships/vmlDrawing" Target="../drawings/vmlDrawing8.vml"/><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tags" Target="../tags/tag24.xml"/><Relationship Id="rId9" Type="http://schemas.openxmlformats.org/officeDocument/2006/relationships/chart" Target="../charts/chart8.xml"/></Relationships>
</file>

<file path=ppt/slides/_rels/slide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6.xml"/><Relationship Id="rId7" Type="http://schemas.openxmlformats.org/officeDocument/2006/relationships/oleObject" Target="../embeddings/oleObject9.bin"/><Relationship Id="rId12" Type="http://schemas.openxmlformats.org/officeDocument/2006/relationships/image" Target="../media/image9.png"/><Relationship Id="rId2" Type="http://schemas.openxmlformats.org/officeDocument/2006/relationships/tags" Target="../tags/tag25.xml"/><Relationship Id="rId1" Type="http://schemas.openxmlformats.org/officeDocument/2006/relationships/vmlDrawing" Target="../drawings/vmlDrawing9.vml"/><Relationship Id="rId6" Type="http://schemas.openxmlformats.org/officeDocument/2006/relationships/notesSlide" Target="../notesSlides/notesSlide6.xml"/><Relationship Id="rId11" Type="http://schemas.openxmlformats.org/officeDocument/2006/relationships/chart" Target="../charts/chart10.xml"/><Relationship Id="rId5" Type="http://schemas.openxmlformats.org/officeDocument/2006/relationships/slideLayout" Target="../slideLayouts/slideLayout6.xml"/><Relationship Id="rId10" Type="http://schemas.openxmlformats.org/officeDocument/2006/relationships/image" Target="../media/image8.png"/><Relationship Id="rId4" Type="http://schemas.openxmlformats.org/officeDocument/2006/relationships/tags" Target="../tags/tag27.xml"/><Relationship Id="rId9" Type="http://schemas.openxmlformats.org/officeDocument/2006/relationships/chart" Target="../charts/char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FCFCFC"/>
            </a:gs>
            <a:gs pos="0">
              <a:srgbClr val="D9D9D9"/>
            </a:gs>
          </a:gsLst>
          <a:lin ang="5400000" scaled="1"/>
        </a:gradFill>
        <a:effectLst/>
      </p:bgPr>
    </p:bg>
    <p:spTree>
      <p:nvGrpSpPr>
        <p:cNvPr id="1" name=""/>
        <p:cNvGrpSpPr/>
        <p:nvPr/>
      </p:nvGrpSpPr>
      <p:grpSpPr>
        <a:xfrm>
          <a:off x="0" y="0"/>
          <a:ext cx="0" cy="0"/>
          <a:chOff x="0" y="0"/>
          <a:chExt cx="0" cy="0"/>
        </a:xfrm>
      </p:grpSpPr>
      <p:graphicFrame>
        <p:nvGraphicFramePr>
          <p:cNvPr id="10" name="对象 9" hidden="1">
            <a:extLst>
              <a:ext uri="{FF2B5EF4-FFF2-40B4-BE49-F238E27FC236}">
                <a16:creationId xmlns:a16="http://schemas.microsoft.com/office/drawing/2014/main" id="{E76A2CA9-A324-4914-9208-5F67019142E6}"/>
              </a:ext>
            </a:extLst>
          </p:cNvPr>
          <p:cNvGraphicFramePr>
            <a:graphicFrameLocks noChangeAspect="1"/>
          </p:cNvGraphicFramePr>
          <p:nvPr>
            <p:custDataLst>
              <p:tags r:id="rId3"/>
            </p:custDataLst>
            <p:extLst>
              <p:ext uri="{D42A27DB-BD31-4B8C-83A1-F6EECF244321}">
                <p14:modId xmlns:p14="http://schemas.microsoft.com/office/powerpoint/2010/main" val="1869840327"/>
              </p:ext>
            </p:extLst>
          </p:nvPr>
        </p:nvGraphicFramePr>
        <p:xfrm>
          <a:off x="1591" y="1591"/>
          <a:ext cx="1588" cy="1588"/>
        </p:xfrm>
        <a:graphic>
          <a:graphicData uri="http://schemas.openxmlformats.org/presentationml/2006/ole">
            <mc:AlternateContent xmlns:mc="http://schemas.openxmlformats.org/markup-compatibility/2006">
              <mc:Choice xmlns:v="urn:schemas-microsoft-com:vml" Requires="v">
                <p:oleObj spid="_x0000_s4241" name="think-cell 幻灯片" r:id="rId7" imgW="532" imgH="533" progId="TCLayout.ActiveDocument.1">
                  <p:embed/>
                </p:oleObj>
              </mc:Choice>
              <mc:Fallback>
                <p:oleObj name="think-cell 幻灯片" r:id="rId7" imgW="532" imgH="533" progId="TCLayout.ActiveDocument.1">
                  <p:embed/>
                  <p:pic>
                    <p:nvPicPr>
                      <p:cNvPr id="0" name=""/>
                      <p:cNvPicPr/>
                      <p:nvPr/>
                    </p:nvPicPr>
                    <p:blipFill>
                      <a:blip r:embed="rId8"/>
                      <a:stretch>
                        <a:fillRect/>
                      </a:stretch>
                    </p:blipFill>
                    <p:spPr>
                      <a:xfrm>
                        <a:off x="1591" y="1591"/>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584B3FCD-B159-4465-8542-A6E9CF9400EA}"/>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400">
              <a:sym typeface="+mn-lt"/>
            </a:endParaRPr>
          </a:p>
        </p:txBody>
      </p:sp>
      <p:pic>
        <p:nvPicPr>
          <p:cNvPr id="6" name="图片 5" descr="C:\Users\13259\AppData\Local\Kingsoft\WPS Cloud Files\userdata\qing\filecache\杨运致的云文档\我的PPT\architecture-buildings-business-city-325185.jpgarchitecture-buildings-business-city-325185"/>
          <p:cNvPicPr>
            <a:picLocks noChangeAspect="1"/>
          </p:cNvPicPr>
          <p:nvPr/>
        </p:nvPicPr>
        <p:blipFill>
          <a:blip r:embed="rId9">
            <a:lum bright="70000" contrast="-70000"/>
          </a:blip>
          <a:srcRect/>
          <a:stretch>
            <a:fillRect/>
          </a:stretch>
        </p:blipFill>
        <p:spPr>
          <a:xfrm>
            <a:off x="636" y="-3345"/>
            <a:ext cx="12191365" cy="6858000"/>
          </a:xfrm>
          <a:prstGeom prst="rect">
            <a:avLst/>
          </a:prstGeom>
          <a:noFill/>
          <a:effectLst/>
        </p:spPr>
      </p:pic>
      <p:sp>
        <p:nvSpPr>
          <p:cNvPr id="22" name="等腰三角形 21"/>
          <p:cNvSpPr/>
          <p:nvPr/>
        </p:nvSpPr>
        <p:spPr>
          <a:xfrm rot="5400000">
            <a:off x="-59458" y="1457187"/>
            <a:ext cx="862140" cy="743224"/>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27" name="等腰三角形 26"/>
          <p:cNvSpPr/>
          <p:nvPr/>
        </p:nvSpPr>
        <p:spPr>
          <a:xfrm rot="16200000">
            <a:off x="2166746" y="1457187"/>
            <a:ext cx="862140" cy="743224"/>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30" name="等腰三角形 29"/>
          <p:cNvSpPr/>
          <p:nvPr/>
        </p:nvSpPr>
        <p:spPr>
          <a:xfrm rot="16200000">
            <a:off x="3651458" y="1457187"/>
            <a:ext cx="862140" cy="743224"/>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62" name="等腰三角形 61"/>
          <p:cNvSpPr/>
          <p:nvPr/>
        </p:nvSpPr>
        <p:spPr>
          <a:xfrm rot="16200000">
            <a:off x="1424390" y="1888256"/>
            <a:ext cx="862140" cy="743224"/>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52" name="等腰三角形 51"/>
          <p:cNvSpPr/>
          <p:nvPr/>
        </p:nvSpPr>
        <p:spPr>
          <a:xfrm rot="5400000">
            <a:off x="-59458" y="2319325"/>
            <a:ext cx="862140" cy="743224"/>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49" name="等腰三角形 48"/>
          <p:cNvSpPr/>
          <p:nvPr/>
        </p:nvSpPr>
        <p:spPr>
          <a:xfrm rot="16200000">
            <a:off x="682034" y="2319325"/>
            <a:ext cx="862140" cy="743224"/>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50" name="等腰三角形 49"/>
          <p:cNvSpPr/>
          <p:nvPr/>
        </p:nvSpPr>
        <p:spPr>
          <a:xfrm rot="5400000">
            <a:off x="1425258" y="2319325"/>
            <a:ext cx="862140" cy="7432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94" name="等腰三角形 93"/>
          <p:cNvSpPr/>
          <p:nvPr/>
        </p:nvSpPr>
        <p:spPr>
          <a:xfrm rot="16200000">
            <a:off x="-60326" y="2750394"/>
            <a:ext cx="862140" cy="743224"/>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92" name="等腰三角形 91"/>
          <p:cNvSpPr/>
          <p:nvPr/>
        </p:nvSpPr>
        <p:spPr>
          <a:xfrm rot="16200000">
            <a:off x="1424390" y="2750395"/>
            <a:ext cx="862140" cy="743224"/>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90" name="等腰三角形 89"/>
          <p:cNvSpPr/>
          <p:nvPr/>
        </p:nvSpPr>
        <p:spPr>
          <a:xfrm rot="16200000">
            <a:off x="2898710" y="2750393"/>
            <a:ext cx="862140" cy="743224"/>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88" name="等腰三角形 87"/>
          <p:cNvSpPr/>
          <p:nvPr/>
        </p:nvSpPr>
        <p:spPr>
          <a:xfrm rot="16200000">
            <a:off x="4389053" y="2748013"/>
            <a:ext cx="862140" cy="743224"/>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82" name="等腰三角形 81"/>
          <p:cNvSpPr/>
          <p:nvPr/>
        </p:nvSpPr>
        <p:spPr>
          <a:xfrm rot="5400000">
            <a:off x="-59458" y="3181463"/>
            <a:ext cx="862140" cy="74322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77" name="等腰三角形 76"/>
          <p:cNvSpPr/>
          <p:nvPr/>
        </p:nvSpPr>
        <p:spPr>
          <a:xfrm rot="16200000">
            <a:off x="2161983" y="3179083"/>
            <a:ext cx="862140" cy="74322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78" name="等腰三角形 77"/>
          <p:cNvSpPr/>
          <p:nvPr/>
        </p:nvSpPr>
        <p:spPr>
          <a:xfrm rot="5400000">
            <a:off x="2905207" y="3179083"/>
            <a:ext cx="862140" cy="74322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76" name="等腰三角形 75"/>
          <p:cNvSpPr/>
          <p:nvPr/>
        </p:nvSpPr>
        <p:spPr>
          <a:xfrm rot="5400000">
            <a:off x="4389919" y="3179083"/>
            <a:ext cx="862140" cy="74322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24" name="等腰三角形 123"/>
          <p:cNvSpPr/>
          <p:nvPr/>
        </p:nvSpPr>
        <p:spPr>
          <a:xfrm rot="16200000">
            <a:off x="-60326" y="3612532"/>
            <a:ext cx="862140" cy="74322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20" name="等腰三角形 119"/>
          <p:cNvSpPr/>
          <p:nvPr/>
        </p:nvSpPr>
        <p:spPr>
          <a:xfrm rot="16200000">
            <a:off x="2904339" y="3610151"/>
            <a:ext cx="862140" cy="743224"/>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21" name="等腰三角形 120"/>
          <p:cNvSpPr/>
          <p:nvPr/>
        </p:nvSpPr>
        <p:spPr>
          <a:xfrm rot="5400000">
            <a:off x="3647563" y="3610151"/>
            <a:ext cx="862140" cy="743224"/>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12" name="等腰三角形 111"/>
          <p:cNvSpPr/>
          <p:nvPr/>
        </p:nvSpPr>
        <p:spPr>
          <a:xfrm rot="5400000">
            <a:off x="-59458" y="4043601"/>
            <a:ext cx="862140" cy="743224"/>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07" name="等腰三角形 106"/>
          <p:cNvSpPr/>
          <p:nvPr/>
        </p:nvSpPr>
        <p:spPr>
          <a:xfrm rot="16200000">
            <a:off x="2166746" y="4043601"/>
            <a:ext cx="862140" cy="743224"/>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06" name="等腰三角形 105"/>
          <p:cNvSpPr/>
          <p:nvPr/>
        </p:nvSpPr>
        <p:spPr>
          <a:xfrm rot="5400000">
            <a:off x="4389919" y="4041220"/>
            <a:ext cx="862140" cy="743224"/>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54" name="等腰三角形 153"/>
          <p:cNvSpPr/>
          <p:nvPr/>
        </p:nvSpPr>
        <p:spPr>
          <a:xfrm rot="16200000">
            <a:off x="-60326" y="4474670"/>
            <a:ext cx="862140" cy="74322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52" name="等腰三角形 151"/>
          <p:cNvSpPr/>
          <p:nvPr/>
        </p:nvSpPr>
        <p:spPr>
          <a:xfrm rot="16200000">
            <a:off x="1424390" y="4474671"/>
            <a:ext cx="862140" cy="743224"/>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42" name="等腰三角形 141"/>
          <p:cNvSpPr/>
          <p:nvPr/>
        </p:nvSpPr>
        <p:spPr>
          <a:xfrm rot="5400000">
            <a:off x="-59458" y="4905739"/>
            <a:ext cx="862140" cy="74322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39" name="等腰三角形 138"/>
          <p:cNvSpPr/>
          <p:nvPr/>
        </p:nvSpPr>
        <p:spPr>
          <a:xfrm rot="16200000">
            <a:off x="682034" y="4905739"/>
            <a:ext cx="862140" cy="743224"/>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40" name="等腰三角形 139"/>
          <p:cNvSpPr/>
          <p:nvPr/>
        </p:nvSpPr>
        <p:spPr>
          <a:xfrm rot="5400000">
            <a:off x="1425258" y="4905739"/>
            <a:ext cx="862140" cy="7432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169" name="等腰三角形 168"/>
          <p:cNvSpPr/>
          <p:nvPr/>
        </p:nvSpPr>
        <p:spPr>
          <a:xfrm rot="16200000">
            <a:off x="682034" y="5767883"/>
            <a:ext cx="862140" cy="743224"/>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204" name="任意多边形 203"/>
          <p:cNvSpPr/>
          <p:nvPr/>
        </p:nvSpPr>
        <p:spPr>
          <a:xfrm>
            <a:off x="2227073" y="1828799"/>
            <a:ext cx="1481241" cy="1718240"/>
          </a:xfrm>
          <a:custGeom>
            <a:avLst/>
            <a:gdLst>
              <a:gd name="connsiteX0" fmla="*/ 0 w 1481241"/>
              <a:gd name="connsiteY0" fmla="*/ 0 h 1718240"/>
              <a:gd name="connsiteX1" fmla="*/ 1481241 w 1481241"/>
              <a:gd name="connsiteY1" fmla="*/ 859120 h 1718240"/>
              <a:gd name="connsiteX2" fmla="*/ 0 w 1481241"/>
              <a:gd name="connsiteY2" fmla="*/ 1718240 h 1718240"/>
              <a:gd name="connsiteX3" fmla="*/ 0 w 1481241"/>
              <a:gd name="connsiteY3" fmla="*/ 0 h 1718240"/>
            </a:gdLst>
            <a:ahLst/>
            <a:cxnLst>
              <a:cxn ang="0">
                <a:pos x="connsiteX0" y="connsiteY0"/>
              </a:cxn>
              <a:cxn ang="0">
                <a:pos x="connsiteX1" y="connsiteY1"/>
              </a:cxn>
              <a:cxn ang="0">
                <a:pos x="connsiteX2" y="connsiteY2"/>
              </a:cxn>
              <a:cxn ang="0">
                <a:pos x="connsiteX3" y="connsiteY3"/>
              </a:cxn>
            </a:cxnLst>
            <a:rect l="l" t="t" r="r" b="b"/>
            <a:pathLst>
              <a:path w="1481241" h="1718240">
                <a:moveTo>
                  <a:pt x="0" y="0"/>
                </a:moveTo>
                <a:lnTo>
                  <a:pt x="1481241" y="859120"/>
                </a:lnTo>
                <a:lnTo>
                  <a:pt x="0" y="1718240"/>
                </a:lnTo>
                <a:lnTo>
                  <a:pt x="0" y="0"/>
                </a:lnTo>
                <a:close/>
              </a:path>
            </a:pathLst>
          </a:custGeom>
          <a:blipFill dpi="0" rotWithShape="1">
            <a:blip r:embed="rId10" cstate="print">
              <a:extLst>
                <a:ext uri="{28A0092B-C50C-407E-A947-70E740481C1C}">
                  <a14:useLocalDpi xmlns:a14="http://schemas.microsoft.com/office/drawing/2010/main" val="0"/>
                </a:ext>
              </a:extLst>
            </a:blip>
            <a:srcRect/>
            <a:stretch>
              <a:fillRect l="-14670" t="-4434"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203" name="任意多边形 202"/>
          <p:cNvSpPr/>
          <p:nvPr/>
        </p:nvSpPr>
        <p:spPr>
          <a:xfrm>
            <a:off x="742359" y="2690935"/>
            <a:ext cx="2225332" cy="2581387"/>
          </a:xfrm>
          <a:custGeom>
            <a:avLst/>
            <a:gdLst>
              <a:gd name="connsiteX0" fmla="*/ 0 w 2225332"/>
              <a:gd name="connsiteY0" fmla="*/ 0 h 2581386"/>
              <a:gd name="connsiteX1" fmla="*/ 2225332 w 2225332"/>
              <a:gd name="connsiteY1" fmla="*/ 1290693 h 2581386"/>
              <a:gd name="connsiteX2" fmla="*/ 0 w 2225332"/>
              <a:gd name="connsiteY2" fmla="*/ 2581386 h 2581386"/>
              <a:gd name="connsiteX3" fmla="*/ 0 w 2225332"/>
              <a:gd name="connsiteY3" fmla="*/ 0 h 2581386"/>
            </a:gdLst>
            <a:ahLst/>
            <a:cxnLst>
              <a:cxn ang="0">
                <a:pos x="connsiteX0" y="connsiteY0"/>
              </a:cxn>
              <a:cxn ang="0">
                <a:pos x="connsiteX1" y="connsiteY1"/>
              </a:cxn>
              <a:cxn ang="0">
                <a:pos x="connsiteX2" y="connsiteY2"/>
              </a:cxn>
              <a:cxn ang="0">
                <a:pos x="connsiteX3" y="connsiteY3"/>
              </a:cxn>
            </a:cxnLst>
            <a:rect l="l" t="t" r="r" b="b"/>
            <a:pathLst>
              <a:path w="2225332" h="2581386">
                <a:moveTo>
                  <a:pt x="0" y="0"/>
                </a:moveTo>
                <a:lnTo>
                  <a:pt x="2225332" y="1290693"/>
                </a:lnTo>
                <a:lnTo>
                  <a:pt x="0" y="2581386"/>
                </a:lnTo>
                <a:lnTo>
                  <a:pt x="0" y="0"/>
                </a:lnTo>
                <a:close/>
              </a:path>
            </a:pathLst>
          </a:custGeom>
          <a:blipFill dpi="0" rotWithShape="1">
            <a:blip r:embed="rId11" cstate="print">
              <a:extLst>
                <a:ext uri="{28A0092B-C50C-407E-A947-70E740481C1C}">
                  <a14:useLocalDpi xmlns:a14="http://schemas.microsoft.com/office/drawing/2010/main" val="0"/>
                </a:ext>
              </a:extLst>
            </a:blip>
            <a:srcRect/>
            <a:stretch>
              <a:fillRect l="-145226" t="-38023" r="-87700" b="-504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202" name="任意多边形 201"/>
          <p:cNvSpPr/>
          <p:nvPr/>
        </p:nvSpPr>
        <p:spPr>
          <a:xfrm>
            <a:off x="2227073" y="4415212"/>
            <a:ext cx="1481241" cy="1718240"/>
          </a:xfrm>
          <a:custGeom>
            <a:avLst/>
            <a:gdLst>
              <a:gd name="connsiteX0" fmla="*/ 0 w 1481241"/>
              <a:gd name="connsiteY0" fmla="*/ 0 h 1718240"/>
              <a:gd name="connsiteX1" fmla="*/ 1481241 w 1481241"/>
              <a:gd name="connsiteY1" fmla="*/ 859120 h 1718240"/>
              <a:gd name="connsiteX2" fmla="*/ 0 w 1481241"/>
              <a:gd name="connsiteY2" fmla="*/ 1718240 h 1718240"/>
              <a:gd name="connsiteX3" fmla="*/ 0 w 1481241"/>
              <a:gd name="connsiteY3" fmla="*/ 0 h 1718240"/>
            </a:gdLst>
            <a:ahLst/>
            <a:cxnLst>
              <a:cxn ang="0">
                <a:pos x="connsiteX0" y="connsiteY0"/>
              </a:cxn>
              <a:cxn ang="0">
                <a:pos x="connsiteX1" y="connsiteY1"/>
              </a:cxn>
              <a:cxn ang="0">
                <a:pos x="connsiteX2" y="connsiteY2"/>
              </a:cxn>
              <a:cxn ang="0">
                <a:pos x="connsiteX3" y="connsiteY3"/>
              </a:cxn>
            </a:cxnLst>
            <a:rect l="l" t="t" r="r" b="b"/>
            <a:pathLst>
              <a:path w="1481241" h="1718240">
                <a:moveTo>
                  <a:pt x="0" y="0"/>
                </a:moveTo>
                <a:lnTo>
                  <a:pt x="1481241" y="859120"/>
                </a:lnTo>
                <a:lnTo>
                  <a:pt x="0" y="1718240"/>
                </a:lnTo>
                <a:lnTo>
                  <a:pt x="0" y="0"/>
                </a:lnTo>
                <a:close/>
              </a:path>
            </a:pathLst>
          </a:custGeom>
          <a:blipFill dpi="0" rotWithShape="1">
            <a:blip r:embed="rId12" cstate="print">
              <a:extLst>
                <a:ext uri="{28A0092B-C50C-407E-A947-70E740481C1C}">
                  <a14:useLocalDpi xmlns:a14="http://schemas.microsoft.com/office/drawing/2010/main" val="0"/>
                </a:ext>
              </a:extLst>
            </a:blip>
            <a:srcRect/>
            <a:stretch>
              <a:fillRect l="-30014" r="-300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40" name="矩形 39"/>
          <p:cNvSpPr/>
          <p:nvPr/>
        </p:nvSpPr>
        <p:spPr>
          <a:xfrm>
            <a:off x="5581729" y="2770117"/>
            <a:ext cx="6318171" cy="307777"/>
          </a:xfrm>
          <a:prstGeom prst="rect">
            <a:avLst/>
          </a:prstGeom>
        </p:spPr>
        <p:txBody>
          <a:bodyPr wrap="square">
            <a:spAutoFit/>
          </a:bodyPr>
          <a:lstStyle/>
          <a:p>
            <a:r>
              <a:rPr lang="en-US" altLang="zh-CN" sz="1400" spc="100">
                <a:solidFill>
                  <a:srgbClr val="0070C0"/>
                </a:solidFill>
                <a:latin typeface="Arial" panose="020B0604020202020204" pitchFamily="34" charset="0"/>
                <a:ea typeface="汉仪雅酷黑W" panose="00020600040101010101" charset="-122"/>
                <a:cs typeface="Arial" panose="020B0604020202020204" pitchFamily="34" charset="0"/>
              </a:rPr>
              <a:t>Double </a:t>
            </a:r>
            <a:r>
              <a:rPr lang="en-US" altLang="zh-CN" sz="1400" spc="100" err="1">
                <a:solidFill>
                  <a:srgbClr val="0070C0"/>
                </a:solidFill>
                <a:latin typeface="Arial" panose="020B0604020202020204" pitchFamily="34" charset="0"/>
                <a:ea typeface="汉仪雅酷黑W" panose="00020600040101010101" charset="-122"/>
                <a:cs typeface="Arial" panose="020B0604020202020204" pitchFamily="34" charset="0"/>
              </a:rPr>
              <a:t>Caiji</a:t>
            </a:r>
            <a:r>
              <a:rPr lang="en-US" altLang="zh-CN" sz="1400" spc="100">
                <a:solidFill>
                  <a:srgbClr val="0070C0"/>
                </a:solidFill>
                <a:latin typeface="Arial" panose="020B0604020202020204" pitchFamily="34" charset="0"/>
                <a:ea typeface="汉仪雅酷黑W" panose="00020600040101010101" charset="-122"/>
                <a:cs typeface="Arial" panose="020B0604020202020204" pitchFamily="34" charset="0"/>
              </a:rPr>
              <a:t> from Dong Hua University</a:t>
            </a:r>
            <a:endParaRPr lang="zh-CN" altLang="en-US" sz="1400" spc="100">
              <a:solidFill>
                <a:srgbClr val="0070C0"/>
              </a:solidFill>
              <a:latin typeface="Arial" panose="020B0604020202020204" pitchFamily="34" charset="0"/>
              <a:ea typeface="汉仪雅酷黑W" panose="00020600040101010101" charset="-122"/>
              <a:cs typeface="Arial" panose="020B0604020202020204" pitchFamily="34" charset="0"/>
            </a:endParaRPr>
          </a:p>
        </p:txBody>
      </p:sp>
      <p:sp>
        <p:nvSpPr>
          <p:cNvPr id="46" name="等腰三角形 45"/>
          <p:cNvSpPr/>
          <p:nvPr/>
        </p:nvSpPr>
        <p:spPr>
          <a:xfrm rot="16200000">
            <a:off x="9600002" y="-320990"/>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47" name="等腰三角形 46"/>
          <p:cNvSpPr/>
          <p:nvPr/>
        </p:nvSpPr>
        <p:spPr>
          <a:xfrm rot="5400000">
            <a:off x="10235295" y="-320990"/>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48" name="等腰三角形 47"/>
          <p:cNvSpPr/>
          <p:nvPr/>
        </p:nvSpPr>
        <p:spPr>
          <a:xfrm rot="16200000">
            <a:off x="10870588" y="-320990"/>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53" name="等腰三角形 52"/>
          <p:cNvSpPr/>
          <p:nvPr/>
        </p:nvSpPr>
        <p:spPr>
          <a:xfrm rot="5400000">
            <a:off x="11505883" y="-320990"/>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54" name="等腰三角形 53"/>
          <p:cNvSpPr/>
          <p:nvPr/>
        </p:nvSpPr>
        <p:spPr>
          <a:xfrm rot="5400000">
            <a:off x="9600002" y="47481"/>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55" name="等腰三角形 54"/>
          <p:cNvSpPr/>
          <p:nvPr/>
        </p:nvSpPr>
        <p:spPr>
          <a:xfrm rot="16200000">
            <a:off x="10235295" y="47481"/>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56" name="等腰三角形 55"/>
          <p:cNvSpPr/>
          <p:nvPr/>
        </p:nvSpPr>
        <p:spPr>
          <a:xfrm rot="5400000">
            <a:off x="10870588" y="47481"/>
            <a:ext cx="736941" cy="635295"/>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57" name="等腰三角形 56"/>
          <p:cNvSpPr/>
          <p:nvPr/>
        </p:nvSpPr>
        <p:spPr>
          <a:xfrm rot="16200000">
            <a:off x="11505883" y="47481"/>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58" name="等腰三角形 57"/>
          <p:cNvSpPr/>
          <p:nvPr/>
        </p:nvSpPr>
        <p:spPr>
          <a:xfrm rot="16200000">
            <a:off x="10870588" y="415951"/>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59" name="等腰三角形 58"/>
          <p:cNvSpPr/>
          <p:nvPr/>
        </p:nvSpPr>
        <p:spPr>
          <a:xfrm rot="5400000">
            <a:off x="11505883" y="415951"/>
            <a:ext cx="736941" cy="635295"/>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60" name="等腰三角形 59"/>
          <p:cNvSpPr/>
          <p:nvPr/>
        </p:nvSpPr>
        <p:spPr>
          <a:xfrm rot="5400000">
            <a:off x="10870588" y="784421"/>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61" name="等腰三角形 60"/>
          <p:cNvSpPr/>
          <p:nvPr/>
        </p:nvSpPr>
        <p:spPr>
          <a:xfrm rot="16200000">
            <a:off x="11505883" y="784421"/>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63" name="等腰三角形 62"/>
          <p:cNvSpPr/>
          <p:nvPr/>
        </p:nvSpPr>
        <p:spPr>
          <a:xfrm rot="16200000">
            <a:off x="10870588" y="1152891"/>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64" name="等腰三角形 63"/>
          <p:cNvSpPr/>
          <p:nvPr/>
        </p:nvSpPr>
        <p:spPr>
          <a:xfrm rot="5400000">
            <a:off x="11505883" y="1152891"/>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65" name="等腰三角形 64"/>
          <p:cNvSpPr/>
          <p:nvPr/>
        </p:nvSpPr>
        <p:spPr>
          <a:xfrm rot="16200000">
            <a:off x="11505883" y="1521361"/>
            <a:ext cx="736941" cy="635295"/>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66" name="等腰三角形 65"/>
          <p:cNvSpPr/>
          <p:nvPr/>
        </p:nvSpPr>
        <p:spPr>
          <a:xfrm rot="16200000">
            <a:off x="11505884" y="1521359"/>
            <a:ext cx="736941" cy="635295"/>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sp>
        <p:nvSpPr>
          <p:cNvPr id="68" name="等腰三角形 67"/>
          <p:cNvSpPr/>
          <p:nvPr/>
        </p:nvSpPr>
        <p:spPr>
          <a:xfrm rot="5400000">
            <a:off x="10235292" y="415950"/>
            <a:ext cx="736941" cy="635295"/>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W" panose="00020600040101010101" charset="-122"/>
              <a:ea typeface="汉仪雅酷黑W" panose="00020600040101010101" charset="-122"/>
            </a:endParaRPr>
          </a:p>
        </p:txBody>
      </p:sp>
      <p:grpSp>
        <p:nvGrpSpPr>
          <p:cNvPr id="11" name="组合 10">
            <a:extLst>
              <a:ext uri="{FF2B5EF4-FFF2-40B4-BE49-F238E27FC236}">
                <a16:creationId xmlns:a16="http://schemas.microsoft.com/office/drawing/2014/main" id="{B7897810-F961-405C-BA7A-E6EBCBC87A5C}"/>
              </a:ext>
            </a:extLst>
          </p:cNvPr>
          <p:cNvGrpSpPr/>
          <p:nvPr/>
        </p:nvGrpSpPr>
        <p:grpSpPr>
          <a:xfrm>
            <a:off x="5562585" y="3250559"/>
            <a:ext cx="5125559" cy="2891085"/>
            <a:chOff x="5245734" y="3312688"/>
            <a:chExt cx="4480972" cy="2348233"/>
          </a:xfrm>
        </p:grpSpPr>
        <p:sp>
          <p:nvSpPr>
            <p:cNvPr id="71" name="iṩḷïḍé">
              <a:extLst>
                <a:ext uri="{FF2B5EF4-FFF2-40B4-BE49-F238E27FC236}">
                  <a16:creationId xmlns:a16="http://schemas.microsoft.com/office/drawing/2014/main" id="{4C092411-127B-4B48-9CA4-27DD7F8D89D9}"/>
                </a:ext>
              </a:extLst>
            </p:cNvPr>
            <p:cNvSpPr/>
            <p:nvPr/>
          </p:nvSpPr>
          <p:spPr>
            <a:xfrm>
              <a:off x="5581729" y="3312688"/>
              <a:ext cx="4144977" cy="758172"/>
            </a:xfrm>
            <a:custGeom>
              <a:avLst/>
              <a:gdLst>
                <a:gd name="connsiteX0" fmla="*/ 0 w 5183221"/>
                <a:gd name="connsiteY0" fmla="*/ 0 h 960107"/>
                <a:gd name="connsiteX1" fmla="*/ 1967541 w 5183221"/>
                <a:gd name="connsiteY1" fmla="*/ 0 h 960107"/>
                <a:gd name="connsiteX2" fmla="*/ 3215680 w 5183221"/>
                <a:gd name="connsiteY2" fmla="*/ 0 h 960107"/>
                <a:gd name="connsiteX3" fmla="*/ 4703168 w 5183221"/>
                <a:gd name="connsiteY3" fmla="*/ 0 h 960107"/>
                <a:gd name="connsiteX4" fmla="*/ 5183221 w 5183221"/>
                <a:gd name="connsiteY4" fmla="*/ 480054 h 960107"/>
                <a:gd name="connsiteX5" fmla="*/ 4703168 w 5183221"/>
                <a:gd name="connsiteY5" fmla="*/ 960107 h 960107"/>
                <a:gd name="connsiteX6" fmla="*/ 3215680 w 5183221"/>
                <a:gd name="connsiteY6" fmla="*/ 960107 h 960107"/>
                <a:gd name="connsiteX7" fmla="*/ 1967541 w 5183221"/>
                <a:gd name="connsiteY7" fmla="*/ 960107 h 960107"/>
                <a:gd name="connsiteX8" fmla="*/ 0 w 5183221"/>
                <a:gd name="connsiteY8" fmla="*/ 960107 h 96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221" h="960107">
                  <a:moveTo>
                    <a:pt x="0" y="0"/>
                  </a:moveTo>
                  <a:lnTo>
                    <a:pt x="1967541" y="0"/>
                  </a:lnTo>
                  <a:lnTo>
                    <a:pt x="3215680" y="0"/>
                  </a:lnTo>
                  <a:lnTo>
                    <a:pt x="4703168" y="0"/>
                  </a:lnTo>
                  <a:lnTo>
                    <a:pt x="5183221" y="480054"/>
                  </a:lnTo>
                  <a:lnTo>
                    <a:pt x="4703168" y="960107"/>
                  </a:lnTo>
                  <a:lnTo>
                    <a:pt x="3215680" y="960107"/>
                  </a:lnTo>
                  <a:lnTo>
                    <a:pt x="1967541" y="960107"/>
                  </a:lnTo>
                  <a:lnTo>
                    <a:pt x="0" y="9601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r>
                <a:rPr lang="en-US" altLang="zh-CN" sz="1600" b="1">
                  <a:latin typeface="Arial" panose="020B0604020202020204" pitchFamily="34" charset="0"/>
                  <a:cs typeface="Arial" panose="020B0604020202020204" pitchFamily="34" charset="0"/>
                </a:rPr>
                <a:t>Directory</a:t>
              </a:r>
              <a:endParaRPr lang="zh-CN" altLang="en-US" sz="1600" b="1">
                <a:latin typeface="Arial" panose="020B0604020202020204" pitchFamily="34" charset="0"/>
                <a:cs typeface="Arial" panose="020B0604020202020204" pitchFamily="34" charset="0"/>
              </a:endParaRPr>
            </a:p>
          </p:txBody>
        </p:sp>
        <p:sp>
          <p:nvSpPr>
            <p:cNvPr id="72" name="îṡlîḑè">
              <a:extLst>
                <a:ext uri="{FF2B5EF4-FFF2-40B4-BE49-F238E27FC236}">
                  <a16:creationId xmlns:a16="http://schemas.microsoft.com/office/drawing/2014/main" id="{687A0334-D6B4-437F-8684-ECDD99BD41E6}"/>
                </a:ext>
              </a:extLst>
            </p:cNvPr>
            <p:cNvSpPr/>
            <p:nvPr/>
          </p:nvSpPr>
          <p:spPr>
            <a:xfrm>
              <a:off x="5581729" y="4074206"/>
              <a:ext cx="2586251" cy="529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600" b="1" dirty="0">
                  <a:latin typeface="Arial" panose="020B0604020202020204" pitchFamily="34" charset="0"/>
                  <a:cs typeface="Arial" panose="020B0604020202020204" pitchFamily="34" charset="0"/>
                </a:rPr>
                <a:t>Foreword</a:t>
              </a:r>
              <a:endParaRPr lang="zh-CN" altLang="en-US" sz="1600" b="1" dirty="0">
                <a:latin typeface="Arial" panose="020B0604020202020204" pitchFamily="34" charset="0"/>
                <a:cs typeface="Arial" panose="020B0604020202020204" pitchFamily="34" charset="0"/>
              </a:endParaRPr>
            </a:p>
          </p:txBody>
        </p:sp>
        <p:sp>
          <p:nvSpPr>
            <p:cNvPr id="73" name="îṡḷïďe">
              <a:extLst>
                <a:ext uri="{FF2B5EF4-FFF2-40B4-BE49-F238E27FC236}">
                  <a16:creationId xmlns:a16="http://schemas.microsoft.com/office/drawing/2014/main" id="{1738E93A-31F4-490D-B764-4EE1A85B118C}"/>
                </a:ext>
              </a:extLst>
            </p:cNvPr>
            <p:cNvSpPr/>
            <p:nvPr/>
          </p:nvSpPr>
          <p:spPr>
            <a:xfrm>
              <a:off x="5581412" y="4603243"/>
              <a:ext cx="2586251" cy="5252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600" b="1" dirty="0">
                  <a:latin typeface="Arial" panose="020B0604020202020204" pitchFamily="34" charset="0"/>
                  <a:cs typeface="Arial" panose="020B0604020202020204" pitchFamily="34" charset="0"/>
                </a:rPr>
                <a:t>Circumstance Analysis</a:t>
              </a:r>
              <a:endParaRPr lang="zh-CN" altLang="en-US" sz="1600" b="1" dirty="0">
                <a:latin typeface="Arial" panose="020B0604020202020204" pitchFamily="34" charset="0"/>
                <a:cs typeface="Arial" panose="020B0604020202020204" pitchFamily="34" charset="0"/>
              </a:endParaRPr>
            </a:p>
          </p:txBody>
        </p:sp>
        <p:sp>
          <p:nvSpPr>
            <p:cNvPr id="74" name="îṩliḑê">
              <a:extLst>
                <a:ext uri="{FF2B5EF4-FFF2-40B4-BE49-F238E27FC236}">
                  <a16:creationId xmlns:a16="http://schemas.microsoft.com/office/drawing/2014/main" id="{2098B007-18F4-4321-B795-A815253B7B3B}"/>
                </a:ext>
              </a:extLst>
            </p:cNvPr>
            <p:cNvSpPr/>
            <p:nvPr/>
          </p:nvSpPr>
          <p:spPr>
            <a:xfrm>
              <a:off x="5581411" y="5128538"/>
              <a:ext cx="2586251" cy="5323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1600" b="1">
                  <a:latin typeface="Arial" panose="020B0604020202020204" pitchFamily="34" charset="0"/>
                  <a:cs typeface="Arial" panose="020B0604020202020204" pitchFamily="34" charset="0"/>
                </a:rPr>
                <a:t>Strategy</a:t>
              </a:r>
              <a:endParaRPr lang="zh-CN" altLang="en-US" sz="1600" b="1">
                <a:latin typeface="Arial" panose="020B0604020202020204" pitchFamily="34" charset="0"/>
                <a:cs typeface="Arial" panose="020B0604020202020204" pitchFamily="34" charset="0"/>
              </a:endParaRPr>
            </a:p>
          </p:txBody>
        </p:sp>
        <p:sp>
          <p:nvSpPr>
            <p:cNvPr id="75" name="ïşḷïdè">
              <a:extLst>
                <a:ext uri="{FF2B5EF4-FFF2-40B4-BE49-F238E27FC236}">
                  <a16:creationId xmlns:a16="http://schemas.microsoft.com/office/drawing/2014/main" id="{08944F37-8783-4499-B91A-FF95244CCEC7}"/>
                </a:ext>
              </a:extLst>
            </p:cNvPr>
            <p:cNvSpPr/>
            <p:nvPr/>
          </p:nvSpPr>
          <p:spPr>
            <a:xfrm>
              <a:off x="5245734" y="3317607"/>
              <a:ext cx="335360" cy="7532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9" name="íṧ1iḑè">
              <a:extLst>
                <a:ext uri="{FF2B5EF4-FFF2-40B4-BE49-F238E27FC236}">
                  <a16:creationId xmlns:a16="http://schemas.microsoft.com/office/drawing/2014/main" id="{E26E05D7-24D6-498C-9560-6FCAC69A9BF1}"/>
                </a:ext>
              </a:extLst>
            </p:cNvPr>
            <p:cNvSpPr/>
            <p:nvPr/>
          </p:nvSpPr>
          <p:spPr>
            <a:xfrm>
              <a:off x="5245734" y="4062284"/>
              <a:ext cx="335360" cy="5409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0" name="ïṥḻiḓê">
              <a:extLst>
                <a:ext uri="{FF2B5EF4-FFF2-40B4-BE49-F238E27FC236}">
                  <a16:creationId xmlns:a16="http://schemas.microsoft.com/office/drawing/2014/main" id="{18B9A460-AFCC-4A72-9893-3493665F1CC8}"/>
                </a:ext>
              </a:extLst>
            </p:cNvPr>
            <p:cNvSpPr/>
            <p:nvPr/>
          </p:nvSpPr>
          <p:spPr>
            <a:xfrm>
              <a:off x="5245734" y="4593019"/>
              <a:ext cx="335360" cy="54096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1" name="išḷïďè">
              <a:extLst>
                <a:ext uri="{FF2B5EF4-FFF2-40B4-BE49-F238E27FC236}">
                  <a16:creationId xmlns:a16="http://schemas.microsoft.com/office/drawing/2014/main" id="{60ED5E40-CBDE-4BD6-A5AD-A35C45CFC57F}"/>
                </a:ext>
              </a:extLst>
            </p:cNvPr>
            <p:cNvSpPr/>
            <p:nvPr/>
          </p:nvSpPr>
          <p:spPr>
            <a:xfrm>
              <a:off x="5245734" y="5122056"/>
              <a:ext cx="335360" cy="53886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4" name="图片 3">
            <a:extLst>
              <a:ext uri="{FF2B5EF4-FFF2-40B4-BE49-F238E27FC236}">
                <a16:creationId xmlns:a16="http://schemas.microsoft.com/office/drawing/2014/main" id="{10A4E913-A4B0-4DFC-BDA6-67487A1733F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7921" y="2444925"/>
            <a:ext cx="1278199" cy="1037443"/>
          </a:xfrm>
          <a:prstGeom prst="rect">
            <a:avLst/>
          </a:prstGeom>
        </p:spPr>
      </p:pic>
      <p:sp>
        <p:nvSpPr>
          <p:cNvPr id="42" name="矩形 41"/>
          <p:cNvSpPr/>
          <p:nvPr/>
        </p:nvSpPr>
        <p:spPr>
          <a:xfrm>
            <a:off x="370744" y="273430"/>
            <a:ext cx="11376178" cy="830997"/>
          </a:xfrm>
          <a:prstGeom prst="rect">
            <a:avLst/>
          </a:prstGeom>
        </p:spPr>
        <p:txBody>
          <a:bodyPr wrap="square">
            <a:spAutoFit/>
          </a:bodyPr>
          <a:lstStyle/>
          <a:p>
            <a:r>
              <a:rPr lang="en-US" altLang="zh-CN" sz="4800">
                <a:solidFill>
                  <a:srgbClr val="0070C0"/>
                </a:solidFill>
                <a:latin typeface="Arial" panose="020B0604020202020204" pitchFamily="34" charset="0"/>
                <a:ea typeface="汉仪雅酷黑W" panose="00020600040101010101" charset="-122"/>
                <a:cs typeface="Arial" panose="020B0604020202020204" pitchFamily="34" charset="0"/>
              </a:rPr>
              <a:t>2020 PwC 24-Hour Business Challenge</a:t>
            </a:r>
            <a:endParaRPr lang="zh-CN" altLang="en-US" sz="4800">
              <a:solidFill>
                <a:srgbClr val="64C8B4"/>
              </a:solidFill>
              <a:latin typeface="Arial" panose="020B0604020202020204" pitchFamily="34" charset="0"/>
              <a:ea typeface="汉仪雅酷黑W" panose="00020600040101010101" charset="-122"/>
              <a:cs typeface="Arial" panose="020B0604020202020204" pitchFamily="34" charset="0"/>
            </a:endParaRPr>
          </a:p>
        </p:txBody>
      </p:sp>
      <p:sp>
        <p:nvSpPr>
          <p:cNvPr id="3" name="文本框 2">
            <a:extLst>
              <a:ext uri="{FF2B5EF4-FFF2-40B4-BE49-F238E27FC236}">
                <a16:creationId xmlns:a16="http://schemas.microsoft.com/office/drawing/2014/main" id="{E36A07FF-89DD-4CC0-9E2F-9C6D1F206364}"/>
              </a:ext>
            </a:extLst>
          </p:cNvPr>
          <p:cNvSpPr txBox="1"/>
          <p:nvPr/>
        </p:nvSpPr>
        <p:spPr>
          <a:xfrm>
            <a:off x="5587654" y="977224"/>
            <a:ext cx="5016110" cy="1754326"/>
          </a:xfrm>
          <a:prstGeom prst="rect">
            <a:avLst/>
          </a:prstGeom>
          <a:noFill/>
        </p:spPr>
        <p:txBody>
          <a:bodyPr wrap="square" rtlCol="0">
            <a:spAutoFit/>
          </a:bodyPr>
          <a:lstStyle/>
          <a:p>
            <a:r>
              <a:rPr lang="en-US" altLang="zh-CN" sz="3600">
                <a:solidFill>
                  <a:schemeClr val="accent3">
                    <a:lumMod val="75000"/>
                  </a:schemeClr>
                </a:solidFill>
              </a:rPr>
              <a:t>Australian </a:t>
            </a:r>
          </a:p>
          <a:p>
            <a:r>
              <a:rPr lang="en-US" altLang="zh-CN" sz="3600">
                <a:solidFill>
                  <a:schemeClr val="accent3">
                    <a:lumMod val="75000"/>
                  </a:schemeClr>
                </a:solidFill>
              </a:rPr>
              <a:t>Retail Industry </a:t>
            </a:r>
          </a:p>
          <a:p>
            <a:r>
              <a:rPr lang="en-US" altLang="zh-CN" sz="3600">
                <a:solidFill>
                  <a:schemeClr val="accent2">
                    <a:lumMod val="60000"/>
                    <a:lumOff val="40000"/>
                  </a:schemeClr>
                </a:solidFill>
              </a:rPr>
              <a:t>Analysis</a:t>
            </a:r>
            <a:endParaRPr lang="zh-CN" altLang="en-US" sz="3600">
              <a:solidFill>
                <a:schemeClr val="accent2">
                  <a:lumMod val="60000"/>
                  <a:lumOff val="40000"/>
                </a:schemeClr>
              </a:solidFill>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
                                  </p:stCondLst>
                                  <p:childTnLst>
                                    <p:set>
                                      <p:cBhvr>
                                        <p:cTn id="9" dur="1" fill="hold">
                                          <p:stCondLst>
                                            <p:cond delay="0"/>
                                          </p:stCondLst>
                                        </p:cTn>
                                        <p:tgtEl>
                                          <p:spTgt spid="47"/>
                                        </p:tgtEl>
                                        <p:attrNameLst>
                                          <p:attrName>style.visibility</p:attrName>
                                        </p:attrNameLst>
                                      </p:cBhvr>
                                      <p:to>
                                        <p:strVal val="visible"/>
                                      </p:to>
                                    </p:set>
                                  </p:childTnLst>
                                </p:cTn>
                              </p:par>
                            </p:childTnLst>
                          </p:cTn>
                        </p:par>
                        <p:par>
                          <p:cTn id="10" fill="hold">
                            <p:stCondLst>
                              <p:cond delay="50"/>
                            </p:stCondLst>
                            <p:childTnLst>
                              <p:par>
                                <p:cTn id="11" presetID="1" presetClass="entr" presetSubtype="0" fill="hold" grpId="0" nodeType="afterEffect">
                                  <p:stCondLst>
                                    <p:cond delay="50"/>
                                  </p:stCondLst>
                                  <p:childTnLst>
                                    <p:set>
                                      <p:cBhvr>
                                        <p:cTn id="12" dur="1" fill="hold">
                                          <p:stCondLst>
                                            <p:cond delay="0"/>
                                          </p:stCondLst>
                                        </p:cTn>
                                        <p:tgtEl>
                                          <p:spTgt spid="48"/>
                                        </p:tgtEl>
                                        <p:attrNameLst>
                                          <p:attrName>style.visibility</p:attrName>
                                        </p:attrNameLst>
                                      </p:cBhvr>
                                      <p:to>
                                        <p:strVal val="visible"/>
                                      </p:to>
                                    </p:set>
                                  </p:childTnLst>
                                </p:cTn>
                              </p:par>
                            </p:childTnLst>
                          </p:cTn>
                        </p:par>
                        <p:par>
                          <p:cTn id="13" fill="hold">
                            <p:stCondLst>
                              <p:cond delay="100"/>
                            </p:stCondLst>
                            <p:childTnLst>
                              <p:par>
                                <p:cTn id="14" presetID="1" presetClass="entr" presetSubtype="0" fill="hold" grpId="0" nodeType="afterEffect">
                                  <p:stCondLst>
                                    <p:cond delay="5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50"/>
                            </p:stCondLst>
                            <p:childTnLst>
                              <p:par>
                                <p:cTn id="17" presetID="1" presetClass="entr" presetSubtype="0" fill="hold" grpId="0" nodeType="afterEffect">
                                  <p:stCondLst>
                                    <p:cond delay="50"/>
                                  </p:stCondLst>
                                  <p:childTnLst>
                                    <p:set>
                                      <p:cBhvr>
                                        <p:cTn id="18" dur="1" fill="hold">
                                          <p:stCondLst>
                                            <p:cond delay="0"/>
                                          </p:stCondLst>
                                        </p:cTn>
                                        <p:tgtEl>
                                          <p:spTgt spid="54"/>
                                        </p:tgtEl>
                                        <p:attrNameLst>
                                          <p:attrName>style.visibility</p:attrName>
                                        </p:attrNameLst>
                                      </p:cBhvr>
                                      <p:to>
                                        <p:strVal val="visible"/>
                                      </p:to>
                                    </p:set>
                                  </p:childTnLst>
                                </p:cTn>
                              </p:par>
                            </p:childTnLst>
                          </p:cTn>
                        </p:par>
                        <p:par>
                          <p:cTn id="19" fill="hold">
                            <p:stCondLst>
                              <p:cond delay="200"/>
                            </p:stCondLst>
                            <p:childTnLst>
                              <p:par>
                                <p:cTn id="20" presetID="1" presetClass="entr" presetSubtype="0" fill="hold" grpId="0" nodeType="afterEffect">
                                  <p:stCondLst>
                                    <p:cond delay="50"/>
                                  </p:stCondLst>
                                  <p:childTnLst>
                                    <p:set>
                                      <p:cBhvr>
                                        <p:cTn id="21" dur="1" fill="hold">
                                          <p:stCondLst>
                                            <p:cond delay="0"/>
                                          </p:stCondLst>
                                        </p:cTn>
                                        <p:tgtEl>
                                          <p:spTgt spid="55"/>
                                        </p:tgtEl>
                                        <p:attrNameLst>
                                          <p:attrName>style.visibility</p:attrName>
                                        </p:attrNameLst>
                                      </p:cBhvr>
                                      <p:to>
                                        <p:strVal val="visible"/>
                                      </p:to>
                                    </p:set>
                                  </p:childTnLst>
                                </p:cTn>
                              </p:par>
                            </p:childTnLst>
                          </p:cTn>
                        </p:par>
                        <p:par>
                          <p:cTn id="22" fill="hold">
                            <p:stCondLst>
                              <p:cond delay="250"/>
                            </p:stCondLst>
                            <p:childTnLst>
                              <p:par>
                                <p:cTn id="23" presetID="1" presetClass="entr" presetSubtype="0" fill="hold" grpId="0" nodeType="afterEffect">
                                  <p:stCondLst>
                                    <p:cond delay="50"/>
                                  </p:stCondLst>
                                  <p:childTnLst>
                                    <p:set>
                                      <p:cBhvr>
                                        <p:cTn id="24" dur="1" fill="hold">
                                          <p:stCondLst>
                                            <p:cond delay="0"/>
                                          </p:stCondLst>
                                        </p:cTn>
                                        <p:tgtEl>
                                          <p:spTgt spid="56"/>
                                        </p:tgtEl>
                                        <p:attrNameLst>
                                          <p:attrName>style.visibility</p:attrName>
                                        </p:attrNameLst>
                                      </p:cBhvr>
                                      <p:to>
                                        <p:strVal val="visible"/>
                                      </p:to>
                                    </p:set>
                                  </p:childTnLst>
                                </p:cTn>
                              </p:par>
                            </p:childTnLst>
                          </p:cTn>
                        </p:par>
                        <p:par>
                          <p:cTn id="25" fill="hold">
                            <p:stCondLst>
                              <p:cond delay="300"/>
                            </p:stCondLst>
                            <p:childTnLst>
                              <p:par>
                                <p:cTn id="26" presetID="1" presetClass="entr" presetSubtype="0" fill="hold" grpId="0" nodeType="afterEffect">
                                  <p:stCondLst>
                                    <p:cond delay="50"/>
                                  </p:stCondLst>
                                  <p:childTnLst>
                                    <p:set>
                                      <p:cBhvr>
                                        <p:cTn id="27" dur="1" fill="hold">
                                          <p:stCondLst>
                                            <p:cond delay="0"/>
                                          </p:stCondLst>
                                        </p:cTn>
                                        <p:tgtEl>
                                          <p:spTgt spid="57"/>
                                        </p:tgtEl>
                                        <p:attrNameLst>
                                          <p:attrName>style.visibility</p:attrName>
                                        </p:attrNameLst>
                                      </p:cBhvr>
                                      <p:to>
                                        <p:strVal val="visible"/>
                                      </p:to>
                                    </p:set>
                                  </p:childTnLst>
                                </p:cTn>
                              </p:par>
                            </p:childTnLst>
                          </p:cTn>
                        </p:par>
                        <p:par>
                          <p:cTn id="28" fill="hold">
                            <p:stCondLst>
                              <p:cond delay="350"/>
                            </p:stCondLst>
                            <p:childTnLst>
                              <p:par>
                                <p:cTn id="29" presetID="1" presetClass="entr" presetSubtype="0" fill="hold" grpId="0" nodeType="afterEffect">
                                  <p:stCondLst>
                                    <p:cond delay="50"/>
                                  </p:stCondLst>
                                  <p:childTnLst>
                                    <p:set>
                                      <p:cBhvr>
                                        <p:cTn id="30" dur="1" fill="hold">
                                          <p:stCondLst>
                                            <p:cond delay="0"/>
                                          </p:stCondLst>
                                        </p:cTn>
                                        <p:tgtEl>
                                          <p:spTgt spid="58"/>
                                        </p:tgtEl>
                                        <p:attrNameLst>
                                          <p:attrName>style.visibility</p:attrName>
                                        </p:attrNameLst>
                                      </p:cBhvr>
                                      <p:to>
                                        <p:strVal val="visible"/>
                                      </p:to>
                                    </p:set>
                                  </p:childTnLst>
                                </p:cTn>
                              </p:par>
                            </p:childTnLst>
                          </p:cTn>
                        </p:par>
                        <p:par>
                          <p:cTn id="31" fill="hold">
                            <p:stCondLst>
                              <p:cond delay="400"/>
                            </p:stCondLst>
                            <p:childTnLst>
                              <p:par>
                                <p:cTn id="32" presetID="1" presetClass="entr" presetSubtype="0" fill="hold" grpId="0" nodeType="afterEffect">
                                  <p:stCondLst>
                                    <p:cond delay="50"/>
                                  </p:stCondLst>
                                  <p:childTnLst>
                                    <p:set>
                                      <p:cBhvr>
                                        <p:cTn id="33" dur="1" fill="hold">
                                          <p:stCondLst>
                                            <p:cond delay="0"/>
                                          </p:stCondLst>
                                        </p:cTn>
                                        <p:tgtEl>
                                          <p:spTgt spid="59"/>
                                        </p:tgtEl>
                                        <p:attrNameLst>
                                          <p:attrName>style.visibility</p:attrName>
                                        </p:attrNameLst>
                                      </p:cBhvr>
                                      <p:to>
                                        <p:strVal val="visible"/>
                                      </p:to>
                                    </p:set>
                                  </p:childTnLst>
                                </p:cTn>
                              </p:par>
                            </p:childTnLst>
                          </p:cTn>
                        </p:par>
                        <p:par>
                          <p:cTn id="34" fill="hold">
                            <p:stCondLst>
                              <p:cond delay="450"/>
                            </p:stCondLst>
                            <p:childTnLst>
                              <p:par>
                                <p:cTn id="35" presetID="1" presetClass="entr" presetSubtype="0" fill="hold" grpId="0" nodeType="afterEffect">
                                  <p:stCondLst>
                                    <p:cond delay="50"/>
                                  </p:stCondLst>
                                  <p:childTnLst>
                                    <p:set>
                                      <p:cBhvr>
                                        <p:cTn id="36" dur="1" fill="hold">
                                          <p:stCondLst>
                                            <p:cond delay="0"/>
                                          </p:stCondLst>
                                        </p:cTn>
                                        <p:tgtEl>
                                          <p:spTgt spid="60"/>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50"/>
                                  </p:stCondLst>
                                  <p:childTnLst>
                                    <p:set>
                                      <p:cBhvr>
                                        <p:cTn id="39" dur="1" fill="hold">
                                          <p:stCondLst>
                                            <p:cond delay="0"/>
                                          </p:stCondLst>
                                        </p:cTn>
                                        <p:tgtEl>
                                          <p:spTgt spid="61"/>
                                        </p:tgtEl>
                                        <p:attrNameLst>
                                          <p:attrName>style.visibility</p:attrName>
                                        </p:attrNameLst>
                                      </p:cBhvr>
                                      <p:to>
                                        <p:strVal val="visible"/>
                                      </p:to>
                                    </p:set>
                                  </p:childTnLst>
                                </p:cTn>
                              </p:par>
                            </p:childTnLst>
                          </p:cTn>
                        </p:par>
                        <p:par>
                          <p:cTn id="40" fill="hold">
                            <p:stCondLst>
                              <p:cond delay="550"/>
                            </p:stCondLst>
                            <p:childTnLst>
                              <p:par>
                                <p:cTn id="41" presetID="1" presetClass="entr" presetSubtype="0" fill="hold" grpId="0" nodeType="afterEffect">
                                  <p:stCondLst>
                                    <p:cond delay="50"/>
                                  </p:stCondLst>
                                  <p:childTnLst>
                                    <p:set>
                                      <p:cBhvr>
                                        <p:cTn id="42" dur="1" fill="hold">
                                          <p:stCondLst>
                                            <p:cond delay="0"/>
                                          </p:stCondLst>
                                        </p:cTn>
                                        <p:tgtEl>
                                          <p:spTgt spid="63"/>
                                        </p:tgtEl>
                                        <p:attrNameLst>
                                          <p:attrName>style.visibility</p:attrName>
                                        </p:attrNameLst>
                                      </p:cBhvr>
                                      <p:to>
                                        <p:strVal val="visible"/>
                                      </p:to>
                                    </p:set>
                                  </p:childTnLst>
                                </p:cTn>
                              </p:par>
                            </p:childTnLst>
                          </p:cTn>
                        </p:par>
                        <p:par>
                          <p:cTn id="43" fill="hold">
                            <p:stCondLst>
                              <p:cond delay="600"/>
                            </p:stCondLst>
                            <p:childTnLst>
                              <p:par>
                                <p:cTn id="44" presetID="1" presetClass="entr" presetSubtype="0" fill="hold" grpId="0" nodeType="afterEffect">
                                  <p:stCondLst>
                                    <p:cond delay="50"/>
                                  </p:stCondLst>
                                  <p:childTnLst>
                                    <p:set>
                                      <p:cBhvr>
                                        <p:cTn id="45" dur="1" fill="hold">
                                          <p:stCondLst>
                                            <p:cond delay="0"/>
                                          </p:stCondLst>
                                        </p:cTn>
                                        <p:tgtEl>
                                          <p:spTgt spid="64"/>
                                        </p:tgtEl>
                                        <p:attrNameLst>
                                          <p:attrName>style.visibility</p:attrName>
                                        </p:attrNameLst>
                                      </p:cBhvr>
                                      <p:to>
                                        <p:strVal val="visible"/>
                                      </p:to>
                                    </p:set>
                                  </p:childTnLst>
                                </p:cTn>
                              </p:par>
                            </p:childTnLst>
                          </p:cTn>
                        </p:par>
                        <p:par>
                          <p:cTn id="46" fill="hold">
                            <p:stCondLst>
                              <p:cond delay="650"/>
                            </p:stCondLst>
                            <p:childTnLst>
                              <p:par>
                                <p:cTn id="47" presetID="1" presetClass="entr" presetSubtype="0" fill="hold" grpId="0" nodeType="afterEffect">
                                  <p:stCondLst>
                                    <p:cond delay="50"/>
                                  </p:stCondLst>
                                  <p:childTnLst>
                                    <p:set>
                                      <p:cBhvr>
                                        <p:cTn id="48" dur="1" fill="hold">
                                          <p:stCondLst>
                                            <p:cond delay="0"/>
                                          </p:stCondLst>
                                        </p:cTn>
                                        <p:tgtEl>
                                          <p:spTgt spid="65"/>
                                        </p:tgtEl>
                                        <p:attrNameLst>
                                          <p:attrName>style.visibility</p:attrName>
                                        </p:attrNameLst>
                                      </p:cBhvr>
                                      <p:to>
                                        <p:strVal val="visible"/>
                                      </p:to>
                                    </p:set>
                                  </p:childTnLst>
                                </p:cTn>
                              </p:par>
                            </p:childTnLst>
                          </p:cTn>
                        </p:par>
                        <p:par>
                          <p:cTn id="49" fill="hold">
                            <p:stCondLst>
                              <p:cond delay="700"/>
                            </p:stCondLst>
                            <p:childTnLst>
                              <p:par>
                                <p:cTn id="50" presetID="1" presetClass="entr" presetSubtype="0" fill="hold" grpId="0" nodeType="afterEffect">
                                  <p:stCondLst>
                                    <p:cond delay="50"/>
                                  </p:stCondLst>
                                  <p:childTnLst>
                                    <p:set>
                                      <p:cBhvr>
                                        <p:cTn id="51" dur="1" fill="hold">
                                          <p:stCondLst>
                                            <p:cond delay="0"/>
                                          </p:stCondLst>
                                        </p:cTn>
                                        <p:tgtEl>
                                          <p:spTgt spid="66"/>
                                        </p:tgtEl>
                                        <p:attrNameLst>
                                          <p:attrName>style.visibility</p:attrName>
                                        </p:attrNameLst>
                                      </p:cBhvr>
                                      <p:to>
                                        <p:strVal val="visible"/>
                                      </p:to>
                                    </p:set>
                                  </p:childTnLst>
                                </p:cTn>
                              </p:par>
                            </p:childTnLst>
                          </p:cTn>
                        </p:par>
                        <p:par>
                          <p:cTn id="52" fill="hold">
                            <p:stCondLst>
                              <p:cond delay="750"/>
                            </p:stCondLst>
                            <p:childTnLst>
                              <p:par>
                                <p:cTn id="53" presetID="1" presetClass="entr" presetSubtype="0" fill="hold" grpId="0" nodeType="afterEffect">
                                  <p:stCondLst>
                                    <p:cond delay="50"/>
                                  </p:stCondLst>
                                  <p:childTnLst>
                                    <p:set>
                                      <p:cBhvr>
                                        <p:cTn id="54" dur="1" fill="hold">
                                          <p:stCondLst>
                                            <p:cond delay="0"/>
                                          </p:stCondLst>
                                        </p:cTn>
                                        <p:tgtEl>
                                          <p:spTgt spid="68"/>
                                        </p:tgtEl>
                                        <p:attrNameLst>
                                          <p:attrName>style.visibility</p:attrName>
                                        </p:attrNameLst>
                                      </p:cBhvr>
                                      <p:to>
                                        <p:strVal val="visible"/>
                                      </p:to>
                                    </p:set>
                                  </p:childTnLst>
                                </p:cTn>
                              </p:par>
                            </p:childTnLst>
                          </p:cTn>
                        </p:par>
                        <p:par>
                          <p:cTn id="55" fill="hold">
                            <p:stCondLst>
                              <p:cond delay="800"/>
                            </p:stCondLst>
                            <p:childTnLst>
                              <p:par>
                                <p:cTn id="56" presetID="1" presetClass="entr" presetSubtype="0" fill="hold" grpId="0" nodeType="afterEffect">
                                  <p:stCondLst>
                                    <p:cond delay="50"/>
                                  </p:stCondLst>
                                  <p:childTnLst>
                                    <p:set>
                                      <p:cBhvr>
                                        <p:cTn id="57" dur="1" fill="hold">
                                          <p:stCondLst>
                                            <p:cond delay="0"/>
                                          </p:stCondLst>
                                        </p:cTn>
                                        <p:tgtEl>
                                          <p:spTgt spid="22"/>
                                        </p:tgtEl>
                                        <p:attrNameLst>
                                          <p:attrName>style.visibility</p:attrName>
                                        </p:attrNameLst>
                                      </p:cBhvr>
                                      <p:to>
                                        <p:strVal val="visible"/>
                                      </p:to>
                                    </p:set>
                                  </p:childTnLst>
                                </p:cTn>
                              </p:par>
                            </p:childTnLst>
                          </p:cTn>
                        </p:par>
                        <p:par>
                          <p:cTn id="58" fill="hold">
                            <p:stCondLst>
                              <p:cond delay="850"/>
                            </p:stCondLst>
                            <p:childTnLst>
                              <p:par>
                                <p:cTn id="59" presetID="1" presetClass="entr" presetSubtype="0" fill="hold" grpId="0" nodeType="afterEffect">
                                  <p:stCondLst>
                                    <p:cond delay="50"/>
                                  </p:stCondLst>
                                  <p:childTnLst>
                                    <p:set>
                                      <p:cBhvr>
                                        <p:cTn id="60" dur="1" fill="hold">
                                          <p:stCondLst>
                                            <p:cond delay="0"/>
                                          </p:stCondLst>
                                        </p:cTn>
                                        <p:tgtEl>
                                          <p:spTgt spid="27"/>
                                        </p:tgtEl>
                                        <p:attrNameLst>
                                          <p:attrName>style.visibility</p:attrName>
                                        </p:attrNameLst>
                                      </p:cBhvr>
                                      <p:to>
                                        <p:strVal val="visible"/>
                                      </p:to>
                                    </p:set>
                                  </p:childTnLst>
                                </p:cTn>
                              </p:par>
                            </p:childTnLst>
                          </p:cTn>
                        </p:par>
                        <p:par>
                          <p:cTn id="61" fill="hold">
                            <p:stCondLst>
                              <p:cond delay="900"/>
                            </p:stCondLst>
                            <p:childTnLst>
                              <p:par>
                                <p:cTn id="62" presetID="1" presetClass="entr" presetSubtype="0" fill="hold" grpId="0" nodeType="afterEffect">
                                  <p:stCondLst>
                                    <p:cond delay="50"/>
                                  </p:stCondLst>
                                  <p:childTnLst>
                                    <p:set>
                                      <p:cBhvr>
                                        <p:cTn id="63" dur="1" fill="hold">
                                          <p:stCondLst>
                                            <p:cond delay="0"/>
                                          </p:stCondLst>
                                        </p:cTn>
                                        <p:tgtEl>
                                          <p:spTgt spid="30"/>
                                        </p:tgtEl>
                                        <p:attrNameLst>
                                          <p:attrName>style.visibility</p:attrName>
                                        </p:attrNameLst>
                                      </p:cBhvr>
                                      <p:to>
                                        <p:strVal val="visible"/>
                                      </p:to>
                                    </p:set>
                                  </p:childTnLst>
                                </p:cTn>
                              </p:par>
                            </p:childTnLst>
                          </p:cTn>
                        </p:par>
                        <p:par>
                          <p:cTn id="64" fill="hold">
                            <p:stCondLst>
                              <p:cond delay="950"/>
                            </p:stCondLst>
                            <p:childTnLst>
                              <p:par>
                                <p:cTn id="65" presetID="1" presetClass="entr" presetSubtype="0" fill="hold" grpId="0" nodeType="afterEffect">
                                  <p:stCondLst>
                                    <p:cond delay="50"/>
                                  </p:stCondLst>
                                  <p:childTnLst>
                                    <p:set>
                                      <p:cBhvr>
                                        <p:cTn id="66" dur="1" fill="hold">
                                          <p:stCondLst>
                                            <p:cond delay="0"/>
                                          </p:stCondLst>
                                        </p:cTn>
                                        <p:tgtEl>
                                          <p:spTgt spid="62"/>
                                        </p:tgtEl>
                                        <p:attrNameLst>
                                          <p:attrName>style.visibility</p:attrName>
                                        </p:attrNameLst>
                                      </p:cBhvr>
                                      <p:to>
                                        <p:strVal val="visible"/>
                                      </p:to>
                                    </p:set>
                                  </p:childTnLst>
                                </p:cTn>
                              </p:par>
                            </p:childTnLst>
                          </p:cTn>
                        </p:par>
                        <p:par>
                          <p:cTn id="67" fill="hold">
                            <p:stCondLst>
                              <p:cond delay="1000"/>
                            </p:stCondLst>
                            <p:childTnLst>
                              <p:par>
                                <p:cTn id="68" presetID="1" presetClass="entr" presetSubtype="0" fill="hold" grpId="0" nodeType="afterEffect">
                                  <p:stCondLst>
                                    <p:cond delay="50"/>
                                  </p:stCondLst>
                                  <p:childTnLst>
                                    <p:set>
                                      <p:cBhvr>
                                        <p:cTn id="69" dur="1" fill="hold">
                                          <p:stCondLst>
                                            <p:cond delay="0"/>
                                          </p:stCondLst>
                                        </p:cTn>
                                        <p:tgtEl>
                                          <p:spTgt spid="52"/>
                                        </p:tgtEl>
                                        <p:attrNameLst>
                                          <p:attrName>style.visibility</p:attrName>
                                        </p:attrNameLst>
                                      </p:cBhvr>
                                      <p:to>
                                        <p:strVal val="visible"/>
                                      </p:to>
                                    </p:set>
                                  </p:childTnLst>
                                </p:cTn>
                              </p:par>
                            </p:childTnLst>
                          </p:cTn>
                        </p:par>
                        <p:par>
                          <p:cTn id="70" fill="hold">
                            <p:stCondLst>
                              <p:cond delay="1050"/>
                            </p:stCondLst>
                            <p:childTnLst>
                              <p:par>
                                <p:cTn id="71" presetID="1" presetClass="entr" presetSubtype="0" fill="hold" grpId="0" nodeType="afterEffect">
                                  <p:stCondLst>
                                    <p:cond delay="50"/>
                                  </p:stCondLst>
                                  <p:childTnLst>
                                    <p:set>
                                      <p:cBhvr>
                                        <p:cTn id="72" dur="1" fill="hold">
                                          <p:stCondLst>
                                            <p:cond delay="0"/>
                                          </p:stCondLst>
                                        </p:cTn>
                                        <p:tgtEl>
                                          <p:spTgt spid="49"/>
                                        </p:tgtEl>
                                        <p:attrNameLst>
                                          <p:attrName>style.visibility</p:attrName>
                                        </p:attrNameLst>
                                      </p:cBhvr>
                                      <p:to>
                                        <p:strVal val="visible"/>
                                      </p:to>
                                    </p:set>
                                  </p:childTnLst>
                                </p:cTn>
                              </p:par>
                            </p:childTnLst>
                          </p:cTn>
                        </p:par>
                        <p:par>
                          <p:cTn id="73" fill="hold">
                            <p:stCondLst>
                              <p:cond delay="1100"/>
                            </p:stCondLst>
                            <p:childTnLst>
                              <p:par>
                                <p:cTn id="74" presetID="1" presetClass="entr" presetSubtype="0" fill="hold" grpId="0" nodeType="afterEffect">
                                  <p:stCondLst>
                                    <p:cond delay="50"/>
                                  </p:stCondLst>
                                  <p:childTnLst>
                                    <p:set>
                                      <p:cBhvr>
                                        <p:cTn id="75" dur="1" fill="hold">
                                          <p:stCondLst>
                                            <p:cond delay="0"/>
                                          </p:stCondLst>
                                        </p:cTn>
                                        <p:tgtEl>
                                          <p:spTgt spid="50"/>
                                        </p:tgtEl>
                                        <p:attrNameLst>
                                          <p:attrName>style.visibility</p:attrName>
                                        </p:attrNameLst>
                                      </p:cBhvr>
                                      <p:to>
                                        <p:strVal val="visible"/>
                                      </p:to>
                                    </p:set>
                                  </p:childTnLst>
                                </p:cTn>
                              </p:par>
                            </p:childTnLst>
                          </p:cTn>
                        </p:par>
                        <p:par>
                          <p:cTn id="76" fill="hold">
                            <p:stCondLst>
                              <p:cond delay="1150"/>
                            </p:stCondLst>
                            <p:childTnLst>
                              <p:par>
                                <p:cTn id="77" presetID="1" presetClass="entr" presetSubtype="0" fill="hold" grpId="0" nodeType="afterEffect">
                                  <p:stCondLst>
                                    <p:cond delay="50"/>
                                  </p:stCondLst>
                                  <p:childTnLst>
                                    <p:set>
                                      <p:cBhvr>
                                        <p:cTn id="78" dur="1" fill="hold">
                                          <p:stCondLst>
                                            <p:cond delay="0"/>
                                          </p:stCondLst>
                                        </p:cTn>
                                        <p:tgtEl>
                                          <p:spTgt spid="94"/>
                                        </p:tgtEl>
                                        <p:attrNameLst>
                                          <p:attrName>style.visibility</p:attrName>
                                        </p:attrNameLst>
                                      </p:cBhvr>
                                      <p:to>
                                        <p:strVal val="visible"/>
                                      </p:to>
                                    </p:set>
                                  </p:childTnLst>
                                </p:cTn>
                              </p:par>
                            </p:childTnLst>
                          </p:cTn>
                        </p:par>
                        <p:par>
                          <p:cTn id="79" fill="hold">
                            <p:stCondLst>
                              <p:cond delay="1200"/>
                            </p:stCondLst>
                            <p:childTnLst>
                              <p:par>
                                <p:cTn id="80" presetID="1" presetClass="entr" presetSubtype="0" fill="hold" grpId="0" nodeType="afterEffect">
                                  <p:stCondLst>
                                    <p:cond delay="50"/>
                                  </p:stCondLst>
                                  <p:childTnLst>
                                    <p:set>
                                      <p:cBhvr>
                                        <p:cTn id="81" dur="1" fill="hold">
                                          <p:stCondLst>
                                            <p:cond delay="0"/>
                                          </p:stCondLst>
                                        </p:cTn>
                                        <p:tgtEl>
                                          <p:spTgt spid="92"/>
                                        </p:tgtEl>
                                        <p:attrNameLst>
                                          <p:attrName>style.visibility</p:attrName>
                                        </p:attrNameLst>
                                      </p:cBhvr>
                                      <p:to>
                                        <p:strVal val="visible"/>
                                      </p:to>
                                    </p:set>
                                  </p:childTnLst>
                                </p:cTn>
                              </p:par>
                            </p:childTnLst>
                          </p:cTn>
                        </p:par>
                        <p:par>
                          <p:cTn id="82" fill="hold">
                            <p:stCondLst>
                              <p:cond delay="1250"/>
                            </p:stCondLst>
                            <p:childTnLst>
                              <p:par>
                                <p:cTn id="83" presetID="1" presetClass="entr" presetSubtype="0" fill="hold" grpId="0" nodeType="afterEffect">
                                  <p:stCondLst>
                                    <p:cond delay="50"/>
                                  </p:stCondLst>
                                  <p:childTnLst>
                                    <p:set>
                                      <p:cBhvr>
                                        <p:cTn id="84" dur="1" fill="hold">
                                          <p:stCondLst>
                                            <p:cond delay="0"/>
                                          </p:stCondLst>
                                        </p:cTn>
                                        <p:tgtEl>
                                          <p:spTgt spid="90"/>
                                        </p:tgtEl>
                                        <p:attrNameLst>
                                          <p:attrName>style.visibility</p:attrName>
                                        </p:attrNameLst>
                                      </p:cBhvr>
                                      <p:to>
                                        <p:strVal val="visible"/>
                                      </p:to>
                                    </p:set>
                                  </p:childTnLst>
                                </p:cTn>
                              </p:par>
                            </p:childTnLst>
                          </p:cTn>
                        </p:par>
                        <p:par>
                          <p:cTn id="85" fill="hold">
                            <p:stCondLst>
                              <p:cond delay="1300"/>
                            </p:stCondLst>
                            <p:childTnLst>
                              <p:par>
                                <p:cTn id="86" presetID="1" presetClass="entr" presetSubtype="0" fill="hold" grpId="0" nodeType="afterEffect">
                                  <p:stCondLst>
                                    <p:cond delay="50"/>
                                  </p:stCondLst>
                                  <p:childTnLst>
                                    <p:set>
                                      <p:cBhvr>
                                        <p:cTn id="87" dur="1" fill="hold">
                                          <p:stCondLst>
                                            <p:cond delay="0"/>
                                          </p:stCondLst>
                                        </p:cTn>
                                        <p:tgtEl>
                                          <p:spTgt spid="88"/>
                                        </p:tgtEl>
                                        <p:attrNameLst>
                                          <p:attrName>style.visibility</p:attrName>
                                        </p:attrNameLst>
                                      </p:cBhvr>
                                      <p:to>
                                        <p:strVal val="visible"/>
                                      </p:to>
                                    </p:set>
                                  </p:childTnLst>
                                </p:cTn>
                              </p:par>
                            </p:childTnLst>
                          </p:cTn>
                        </p:par>
                        <p:par>
                          <p:cTn id="88" fill="hold">
                            <p:stCondLst>
                              <p:cond delay="1350"/>
                            </p:stCondLst>
                            <p:childTnLst>
                              <p:par>
                                <p:cTn id="89" presetID="1" presetClass="entr" presetSubtype="0" fill="hold" grpId="0" nodeType="afterEffect">
                                  <p:stCondLst>
                                    <p:cond delay="50"/>
                                  </p:stCondLst>
                                  <p:childTnLst>
                                    <p:set>
                                      <p:cBhvr>
                                        <p:cTn id="90" dur="1" fill="hold">
                                          <p:stCondLst>
                                            <p:cond delay="0"/>
                                          </p:stCondLst>
                                        </p:cTn>
                                        <p:tgtEl>
                                          <p:spTgt spid="82"/>
                                        </p:tgtEl>
                                        <p:attrNameLst>
                                          <p:attrName>style.visibility</p:attrName>
                                        </p:attrNameLst>
                                      </p:cBhvr>
                                      <p:to>
                                        <p:strVal val="visible"/>
                                      </p:to>
                                    </p:set>
                                  </p:childTnLst>
                                </p:cTn>
                              </p:par>
                            </p:childTnLst>
                          </p:cTn>
                        </p:par>
                        <p:par>
                          <p:cTn id="91" fill="hold">
                            <p:stCondLst>
                              <p:cond delay="1400"/>
                            </p:stCondLst>
                            <p:childTnLst>
                              <p:par>
                                <p:cTn id="92" presetID="1" presetClass="entr" presetSubtype="0" fill="hold" grpId="0" nodeType="afterEffect">
                                  <p:stCondLst>
                                    <p:cond delay="50"/>
                                  </p:stCondLst>
                                  <p:childTnLst>
                                    <p:set>
                                      <p:cBhvr>
                                        <p:cTn id="93" dur="1" fill="hold">
                                          <p:stCondLst>
                                            <p:cond delay="0"/>
                                          </p:stCondLst>
                                        </p:cTn>
                                        <p:tgtEl>
                                          <p:spTgt spid="77"/>
                                        </p:tgtEl>
                                        <p:attrNameLst>
                                          <p:attrName>style.visibility</p:attrName>
                                        </p:attrNameLst>
                                      </p:cBhvr>
                                      <p:to>
                                        <p:strVal val="visible"/>
                                      </p:to>
                                    </p:set>
                                  </p:childTnLst>
                                </p:cTn>
                              </p:par>
                            </p:childTnLst>
                          </p:cTn>
                        </p:par>
                        <p:par>
                          <p:cTn id="94" fill="hold">
                            <p:stCondLst>
                              <p:cond delay="1450"/>
                            </p:stCondLst>
                            <p:childTnLst>
                              <p:par>
                                <p:cTn id="95" presetID="1" presetClass="entr" presetSubtype="0" fill="hold" grpId="0" nodeType="afterEffect">
                                  <p:stCondLst>
                                    <p:cond delay="50"/>
                                  </p:stCondLst>
                                  <p:childTnLst>
                                    <p:set>
                                      <p:cBhvr>
                                        <p:cTn id="96" dur="1" fill="hold">
                                          <p:stCondLst>
                                            <p:cond delay="0"/>
                                          </p:stCondLst>
                                        </p:cTn>
                                        <p:tgtEl>
                                          <p:spTgt spid="78"/>
                                        </p:tgtEl>
                                        <p:attrNameLst>
                                          <p:attrName>style.visibility</p:attrName>
                                        </p:attrNameLst>
                                      </p:cBhvr>
                                      <p:to>
                                        <p:strVal val="visible"/>
                                      </p:to>
                                    </p:set>
                                  </p:childTnLst>
                                </p:cTn>
                              </p:par>
                            </p:childTnLst>
                          </p:cTn>
                        </p:par>
                        <p:par>
                          <p:cTn id="97" fill="hold">
                            <p:stCondLst>
                              <p:cond delay="1500"/>
                            </p:stCondLst>
                            <p:childTnLst>
                              <p:par>
                                <p:cTn id="98" presetID="1" presetClass="entr" presetSubtype="0" fill="hold" grpId="0" nodeType="afterEffect">
                                  <p:stCondLst>
                                    <p:cond delay="50"/>
                                  </p:stCondLst>
                                  <p:childTnLst>
                                    <p:set>
                                      <p:cBhvr>
                                        <p:cTn id="99" dur="1" fill="hold">
                                          <p:stCondLst>
                                            <p:cond delay="0"/>
                                          </p:stCondLst>
                                        </p:cTn>
                                        <p:tgtEl>
                                          <p:spTgt spid="76"/>
                                        </p:tgtEl>
                                        <p:attrNameLst>
                                          <p:attrName>style.visibility</p:attrName>
                                        </p:attrNameLst>
                                      </p:cBhvr>
                                      <p:to>
                                        <p:strVal val="visible"/>
                                      </p:to>
                                    </p:set>
                                  </p:childTnLst>
                                </p:cTn>
                              </p:par>
                            </p:childTnLst>
                          </p:cTn>
                        </p:par>
                        <p:par>
                          <p:cTn id="100" fill="hold">
                            <p:stCondLst>
                              <p:cond delay="1550"/>
                            </p:stCondLst>
                            <p:childTnLst>
                              <p:par>
                                <p:cTn id="101" presetID="1" presetClass="entr" presetSubtype="0" fill="hold" grpId="0" nodeType="afterEffect">
                                  <p:stCondLst>
                                    <p:cond delay="50"/>
                                  </p:stCondLst>
                                  <p:childTnLst>
                                    <p:set>
                                      <p:cBhvr>
                                        <p:cTn id="102" dur="1" fill="hold">
                                          <p:stCondLst>
                                            <p:cond delay="0"/>
                                          </p:stCondLst>
                                        </p:cTn>
                                        <p:tgtEl>
                                          <p:spTgt spid="124"/>
                                        </p:tgtEl>
                                        <p:attrNameLst>
                                          <p:attrName>style.visibility</p:attrName>
                                        </p:attrNameLst>
                                      </p:cBhvr>
                                      <p:to>
                                        <p:strVal val="visible"/>
                                      </p:to>
                                    </p:set>
                                  </p:childTnLst>
                                </p:cTn>
                              </p:par>
                            </p:childTnLst>
                          </p:cTn>
                        </p:par>
                        <p:par>
                          <p:cTn id="103" fill="hold">
                            <p:stCondLst>
                              <p:cond delay="1600"/>
                            </p:stCondLst>
                            <p:childTnLst>
                              <p:par>
                                <p:cTn id="104" presetID="1" presetClass="entr" presetSubtype="0" fill="hold" grpId="0" nodeType="afterEffect">
                                  <p:stCondLst>
                                    <p:cond delay="50"/>
                                  </p:stCondLst>
                                  <p:childTnLst>
                                    <p:set>
                                      <p:cBhvr>
                                        <p:cTn id="105" dur="1" fill="hold">
                                          <p:stCondLst>
                                            <p:cond delay="0"/>
                                          </p:stCondLst>
                                        </p:cTn>
                                        <p:tgtEl>
                                          <p:spTgt spid="120"/>
                                        </p:tgtEl>
                                        <p:attrNameLst>
                                          <p:attrName>style.visibility</p:attrName>
                                        </p:attrNameLst>
                                      </p:cBhvr>
                                      <p:to>
                                        <p:strVal val="visible"/>
                                      </p:to>
                                    </p:set>
                                  </p:childTnLst>
                                </p:cTn>
                              </p:par>
                            </p:childTnLst>
                          </p:cTn>
                        </p:par>
                        <p:par>
                          <p:cTn id="106" fill="hold">
                            <p:stCondLst>
                              <p:cond delay="1650"/>
                            </p:stCondLst>
                            <p:childTnLst>
                              <p:par>
                                <p:cTn id="107" presetID="1" presetClass="entr" presetSubtype="0" fill="hold" grpId="0" nodeType="afterEffect">
                                  <p:stCondLst>
                                    <p:cond delay="50"/>
                                  </p:stCondLst>
                                  <p:childTnLst>
                                    <p:set>
                                      <p:cBhvr>
                                        <p:cTn id="108" dur="1" fill="hold">
                                          <p:stCondLst>
                                            <p:cond delay="0"/>
                                          </p:stCondLst>
                                        </p:cTn>
                                        <p:tgtEl>
                                          <p:spTgt spid="121"/>
                                        </p:tgtEl>
                                        <p:attrNameLst>
                                          <p:attrName>style.visibility</p:attrName>
                                        </p:attrNameLst>
                                      </p:cBhvr>
                                      <p:to>
                                        <p:strVal val="visible"/>
                                      </p:to>
                                    </p:set>
                                  </p:childTnLst>
                                </p:cTn>
                              </p:par>
                            </p:childTnLst>
                          </p:cTn>
                        </p:par>
                        <p:par>
                          <p:cTn id="109" fill="hold">
                            <p:stCondLst>
                              <p:cond delay="1700"/>
                            </p:stCondLst>
                            <p:childTnLst>
                              <p:par>
                                <p:cTn id="110" presetID="1" presetClass="entr" presetSubtype="0" fill="hold" grpId="0" nodeType="afterEffect">
                                  <p:stCondLst>
                                    <p:cond delay="50"/>
                                  </p:stCondLst>
                                  <p:childTnLst>
                                    <p:set>
                                      <p:cBhvr>
                                        <p:cTn id="111" dur="1" fill="hold">
                                          <p:stCondLst>
                                            <p:cond delay="0"/>
                                          </p:stCondLst>
                                        </p:cTn>
                                        <p:tgtEl>
                                          <p:spTgt spid="112"/>
                                        </p:tgtEl>
                                        <p:attrNameLst>
                                          <p:attrName>style.visibility</p:attrName>
                                        </p:attrNameLst>
                                      </p:cBhvr>
                                      <p:to>
                                        <p:strVal val="visible"/>
                                      </p:to>
                                    </p:set>
                                  </p:childTnLst>
                                </p:cTn>
                              </p:par>
                            </p:childTnLst>
                          </p:cTn>
                        </p:par>
                        <p:par>
                          <p:cTn id="112" fill="hold">
                            <p:stCondLst>
                              <p:cond delay="1750"/>
                            </p:stCondLst>
                            <p:childTnLst>
                              <p:par>
                                <p:cTn id="113" presetID="1" presetClass="entr" presetSubtype="0" fill="hold" grpId="0" nodeType="afterEffect">
                                  <p:stCondLst>
                                    <p:cond delay="50"/>
                                  </p:stCondLst>
                                  <p:childTnLst>
                                    <p:set>
                                      <p:cBhvr>
                                        <p:cTn id="114" dur="1" fill="hold">
                                          <p:stCondLst>
                                            <p:cond delay="0"/>
                                          </p:stCondLst>
                                        </p:cTn>
                                        <p:tgtEl>
                                          <p:spTgt spid="107"/>
                                        </p:tgtEl>
                                        <p:attrNameLst>
                                          <p:attrName>style.visibility</p:attrName>
                                        </p:attrNameLst>
                                      </p:cBhvr>
                                      <p:to>
                                        <p:strVal val="visible"/>
                                      </p:to>
                                    </p:set>
                                  </p:childTnLst>
                                </p:cTn>
                              </p:par>
                            </p:childTnLst>
                          </p:cTn>
                        </p:par>
                        <p:par>
                          <p:cTn id="115" fill="hold">
                            <p:stCondLst>
                              <p:cond delay="1800"/>
                            </p:stCondLst>
                            <p:childTnLst>
                              <p:par>
                                <p:cTn id="116" presetID="1" presetClass="entr" presetSubtype="0" fill="hold" grpId="0" nodeType="afterEffect">
                                  <p:stCondLst>
                                    <p:cond delay="50"/>
                                  </p:stCondLst>
                                  <p:childTnLst>
                                    <p:set>
                                      <p:cBhvr>
                                        <p:cTn id="117" dur="1" fill="hold">
                                          <p:stCondLst>
                                            <p:cond delay="0"/>
                                          </p:stCondLst>
                                        </p:cTn>
                                        <p:tgtEl>
                                          <p:spTgt spid="106"/>
                                        </p:tgtEl>
                                        <p:attrNameLst>
                                          <p:attrName>style.visibility</p:attrName>
                                        </p:attrNameLst>
                                      </p:cBhvr>
                                      <p:to>
                                        <p:strVal val="visible"/>
                                      </p:to>
                                    </p:set>
                                  </p:childTnLst>
                                </p:cTn>
                              </p:par>
                            </p:childTnLst>
                          </p:cTn>
                        </p:par>
                        <p:par>
                          <p:cTn id="118" fill="hold">
                            <p:stCondLst>
                              <p:cond delay="1850"/>
                            </p:stCondLst>
                            <p:childTnLst>
                              <p:par>
                                <p:cTn id="119" presetID="1" presetClass="entr" presetSubtype="0" fill="hold" grpId="0" nodeType="afterEffect">
                                  <p:stCondLst>
                                    <p:cond delay="50"/>
                                  </p:stCondLst>
                                  <p:childTnLst>
                                    <p:set>
                                      <p:cBhvr>
                                        <p:cTn id="120" dur="1" fill="hold">
                                          <p:stCondLst>
                                            <p:cond delay="0"/>
                                          </p:stCondLst>
                                        </p:cTn>
                                        <p:tgtEl>
                                          <p:spTgt spid="154"/>
                                        </p:tgtEl>
                                        <p:attrNameLst>
                                          <p:attrName>style.visibility</p:attrName>
                                        </p:attrNameLst>
                                      </p:cBhvr>
                                      <p:to>
                                        <p:strVal val="visible"/>
                                      </p:to>
                                    </p:set>
                                  </p:childTnLst>
                                </p:cTn>
                              </p:par>
                            </p:childTnLst>
                          </p:cTn>
                        </p:par>
                        <p:par>
                          <p:cTn id="121" fill="hold">
                            <p:stCondLst>
                              <p:cond delay="1900"/>
                            </p:stCondLst>
                            <p:childTnLst>
                              <p:par>
                                <p:cTn id="122" presetID="1" presetClass="entr" presetSubtype="0" fill="hold" grpId="0" nodeType="afterEffect">
                                  <p:stCondLst>
                                    <p:cond delay="50"/>
                                  </p:stCondLst>
                                  <p:childTnLst>
                                    <p:set>
                                      <p:cBhvr>
                                        <p:cTn id="123" dur="1" fill="hold">
                                          <p:stCondLst>
                                            <p:cond delay="0"/>
                                          </p:stCondLst>
                                        </p:cTn>
                                        <p:tgtEl>
                                          <p:spTgt spid="152"/>
                                        </p:tgtEl>
                                        <p:attrNameLst>
                                          <p:attrName>style.visibility</p:attrName>
                                        </p:attrNameLst>
                                      </p:cBhvr>
                                      <p:to>
                                        <p:strVal val="visible"/>
                                      </p:to>
                                    </p:set>
                                  </p:childTnLst>
                                </p:cTn>
                              </p:par>
                            </p:childTnLst>
                          </p:cTn>
                        </p:par>
                        <p:par>
                          <p:cTn id="124" fill="hold">
                            <p:stCondLst>
                              <p:cond delay="1950"/>
                            </p:stCondLst>
                            <p:childTnLst>
                              <p:par>
                                <p:cTn id="125" presetID="1" presetClass="entr" presetSubtype="0" fill="hold" grpId="0" nodeType="afterEffect">
                                  <p:stCondLst>
                                    <p:cond delay="50"/>
                                  </p:stCondLst>
                                  <p:childTnLst>
                                    <p:set>
                                      <p:cBhvr>
                                        <p:cTn id="126" dur="1" fill="hold">
                                          <p:stCondLst>
                                            <p:cond delay="0"/>
                                          </p:stCondLst>
                                        </p:cTn>
                                        <p:tgtEl>
                                          <p:spTgt spid="142"/>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grpId="0" nodeType="afterEffect">
                                  <p:stCondLst>
                                    <p:cond delay="50"/>
                                  </p:stCondLst>
                                  <p:childTnLst>
                                    <p:set>
                                      <p:cBhvr>
                                        <p:cTn id="129" dur="1" fill="hold">
                                          <p:stCondLst>
                                            <p:cond delay="0"/>
                                          </p:stCondLst>
                                        </p:cTn>
                                        <p:tgtEl>
                                          <p:spTgt spid="139"/>
                                        </p:tgtEl>
                                        <p:attrNameLst>
                                          <p:attrName>style.visibility</p:attrName>
                                        </p:attrNameLst>
                                      </p:cBhvr>
                                      <p:to>
                                        <p:strVal val="visible"/>
                                      </p:to>
                                    </p:set>
                                  </p:childTnLst>
                                </p:cTn>
                              </p:par>
                            </p:childTnLst>
                          </p:cTn>
                        </p:par>
                        <p:par>
                          <p:cTn id="130" fill="hold">
                            <p:stCondLst>
                              <p:cond delay="2050"/>
                            </p:stCondLst>
                            <p:childTnLst>
                              <p:par>
                                <p:cTn id="131" presetID="1" presetClass="entr" presetSubtype="0" fill="hold" grpId="0" nodeType="afterEffect">
                                  <p:stCondLst>
                                    <p:cond delay="50"/>
                                  </p:stCondLst>
                                  <p:childTnLst>
                                    <p:set>
                                      <p:cBhvr>
                                        <p:cTn id="132" dur="1" fill="hold">
                                          <p:stCondLst>
                                            <p:cond delay="0"/>
                                          </p:stCondLst>
                                        </p:cTn>
                                        <p:tgtEl>
                                          <p:spTgt spid="140"/>
                                        </p:tgtEl>
                                        <p:attrNameLst>
                                          <p:attrName>style.visibility</p:attrName>
                                        </p:attrNameLst>
                                      </p:cBhvr>
                                      <p:to>
                                        <p:strVal val="visible"/>
                                      </p:to>
                                    </p:set>
                                  </p:childTnLst>
                                </p:cTn>
                              </p:par>
                            </p:childTnLst>
                          </p:cTn>
                        </p:par>
                        <p:par>
                          <p:cTn id="133" fill="hold">
                            <p:stCondLst>
                              <p:cond delay="2100"/>
                            </p:stCondLst>
                            <p:childTnLst>
                              <p:par>
                                <p:cTn id="134" presetID="1" presetClass="entr" presetSubtype="0" fill="hold" grpId="0" nodeType="afterEffect">
                                  <p:stCondLst>
                                    <p:cond delay="50"/>
                                  </p:stCondLst>
                                  <p:childTnLst>
                                    <p:set>
                                      <p:cBhvr>
                                        <p:cTn id="135" dur="1" fill="hold">
                                          <p:stCondLst>
                                            <p:cond delay="0"/>
                                          </p:stCondLst>
                                        </p:cTn>
                                        <p:tgtEl>
                                          <p:spTgt spid="169"/>
                                        </p:tgtEl>
                                        <p:attrNameLst>
                                          <p:attrName>style.visibility</p:attrName>
                                        </p:attrNameLst>
                                      </p:cBhvr>
                                      <p:to>
                                        <p:strVal val="visible"/>
                                      </p:to>
                                    </p:set>
                                  </p:childTnLst>
                                </p:cTn>
                              </p:par>
                            </p:childTnLst>
                          </p:cTn>
                        </p:par>
                        <p:par>
                          <p:cTn id="136" fill="hold">
                            <p:stCondLst>
                              <p:cond delay="2150"/>
                            </p:stCondLst>
                            <p:childTnLst>
                              <p:par>
                                <p:cTn id="137" presetID="53" presetClass="entr" presetSubtype="16" fill="hold" grpId="0" nodeType="afterEffect">
                                  <p:stCondLst>
                                    <p:cond delay="0"/>
                                  </p:stCondLst>
                                  <p:childTnLst>
                                    <p:set>
                                      <p:cBhvr>
                                        <p:cTn id="138" dur="1" fill="hold">
                                          <p:stCondLst>
                                            <p:cond delay="0"/>
                                          </p:stCondLst>
                                        </p:cTn>
                                        <p:tgtEl>
                                          <p:spTgt spid="203"/>
                                        </p:tgtEl>
                                        <p:attrNameLst>
                                          <p:attrName>style.visibility</p:attrName>
                                        </p:attrNameLst>
                                      </p:cBhvr>
                                      <p:to>
                                        <p:strVal val="visible"/>
                                      </p:to>
                                    </p:set>
                                    <p:anim calcmode="lin" valueType="num">
                                      <p:cBhvr>
                                        <p:cTn id="139" dur="500" fill="hold"/>
                                        <p:tgtEl>
                                          <p:spTgt spid="203"/>
                                        </p:tgtEl>
                                        <p:attrNameLst>
                                          <p:attrName>ppt_w</p:attrName>
                                        </p:attrNameLst>
                                      </p:cBhvr>
                                      <p:tavLst>
                                        <p:tav tm="0">
                                          <p:val>
                                            <p:fltVal val="0"/>
                                          </p:val>
                                        </p:tav>
                                        <p:tav tm="100000">
                                          <p:val>
                                            <p:strVal val="#ppt_w"/>
                                          </p:val>
                                        </p:tav>
                                      </p:tavLst>
                                    </p:anim>
                                    <p:anim calcmode="lin" valueType="num">
                                      <p:cBhvr>
                                        <p:cTn id="140" dur="500" fill="hold"/>
                                        <p:tgtEl>
                                          <p:spTgt spid="203"/>
                                        </p:tgtEl>
                                        <p:attrNameLst>
                                          <p:attrName>ppt_h</p:attrName>
                                        </p:attrNameLst>
                                      </p:cBhvr>
                                      <p:tavLst>
                                        <p:tav tm="0">
                                          <p:val>
                                            <p:fltVal val="0"/>
                                          </p:val>
                                        </p:tav>
                                        <p:tav tm="100000">
                                          <p:val>
                                            <p:strVal val="#ppt_h"/>
                                          </p:val>
                                        </p:tav>
                                      </p:tavLst>
                                    </p:anim>
                                    <p:animEffect transition="in" filter="fade">
                                      <p:cBhvr>
                                        <p:cTn id="141" dur="500"/>
                                        <p:tgtEl>
                                          <p:spTgt spid="203"/>
                                        </p:tgtEl>
                                      </p:cBhvr>
                                    </p:animEffect>
                                  </p:childTnLst>
                                </p:cTn>
                              </p:par>
                            </p:childTnLst>
                          </p:cTn>
                        </p:par>
                        <p:par>
                          <p:cTn id="142" fill="hold">
                            <p:stCondLst>
                              <p:cond delay="2650"/>
                            </p:stCondLst>
                            <p:childTnLst>
                              <p:par>
                                <p:cTn id="143" presetID="53" presetClass="entr" presetSubtype="16" fill="hold" grpId="0" nodeType="afterEffect">
                                  <p:stCondLst>
                                    <p:cond delay="0"/>
                                  </p:stCondLst>
                                  <p:childTnLst>
                                    <p:set>
                                      <p:cBhvr>
                                        <p:cTn id="144" dur="1" fill="hold">
                                          <p:stCondLst>
                                            <p:cond delay="0"/>
                                          </p:stCondLst>
                                        </p:cTn>
                                        <p:tgtEl>
                                          <p:spTgt spid="204"/>
                                        </p:tgtEl>
                                        <p:attrNameLst>
                                          <p:attrName>style.visibility</p:attrName>
                                        </p:attrNameLst>
                                      </p:cBhvr>
                                      <p:to>
                                        <p:strVal val="visible"/>
                                      </p:to>
                                    </p:set>
                                    <p:anim calcmode="lin" valueType="num">
                                      <p:cBhvr>
                                        <p:cTn id="145" dur="500" fill="hold"/>
                                        <p:tgtEl>
                                          <p:spTgt spid="204"/>
                                        </p:tgtEl>
                                        <p:attrNameLst>
                                          <p:attrName>ppt_w</p:attrName>
                                        </p:attrNameLst>
                                      </p:cBhvr>
                                      <p:tavLst>
                                        <p:tav tm="0">
                                          <p:val>
                                            <p:fltVal val="0"/>
                                          </p:val>
                                        </p:tav>
                                        <p:tav tm="100000">
                                          <p:val>
                                            <p:strVal val="#ppt_w"/>
                                          </p:val>
                                        </p:tav>
                                      </p:tavLst>
                                    </p:anim>
                                    <p:anim calcmode="lin" valueType="num">
                                      <p:cBhvr>
                                        <p:cTn id="146" dur="500" fill="hold"/>
                                        <p:tgtEl>
                                          <p:spTgt spid="204"/>
                                        </p:tgtEl>
                                        <p:attrNameLst>
                                          <p:attrName>ppt_h</p:attrName>
                                        </p:attrNameLst>
                                      </p:cBhvr>
                                      <p:tavLst>
                                        <p:tav tm="0">
                                          <p:val>
                                            <p:fltVal val="0"/>
                                          </p:val>
                                        </p:tav>
                                        <p:tav tm="100000">
                                          <p:val>
                                            <p:strVal val="#ppt_h"/>
                                          </p:val>
                                        </p:tav>
                                      </p:tavLst>
                                    </p:anim>
                                    <p:animEffect transition="in" filter="fade">
                                      <p:cBhvr>
                                        <p:cTn id="147" dur="500"/>
                                        <p:tgtEl>
                                          <p:spTgt spid="204"/>
                                        </p:tgtEl>
                                      </p:cBhvr>
                                    </p:animEffect>
                                  </p:childTnLst>
                                </p:cTn>
                              </p:par>
                            </p:childTnLst>
                          </p:cTn>
                        </p:par>
                        <p:par>
                          <p:cTn id="148" fill="hold">
                            <p:stCondLst>
                              <p:cond delay="3150"/>
                            </p:stCondLst>
                            <p:childTnLst>
                              <p:par>
                                <p:cTn id="149" presetID="53" presetClass="entr" presetSubtype="16" fill="hold" grpId="0" nodeType="afterEffect">
                                  <p:stCondLst>
                                    <p:cond delay="0"/>
                                  </p:stCondLst>
                                  <p:childTnLst>
                                    <p:set>
                                      <p:cBhvr>
                                        <p:cTn id="150" dur="1" fill="hold">
                                          <p:stCondLst>
                                            <p:cond delay="0"/>
                                          </p:stCondLst>
                                        </p:cTn>
                                        <p:tgtEl>
                                          <p:spTgt spid="202"/>
                                        </p:tgtEl>
                                        <p:attrNameLst>
                                          <p:attrName>style.visibility</p:attrName>
                                        </p:attrNameLst>
                                      </p:cBhvr>
                                      <p:to>
                                        <p:strVal val="visible"/>
                                      </p:to>
                                    </p:set>
                                    <p:anim calcmode="lin" valueType="num">
                                      <p:cBhvr>
                                        <p:cTn id="151" dur="500" fill="hold"/>
                                        <p:tgtEl>
                                          <p:spTgt spid="202"/>
                                        </p:tgtEl>
                                        <p:attrNameLst>
                                          <p:attrName>ppt_w</p:attrName>
                                        </p:attrNameLst>
                                      </p:cBhvr>
                                      <p:tavLst>
                                        <p:tav tm="0">
                                          <p:val>
                                            <p:fltVal val="0"/>
                                          </p:val>
                                        </p:tav>
                                        <p:tav tm="100000">
                                          <p:val>
                                            <p:strVal val="#ppt_w"/>
                                          </p:val>
                                        </p:tav>
                                      </p:tavLst>
                                    </p:anim>
                                    <p:anim calcmode="lin" valueType="num">
                                      <p:cBhvr>
                                        <p:cTn id="152" dur="500" fill="hold"/>
                                        <p:tgtEl>
                                          <p:spTgt spid="202"/>
                                        </p:tgtEl>
                                        <p:attrNameLst>
                                          <p:attrName>ppt_h</p:attrName>
                                        </p:attrNameLst>
                                      </p:cBhvr>
                                      <p:tavLst>
                                        <p:tav tm="0">
                                          <p:val>
                                            <p:fltVal val="0"/>
                                          </p:val>
                                        </p:tav>
                                        <p:tav tm="100000">
                                          <p:val>
                                            <p:strVal val="#ppt_h"/>
                                          </p:val>
                                        </p:tav>
                                      </p:tavLst>
                                    </p:anim>
                                    <p:animEffect transition="in" filter="fade">
                                      <p:cBhvr>
                                        <p:cTn id="153" dur="500"/>
                                        <p:tgtEl>
                                          <p:spTgt spid="202"/>
                                        </p:tgtEl>
                                      </p:cBhvr>
                                    </p:animEffect>
                                  </p:childTnLst>
                                </p:cTn>
                              </p:par>
                              <p:par>
                                <p:cTn id="154" presetID="41" presetClass="entr" presetSubtype="0" fill="hold" grpId="0" nodeType="withEffect">
                                  <p:stCondLst>
                                    <p:cond delay="0"/>
                                  </p:stCondLst>
                                  <p:iterate type="lt">
                                    <p:tmPct val="10000"/>
                                  </p:iterate>
                                  <p:childTnLst>
                                    <p:set>
                                      <p:cBhvr>
                                        <p:cTn id="155" dur="1" fill="hold">
                                          <p:stCondLst>
                                            <p:cond delay="0"/>
                                          </p:stCondLst>
                                        </p:cTn>
                                        <p:tgtEl>
                                          <p:spTgt spid="42"/>
                                        </p:tgtEl>
                                        <p:attrNameLst>
                                          <p:attrName>style.visibility</p:attrName>
                                        </p:attrNameLst>
                                      </p:cBhvr>
                                      <p:to>
                                        <p:strVal val="visible"/>
                                      </p:to>
                                    </p:set>
                                    <p:anim calcmode="lin" valueType="num">
                                      <p:cBhvr>
                                        <p:cTn id="156" dur="4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57" dur="400" fill="hold"/>
                                        <p:tgtEl>
                                          <p:spTgt spid="42"/>
                                        </p:tgtEl>
                                        <p:attrNameLst>
                                          <p:attrName>ppt_y</p:attrName>
                                        </p:attrNameLst>
                                      </p:cBhvr>
                                      <p:tavLst>
                                        <p:tav tm="0">
                                          <p:val>
                                            <p:strVal val="#ppt_y"/>
                                          </p:val>
                                        </p:tav>
                                        <p:tav tm="100000">
                                          <p:val>
                                            <p:strVal val="#ppt_y"/>
                                          </p:val>
                                        </p:tav>
                                      </p:tavLst>
                                    </p:anim>
                                    <p:anim calcmode="lin" valueType="num">
                                      <p:cBhvr>
                                        <p:cTn id="158" dur="4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9" dur="4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0" dur="400" tmFilter="0,0; .5, 1; 1, 1"/>
                                        <p:tgtEl>
                                          <p:spTgt spid="42"/>
                                        </p:tgtEl>
                                      </p:cBhvr>
                                    </p:animEffect>
                                  </p:childTnLst>
                                </p:cTn>
                              </p:par>
                            </p:childTnLst>
                          </p:cTn>
                        </p:par>
                        <p:par>
                          <p:cTn id="161" fill="hold">
                            <p:stCondLst>
                              <p:cond delay="4750"/>
                            </p:stCondLst>
                            <p:childTnLst>
                              <p:par>
                                <p:cTn id="162" presetID="2" presetClass="entr" presetSubtype="4" fill="hold" grpId="0" nodeType="afterEffect">
                                  <p:stCondLst>
                                    <p:cond delay="0"/>
                                  </p:stCondLst>
                                  <p:childTnLst>
                                    <p:set>
                                      <p:cBhvr>
                                        <p:cTn id="163" dur="1" fill="hold">
                                          <p:stCondLst>
                                            <p:cond delay="0"/>
                                          </p:stCondLst>
                                        </p:cTn>
                                        <p:tgtEl>
                                          <p:spTgt spid="40"/>
                                        </p:tgtEl>
                                        <p:attrNameLst>
                                          <p:attrName>style.visibility</p:attrName>
                                        </p:attrNameLst>
                                      </p:cBhvr>
                                      <p:to>
                                        <p:strVal val="visible"/>
                                      </p:to>
                                    </p:set>
                                    <p:anim calcmode="lin" valueType="num">
                                      <p:cBhvr additive="base">
                                        <p:cTn id="164" dur="500" fill="hold"/>
                                        <p:tgtEl>
                                          <p:spTgt spid="40"/>
                                        </p:tgtEl>
                                        <p:attrNameLst>
                                          <p:attrName>ppt_x</p:attrName>
                                        </p:attrNameLst>
                                      </p:cBhvr>
                                      <p:tavLst>
                                        <p:tav tm="0">
                                          <p:val>
                                            <p:strVal val="#ppt_x"/>
                                          </p:val>
                                        </p:tav>
                                        <p:tav tm="100000">
                                          <p:val>
                                            <p:strVal val="#ppt_x"/>
                                          </p:val>
                                        </p:tav>
                                      </p:tavLst>
                                    </p:anim>
                                    <p:anim calcmode="lin" valueType="num">
                                      <p:cBhvr additive="base">
                                        <p:cTn id="16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30" grpId="0" animBg="1"/>
      <p:bldP spid="62" grpId="0" animBg="1"/>
      <p:bldP spid="52" grpId="0" animBg="1"/>
      <p:bldP spid="49" grpId="0" animBg="1"/>
      <p:bldP spid="50" grpId="0" animBg="1"/>
      <p:bldP spid="94" grpId="0" animBg="1"/>
      <p:bldP spid="92" grpId="0" animBg="1"/>
      <p:bldP spid="90" grpId="0" animBg="1"/>
      <p:bldP spid="88" grpId="0" animBg="1"/>
      <p:bldP spid="82" grpId="0" animBg="1"/>
      <p:bldP spid="77" grpId="0" animBg="1"/>
      <p:bldP spid="78" grpId="0" animBg="1"/>
      <p:bldP spid="76" grpId="0" animBg="1"/>
      <p:bldP spid="124" grpId="0" animBg="1"/>
      <p:bldP spid="120" grpId="0" animBg="1"/>
      <p:bldP spid="121" grpId="0" animBg="1"/>
      <p:bldP spid="112" grpId="0" animBg="1"/>
      <p:bldP spid="107" grpId="0" animBg="1"/>
      <p:bldP spid="106" grpId="0" animBg="1"/>
      <p:bldP spid="154" grpId="0" animBg="1"/>
      <p:bldP spid="152" grpId="0" animBg="1"/>
      <p:bldP spid="142" grpId="0" animBg="1"/>
      <p:bldP spid="139" grpId="0" animBg="1"/>
      <p:bldP spid="140" grpId="0" animBg="1"/>
      <p:bldP spid="169" grpId="0" animBg="1"/>
      <p:bldP spid="204" grpId="0" animBg="1"/>
      <p:bldP spid="203" grpId="0" animBg="1"/>
      <p:bldP spid="202" grpId="0" animBg="1"/>
      <p:bldP spid="40" grpId="0"/>
      <p:bldP spid="46" grpId="0" animBg="1"/>
      <p:bldP spid="47" grpId="0" animBg="1"/>
      <p:bldP spid="48" grpId="0" animBg="1"/>
      <p:bldP spid="53" grpId="0" animBg="1"/>
      <p:bldP spid="54" grpId="0" animBg="1"/>
      <p:bldP spid="55" grpId="0" animBg="1"/>
      <p:bldP spid="56" grpId="0" animBg="1"/>
      <p:bldP spid="57" grpId="0" animBg="1"/>
      <p:bldP spid="58" grpId="0" animBg="1"/>
      <p:bldP spid="59" grpId="0" animBg="1"/>
      <p:bldP spid="60" grpId="0" animBg="1"/>
      <p:bldP spid="61" grpId="0" animBg="1"/>
      <p:bldP spid="63" grpId="0" animBg="1"/>
      <p:bldP spid="64" grpId="0" animBg="1"/>
      <p:bldP spid="65" grpId="0" animBg="1"/>
      <p:bldP spid="66" grpId="0" animBg="1"/>
      <p:bldP spid="68" grpId="0" animBg="1"/>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F8A3DCF3-5CF1-424B-BC1D-F3127FE8A43B}"/>
              </a:ext>
            </a:extLst>
          </p:cNvPr>
          <p:cNvGraphicFramePr>
            <a:graphicFrameLocks noChangeAspect="1"/>
          </p:cNvGraphicFramePr>
          <p:nvPr>
            <p:custDataLst>
              <p:tags r:id="rId3"/>
            </p:custDataLst>
            <p:extLst>
              <p:ext uri="{D42A27DB-BD31-4B8C-83A1-F6EECF244321}">
                <p14:modId xmlns:p14="http://schemas.microsoft.com/office/powerpoint/2010/main" val="626044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467" name="think-cell 幻灯片" r:id="rId15" imgW="532" imgH="533" progId="TCLayout.ActiveDocument.1">
                  <p:embed/>
                </p:oleObj>
              </mc:Choice>
              <mc:Fallback>
                <p:oleObj name="think-cell 幻灯片" r:id="rId15" imgW="532" imgH="533" progId="TCLayout.ActiveDocument.1">
                  <p:embed/>
                  <p:pic>
                    <p:nvPicPr>
                      <p:cNvPr id="3" name="对象 2" hidden="1">
                        <a:extLst>
                          <a:ext uri="{FF2B5EF4-FFF2-40B4-BE49-F238E27FC236}">
                            <a16:creationId xmlns:a16="http://schemas.microsoft.com/office/drawing/2014/main" id="{F8A3DCF3-5CF1-424B-BC1D-F3127FE8A43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A48064BC-FAB0-44DD-A33F-D684D9D347D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400" dirty="0">
              <a:sym typeface="+mn-lt"/>
            </a:endParaRPr>
          </a:p>
        </p:txBody>
      </p:sp>
      <p:grpSp>
        <p:nvGrpSpPr>
          <p:cNvPr id="10" name="组合 9">
            <a:extLst>
              <a:ext uri="{FF2B5EF4-FFF2-40B4-BE49-F238E27FC236}">
                <a16:creationId xmlns:a16="http://schemas.microsoft.com/office/drawing/2014/main" id="{D449E37D-6187-40DF-94F4-D78DFD9367BE}"/>
              </a:ext>
            </a:extLst>
          </p:cNvPr>
          <p:cNvGrpSpPr/>
          <p:nvPr/>
        </p:nvGrpSpPr>
        <p:grpSpPr>
          <a:xfrm>
            <a:off x="0" y="421342"/>
            <a:ext cx="12192000" cy="950259"/>
            <a:chOff x="0" y="421342"/>
            <a:chExt cx="12192000" cy="950259"/>
          </a:xfrm>
        </p:grpSpPr>
        <p:sp>
          <p:nvSpPr>
            <p:cNvPr id="2" name="矩形 1">
              <a:extLst>
                <a:ext uri="{FF2B5EF4-FFF2-40B4-BE49-F238E27FC236}">
                  <a16:creationId xmlns:a16="http://schemas.microsoft.com/office/drawing/2014/main" id="{34E471BA-100D-4439-89C6-21B373CDA808}"/>
                </a:ext>
              </a:extLst>
            </p:cNvPr>
            <p:cNvSpPr/>
            <p:nvPr/>
          </p:nvSpPr>
          <p:spPr>
            <a:xfrm>
              <a:off x="0" y="421342"/>
              <a:ext cx="12192000" cy="95025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Changes in consumer perception">
              <a:extLst>
                <a:ext uri="{FF2B5EF4-FFF2-40B4-BE49-F238E27FC236}">
                  <a16:creationId xmlns:a16="http://schemas.microsoft.com/office/drawing/2014/main" id="{C3BEFF7E-23FA-46EC-BE69-A8D6431BB576}"/>
                </a:ext>
              </a:extLst>
            </p:cNvPr>
            <p:cNvSpPr txBox="1"/>
            <p:nvPr/>
          </p:nvSpPr>
          <p:spPr>
            <a:xfrm>
              <a:off x="0" y="467175"/>
              <a:ext cx="12192000" cy="830997"/>
            </a:xfrm>
            <a:prstGeom prst="rect">
              <a:avLst/>
            </a:prstGeom>
            <a:noFill/>
          </p:spPr>
          <p:txBody>
            <a:bodyPr wrap="square" rtlCol="0">
              <a:spAutoFit/>
            </a:bodyPr>
            <a:lstStyle/>
            <a:p>
              <a:r>
                <a:rPr lang="en-US" altLang="zh-CN" sz="2400" b="1" dirty="0">
                  <a:solidFill>
                    <a:schemeClr val="bg1"/>
                  </a:solidFill>
                </a:rPr>
                <a:t>Changes in the macroeconomic situation and the development of trade globalization have impacted the local traditional retail industry.</a:t>
              </a:r>
              <a:endParaRPr lang="zh-CN" altLang="en-US" sz="2400" b="1" dirty="0">
                <a:solidFill>
                  <a:schemeClr val="bg1"/>
                </a:solidFill>
              </a:endParaRPr>
            </a:p>
          </p:txBody>
        </p:sp>
      </p:grpSp>
      <p:cxnSp>
        <p:nvCxnSpPr>
          <p:cNvPr id="175" name="直接连接符 174">
            <a:extLst>
              <a:ext uri="{FF2B5EF4-FFF2-40B4-BE49-F238E27FC236}">
                <a16:creationId xmlns:a16="http://schemas.microsoft.com/office/drawing/2014/main" id="{9CBA5945-81F6-4366-B22D-9C1A9E1177F6}"/>
              </a:ext>
            </a:extLst>
          </p:cNvPr>
          <p:cNvCxnSpPr>
            <a:cxnSpLocks/>
          </p:cNvCxnSpPr>
          <p:nvPr/>
        </p:nvCxnSpPr>
        <p:spPr>
          <a:xfrm flipV="1">
            <a:off x="176689" y="1510053"/>
            <a:ext cx="5524594" cy="12152"/>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ABE05C05-50DB-446E-B80E-F799262901EF}"/>
              </a:ext>
            </a:extLst>
          </p:cNvPr>
          <p:cNvSpPr/>
          <p:nvPr/>
        </p:nvSpPr>
        <p:spPr>
          <a:xfrm>
            <a:off x="176689" y="1529387"/>
            <a:ext cx="535320" cy="50819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78" name="文本框 177">
            <a:extLst>
              <a:ext uri="{FF2B5EF4-FFF2-40B4-BE49-F238E27FC236}">
                <a16:creationId xmlns:a16="http://schemas.microsoft.com/office/drawing/2014/main" id="{5AEC6A20-C6E8-437C-9525-080883D05128}"/>
              </a:ext>
            </a:extLst>
          </p:cNvPr>
          <p:cNvSpPr txBox="1"/>
          <p:nvPr/>
        </p:nvSpPr>
        <p:spPr>
          <a:xfrm>
            <a:off x="634827" y="1448253"/>
            <a:ext cx="5066456" cy="707886"/>
          </a:xfrm>
          <a:prstGeom prst="rect">
            <a:avLst/>
          </a:prstGeom>
          <a:noFill/>
        </p:spPr>
        <p:txBody>
          <a:bodyPr wrap="square" rtlCol="0">
            <a:spAutoFit/>
          </a:bodyPr>
          <a:lstStyle/>
          <a:p>
            <a:r>
              <a:rPr lang="en-US" altLang="zh-CN" sz="2000" b="1" dirty="0">
                <a:solidFill>
                  <a:schemeClr val="accent2">
                    <a:lumMod val="50000"/>
                  </a:schemeClr>
                </a:solidFill>
              </a:rPr>
              <a:t>The economic growth is slow, and the bank interest rates continue to fall </a:t>
            </a:r>
            <a:endParaRPr lang="zh-CN" altLang="en-US" sz="2000" b="1" dirty="0">
              <a:solidFill>
                <a:schemeClr val="accent2">
                  <a:lumMod val="50000"/>
                </a:schemeClr>
              </a:solidFill>
            </a:endParaRPr>
          </a:p>
        </p:txBody>
      </p:sp>
      <p:sp>
        <p:nvSpPr>
          <p:cNvPr id="63" name="文本框 62">
            <a:extLst>
              <a:ext uri="{FF2B5EF4-FFF2-40B4-BE49-F238E27FC236}">
                <a16:creationId xmlns:a16="http://schemas.microsoft.com/office/drawing/2014/main" id="{AF31B19C-8DA8-43E6-82BB-C0AEB28D164C}"/>
              </a:ext>
            </a:extLst>
          </p:cNvPr>
          <p:cNvSpPr txBox="1"/>
          <p:nvPr/>
        </p:nvSpPr>
        <p:spPr>
          <a:xfrm>
            <a:off x="0" y="6453594"/>
            <a:ext cx="2994123" cy="404406"/>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Source</a:t>
            </a:r>
            <a:r>
              <a:rPr lang="zh-CN" altLang="en-US" sz="1200" dirty="0">
                <a:solidFill>
                  <a:schemeClr val="accent2">
                    <a:lumMod val="50000"/>
                  </a:schemeClr>
                </a:solidFill>
              </a:rPr>
              <a:t>：</a:t>
            </a:r>
            <a:r>
              <a:rPr lang="en-US" altLang="zh-CN" sz="1200" dirty="0">
                <a:solidFill>
                  <a:schemeClr val="accent2">
                    <a:lumMod val="50000"/>
                  </a:schemeClr>
                </a:solidFill>
              </a:rPr>
              <a:t>Australian Bureau of Statistics</a:t>
            </a:r>
            <a:endParaRPr lang="zh-CN" altLang="en-US" sz="1200" dirty="0">
              <a:solidFill>
                <a:schemeClr val="accent2">
                  <a:lumMod val="50000"/>
                </a:schemeClr>
              </a:solidFill>
            </a:endParaRPr>
          </a:p>
        </p:txBody>
      </p:sp>
      <p:graphicFrame>
        <p:nvGraphicFramePr>
          <p:cNvPr id="47" name="图表 46">
            <a:extLst>
              <a:ext uri="{FF2B5EF4-FFF2-40B4-BE49-F238E27FC236}">
                <a16:creationId xmlns:a16="http://schemas.microsoft.com/office/drawing/2014/main" id="{DBA15BAA-CE25-457A-B1CC-BFE42C4E661B}"/>
              </a:ext>
            </a:extLst>
          </p:cNvPr>
          <p:cNvGraphicFramePr/>
          <p:nvPr>
            <p:extLst>
              <p:ext uri="{D42A27DB-BD31-4B8C-83A1-F6EECF244321}">
                <p14:modId xmlns:p14="http://schemas.microsoft.com/office/powerpoint/2010/main" val="267665570"/>
              </p:ext>
            </p:extLst>
          </p:nvPr>
        </p:nvGraphicFramePr>
        <p:xfrm>
          <a:off x="214656" y="2037577"/>
          <a:ext cx="5229994" cy="1874759"/>
        </p:xfrm>
        <a:graphic>
          <a:graphicData uri="http://schemas.openxmlformats.org/drawingml/2006/chart">
            <c:chart xmlns:c="http://schemas.openxmlformats.org/drawingml/2006/chart" xmlns:r="http://schemas.openxmlformats.org/officeDocument/2006/relationships" r:id="rId17"/>
          </a:graphicData>
        </a:graphic>
      </p:graphicFrame>
      <p:sp>
        <p:nvSpPr>
          <p:cNvPr id="55" name="TextBox 4">
            <a:extLst>
              <a:ext uri="{FF2B5EF4-FFF2-40B4-BE49-F238E27FC236}">
                <a16:creationId xmlns:a16="http://schemas.microsoft.com/office/drawing/2014/main" id="{0AFC8AD5-5417-454C-8D5B-F0243B962700}"/>
              </a:ext>
            </a:extLst>
          </p:cNvPr>
          <p:cNvSpPr txBox="1"/>
          <p:nvPr/>
        </p:nvSpPr>
        <p:spPr>
          <a:xfrm>
            <a:off x="295447" y="3198799"/>
            <a:ext cx="483450" cy="404406"/>
          </a:xfrm>
          <a:prstGeom prst="rect">
            <a:avLst/>
          </a:prstGeom>
          <a:noFill/>
        </p:spPr>
        <p:txBody>
          <a:bodyPr wrap="square" rtlCol="0">
            <a:spAutoFit/>
          </a:bodyPr>
          <a:lstStyle/>
          <a:p>
            <a:pPr>
              <a:lnSpc>
                <a:spcPct val="200000"/>
              </a:lnSpc>
            </a:pPr>
            <a:r>
              <a:rPr lang="en-US" altLang="zh-CN" sz="1200" b="1" dirty="0">
                <a:solidFill>
                  <a:schemeClr val="accent2"/>
                </a:solidFill>
              </a:rPr>
              <a:t>CPI</a:t>
            </a:r>
            <a:endParaRPr lang="zh-CN" altLang="en-US" sz="1200" b="1" dirty="0">
              <a:solidFill>
                <a:schemeClr val="accent2"/>
              </a:solidFill>
            </a:endParaRPr>
          </a:p>
        </p:txBody>
      </p:sp>
      <p:sp>
        <p:nvSpPr>
          <p:cNvPr id="56" name="TextBox 4">
            <a:extLst>
              <a:ext uri="{FF2B5EF4-FFF2-40B4-BE49-F238E27FC236}">
                <a16:creationId xmlns:a16="http://schemas.microsoft.com/office/drawing/2014/main" id="{1816187E-D003-4C59-ABAA-74D409B76881}"/>
              </a:ext>
            </a:extLst>
          </p:cNvPr>
          <p:cNvSpPr txBox="1"/>
          <p:nvPr/>
        </p:nvSpPr>
        <p:spPr>
          <a:xfrm>
            <a:off x="4889741" y="3217119"/>
            <a:ext cx="700086" cy="404406"/>
          </a:xfrm>
          <a:prstGeom prst="rect">
            <a:avLst/>
          </a:prstGeom>
          <a:noFill/>
        </p:spPr>
        <p:txBody>
          <a:bodyPr wrap="square" rtlCol="0">
            <a:spAutoFit/>
          </a:bodyPr>
          <a:lstStyle/>
          <a:p>
            <a:pPr>
              <a:lnSpc>
                <a:spcPct val="200000"/>
              </a:lnSpc>
            </a:pPr>
            <a:r>
              <a:rPr lang="en-US" altLang="zh-CN" sz="1200" b="1" dirty="0">
                <a:solidFill>
                  <a:schemeClr val="accent3">
                    <a:lumMod val="75000"/>
                  </a:schemeClr>
                </a:solidFill>
              </a:rPr>
              <a:t>GDP</a:t>
            </a:r>
            <a:endParaRPr lang="zh-CN" altLang="en-US" sz="1200" b="1" dirty="0">
              <a:solidFill>
                <a:schemeClr val="accent3">
                  <a:lumMod val="75000"/>
                </a:schemeClr>
              </a:solidFill>
            </a:endParaRPr>
          </a:p>
        </p:txBody>
      </p:sp>
      <p:graphicFrame>
        <p:nvGraphicFramePr>
          <p:cNvPr id="57" name="图表 56">
            <a:extLst>
              <a:ext uri="{FF2B5EF4-FFF2-40B4-BE49-F238E27FC236}">
                <a16:creationId xmlns:a16="http://schemas.microsoft.com/office/drawing/2014/main" id="{EBEFA410-CD41-4E83-93A2-01DB93452550}"/>
              </a:ext>
            </a:extLst>
          </p:cNvPr>
          <p:cNvGraphicFramePr/>
          <p:nvPr>
            <p:extLst>
              <p:ext uri="{D42A27DB-BD31-4B8C-83A1-F6EECF244321}">
                <p14:modId xmlns:p14="http://schemas.microsoft.com/office/powerpoint/2010/main" val="1235745261"/>
              </p:ext>
            </p:extLst>
          </p:nvPr>
        </p:nvGraphicFramePr>
        <p:xfrm>
          <a:off x="14638" y="3872212"/>
          <a:ext cx="2606876" cy="2330674"/>
        </p:xfrm>
        <a:graphic>
          <a:graphicData uri="http://schemas.openxmlformats.org/drawingml/2006/chart">
            <c:chart xmlns:c="http://schemas.openxmlformats.org/drawingml/2006/chart" xmlns:r="http://schemas.openxmlformats.org/officeDocument/2006/relationships" r:id="rId18"/>
          </a:graphicData>
        </a:graphic>
      </p:graphicFrame>
      <p:sp>
        <p:nvSpPr>
          <p:cNvPr id="59" name="TextBox 57">
            <a:extLst>
              <a:ext uri="{FF2B5EF4-FFF2-40B4-BE49-F238E27FC236}">
                <a16:creationId xmlns:a16="http://schemas.microsoft.com/office/drawing/2014/main" id="{8672B1D2-51ED-4753-BD0B-084A45E8486F}"/>
              </a:ext>
            </a:extLst>
          </p:cNvPr>
          <p:cNvSpPr txBox="1"/>
          <p:nvPr/>
        </p:nvSpPr>
        <p:spPr>
          <a:xfrm>
            <a:off x="2442183" y="3634159"/>
            <a:ext cx="3360427" cy="2862322"/>
          </a:xfrm>
          <a:prstGeom prst="rect">
            <a:avLst/>
          </a:prstGeom>
          <a:noFill/>
        </p:spPr>
        <p:txBody>
          <a:bodyPr wrap="square" rtlCol="0">
            <a:spAutoFit/>
          </a:bodyPr>
          <a:lstStyle/>
          <a:p>
            <a:pPr marL="171450" indent="-171450" latinLnBrk="1">
              <a:lnSpc>
                <a:spcPts val="2400"/>
              </a:lnSpc>
              <a:buFont typeface="Wingdings" panose="05000000000000000000" pitchFamily="2" charset="2"/>
              <a:buChar char="Ø"/>
            </a:pPr>
            <a:r>
              <a:rPr lang="en-US" altLang="zh-CN" sz="1200" dirty="0">
                <a:solidFill>
                  <a:schemeClr val="accent2">
                    <a:lumMod val="50000"/>
                  </a:schemeClr>
                </a:solidFill>
              </a:rPr>
              <a:t>GDP is declining year by year, and the CPI has the same trend, which means that Australia‘s economy is not very unsatisfactory. The government can only maintain interest levels by reducing interest rates. It is precisely because the macroeconomic is not so good that it may reduce the consumer's ability and desire to consume, making the retail industry facing a depression.</a:t>
            </a:r>
            <a:endParaRPr lang="zh-CN" altLang="en-US" sz="1200" dirty="0">
              <a:solidFill>
                <a:schemeClr val="accent2">
                  <a:lumMod val="50000"/>
                </a:schemeClr>
              </a:solidFill>
            </a:endParaRPr>
          </a:p>
        </p:txBody>
      </p:sp>
      <p:graphicFrame>
        <p:nvGraphicFramePr>
          <p:cNvPr id="61" name="图表 60">
            <a:extLst>
              <a:ext uri="{FF2B5EF4-FFF2-40B4-BE49-F238E27FC236}">
                <a16:creationId xmlns:a16="http://schemas.microsoft.com/office/drawing/2014/main" id="{B15FAF08-E756-4BBF-902E-CEA2A7848C6B}"/>
              </a:ext>
            </a:extLst>
          </p:cNvPr>
          <p:cNvGraphicFramePr/>
          <p:nvPr>
            <p:extLst>
              <p:ext uri="{D42A27DB-BD31-4B8C-83A1-F6EECF244321}">
                <p14:modId xmlns:p14="http://schemas.microsoft.com/office/powerpoint/2010/main" val="3979935435"/>
              </p:ext>
            </p:extLst>
          </p:nvPr>
        </p:nvGraphicFramePr>
        <p:xfrm>
          <a:off x="5802610" y="1989624"/>
          <a:ext cx="5675656" cy="1755300"/>
        </p:xfrm>
        <a:graphic>
          <a:graphicData uri="http://schemas.openxmlformats.org/drawingml/2006/chart">
            <c:chart xmlns:c="http://schemas.openxmlformats.org/drawingml/2006/chart" xmlns:r="http://schemas.openxmlformats.org/officeDocument/2006/relationships" r:id="rId19"/>
          </a:graphicData>
        </a:graphic>
      </p:graphicFrame>
      <p:cxnSp>
        <p:nvCxnSpPr>
          <p:cNvPr id="67" name="直接连接符 66">
            <a:extLst>
              <a:ext uri="{FF2B5EF4-FFF2-40B4-BE49-F238E27FC236}">
                <a16:creationId xmlns:a16="http://schemas.microsoft.com/office/drawing/2014/main" id="{C25AE412-AAEF-4E99-AD19-B34ED8C0D277}"/>
              </a:ext>
            </a:extLst>
          </p:cNvPr>
          <p:cNvCxnSpPr>
            <a:cxnSpLocks/>
          </p:cNvCxnSpPr>
          <p:nvPr/>
        </p:nvCxnSpPr>
        <p:spPr>
          <a:xfrm>
            <a:off x="5802610" y="1457473"/>
            <a:ext cx="5889281" cy="52580"/>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C068C5BD-8E38-4201-B31F-1EE486DC61B9}"/>
              </a:ext>
            </a:extLst>
          </p:cNvPr>
          <p:cNvSpPr/>
          <p:nvPr/>
        </p:nvSpPr>
        <p:spPr>
          <a:xfrm>
            <a:off x="5802610" y="1448253"/>
            <a:ext cx="537045" cy="5321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66" name="文本框 65">
            <a:extLst>
              <a:ext uri="{FF2B5EF4-FFF2-40B4-BE49-F238E27FC236}">
                <a16:creationId xmlns:a16="http://schemas.microsoft.com/office/drawing/2014/main" id="{56F69685-47F4-4CF3-87F0-AC3484CDFCA1}"/>
              </a:ext>
            </a:extLst>
          </p:cNvPr>
          <p:cNvSpPr txBox="1"/>
          <p:nvPr/>
        </p:nvSpPr>
        <p:spPr>
          <a:xfrm>
            <a:off x="6339656" y="1448253"/>
            <a:ext cx="5675656" cy="646331"/>
          </a:xfrm>
          <a:prstGeom prst="rect">
            <a:avLst/>
          </a:prstGeom>
          <a:noFill/>
        </p:spPr>
        <p:txBody>
          <a:bodyPr wrap="square" rtlCol="0">
            <a:spAutoFit/>
          </a:bodyPr>
          <a:lstStyle/>
          <a:p>
            <a:r>
              <a:rPr lang="en-US" altLang="zh-CN" b="1" dirty="0">
                <a:solidFill>
                  <a:schemeClr val="accent2">
                    <a:lumMod val="50000"/>
                  </a:schemeClr>
                </a:solidFill>
              </a:rPr>
              <a:t>The development of international trade has occupied the local retail market</a:t>
            </a:r>
            <a:endParaRPr lang="zh-CN" altLang="en-US" b="1" dirty="0">
              <a:solidFill>
                <a:schemeClr val="accent2">
                  <a:lumMod val="50000"/>
                </a:schemeClr>
              </a:solidFill>
            </a:endParaRPr>
          </a:p>
        </p:txBody>
      </p:sp>
      <p:grpSp>
        <p:nvGrpSpPr>
          <p:cNvPr id="32" name="组合 31">
            <a:extLst>
              <a:ext uri="{FF2B5EF4-FFF2-40B4-BE49-F238E27FC236}">
                <a16:creationId xmlns:a16="http://schemas.microsoft.com/office/drawing/2014/main" id="{239B698F-44ED-4AF9-AF78-428D426C7C0C}"/>
              </a:ext>
            </a:extLst>
          </p:cNvPr>
          <p:cNvGrpSpPr/>
          <p:nvPr/>
        </p:nvGrpSpPr>
        <p:grpSpPr>
          <a:xfrm>
            <a:off x="6096000" y="4019866"/>
            <a:ext cx="5825825" cy="552130"/>
            <a:chOff x="5915025" y="4019938"/>
            <a:chExt cx="5708650" cy="718748"/>
          </a:xfrm>
        </p:grpSpPr>
        <p:graphicFrame>
          <p:nvGraphicFramePr>
            <p:cNvPr id="93" name="Chart 3">
              <a:extLst>
                <a:ext uri="{FF2B5EF4-FFF2-40B4-BE49-F238E27FC236}">
                  <a16:creationId xmlns:a16="http://schemas.microsoft.com/office/drawing/2014/main" id="{EAB7DCA9-E097-4805-A6B1-454BA81FD9C3}"/>
                </a:ext>
              </a:extLst>
            </p:cNvPr>
            <p:cNvGraphicFramePr/>
            <p:nvPr>
              <p:custDataLst>
                <p:tags r:id="rId9"/>
              </p:custDataLst>
              <p:extLst>
                <p:ext uri="{D42A27DB-BD31-4B8C-83A1-F6EECF244321}">
                  <p14:modId xmlns:p14="http://schemas.microsoft.com/office/powerpoint/2010/main" val="1087634441"/>
                </p:ext>
              </p:extLst>
            </p:nvPr>
          </p:nvGraphicFramePr>
          <p:xfrm>
            <a:off x="5915025" y="4110036"/>
            <a:ext cx="5708650" cy="628650"/>
          </p:xfrm>
          <a:graphic>
            <a:graphicData uri="http://schemas.openxmlformats.org/drawingml/2006/chart">
              <c:chart xmlns:c="http://schemas.openxmlformats.org/drawingml/2006/chart" xmlns:r="http://schemas.openxmlformats.org/officeDocument/2006/relationships" r:id="rId20"/>
            </a:graphicData>
          </a:graphic>
        </p:graphicFrame>
        <p:sp>
          <p:nvSpPr>
            <p:cNvPr id="19" name="矩形 18">
              <a:extLst>
                <a:ext uri="{FF2B5EF4-FFF2-40B4-BE49-F238E27FC236}">
                  <a16:creationId xmlns:a16="http://schemas.microsoft.com/office/drawing/2014/main" id="{EA1753C3-EA6B-42F3-ADB2-58251B1E2A9F}"/>
                </a:ext>
              </a:extLst>
            </p:cNvPr>
            <p:cNvSpPr/>
            <p:nvPr>
              <p:custDataLst>
                <p:tags r:id="rId10"/>
              </p:custDataLst>
            </p:nvPr>
          </p:nvSpPr>
          <p:spPr bwMode="auto">
            <a:xfrm>
              <a:off x="7150891" y="4019938"/>
              <a:ext cx="503238"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b" anchorCtr="0">
              <a:noAutofit/>
            </a:bodyPr>
            <a:lstStyle/>
            <a:p>
              <a:pPr algn="ctr">
                <a:spcBef>
                  <a:spcPct val="0"/>
                </a:spcBef>
                <a:spcAft>
                  <a:spcPct val="0"/>
                </a:spcAft>
              </a:pPr>
              <a:r>
                <a:rPr lang="en-US" altLang="zh-CN" sz="1200" b="1" dirty="0">
                  <a:solidFill>
                    <a:schemeClr val="accent2">
                      <a:lumMod val="50000"/>
                    </a:schemeClr>
                  </a:solidFill>
                </a:rPr>
                <a:t>More concerned than last year</a:t>
              </a:r>
              <a:endParaRPr lang="zh-CN" altLang="en-US" sz="1200" b="1" dirty="0">
                <a:solidFill>
                  <a:schemeClr val="accent2">
                    <a:lumMod val="50000"/>
                  </a:schemeClr>
                </a:solidFill>
                <a:sym typeface="+mn-lt"/>
              </a:endParaRPr>
            </a:p>
          </p:txBody>
        </p:sp>
        <p:sp>
          <p:nvSpPr>
            <p:cNvPr id="94" name="矩形 93">
              <a:extLst>
                <a:ext uri="{FF2B5EF4-FFF2-40B4-BE49-F238E27FC236}">
                  <a16:creationId xmlns:a16="http://schemas.microsoft.com/office/drawing/2014/main" id="{09C58E7A-9D40-4E07-8EA8-10DF3F29CDE3}"/>
                </a:ext>
              </a:extLst>
            </p:cNvPr>
            <p:cNvSpPr/>
            <p:nvPr>
              <p:custDataLst>
                <p:tags r:id="rId11"/>
              </p:custDataLst>
            </p:nvPr>
          </p:nvSpPr>
          <p:spPr bwMode="auto">
            <a:xfrm>
              <a:off x="9177483" y="4020149"/>
              <a:ext cx="503238"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b" anchorCtr="0">
              <a:noAutofit/>
            </a:bodyPr>
            <a:lstStyle/>
            <a:p>
              <a:pPr algn="ctr">
                <a:spcBef>
                  <a:spcPct val="0"/>
                </a:spcBef>
                <a:spcAft>
                  <a:spcPct val="0"/>
                </a:spcAft>
              </a:pPr>
              <a:r>
                <a:rPr lang="en-US" altLang="zh-CN" sz="1200" b="1" dirty="0">
                  <a:solidFill>
                    <a:schemeClr val="accent2">
                      <a:lumMod val="75000"/>
                    </a:schemeClr>
                  </a:solidFill>
                </a:rPr>
                <a:t>Less concerned</a:t>
              </a:r>
              <a:endParaRPr lang="zh-CN" altLang="en-US" sz="1200" b="1" dirty="0">
                <a:solidFill>
                  <a:schemeClr val="accent2">
                    <a:lumMod val="75000"/>
                  </a:schemeClr>
                </a:solidFill>
                <a:sym typeface="+mn-lt"/>
              </a:endParaRPr>
            </a:p>
          </p:txBody>
        </p:sp>
        <p:sp>
          <p:nvSpPr>
            <p:cNvPr id="95" name="矩形 94">
              <a:extLst>
                <a:ext uri="{FF2B5EF4-FFF2-40B4-BE49-F238E27FC236}">
                  <a16:creationId xmlns:a16="http://schemas.microsoft.com/office/drawing/2014/main" id="{172BD241-1AB4-4D41-B49B-3501781BB7B0}"/>
                </a:ext>
              </a:extLst>
            </p:cNvPr>
            <p:cNvSpPr/>
            <p:nvPr>
              <p:custDataLst>
                <p:tags r:id="rId12"/>
              </p:custDataLst>
            </p:nvPr>
          </p:nvSpPr>
          <p:spPr bwMode="auto">
            <a:xfrm>
              <a:off x="10534749" y="4019938"/>
              <a:ext cx="503238"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b" anchorCtr="0">
              <a:noAutofit/>
            </a:bodyPr>
            <a:lstStyle/>
            <a:p>
              <a:pPr algn="ctr">
                <a:spcBef>
                  <a:spcPct val="0"/>
                </a:spcBef>
                <a:spcAft>
                  <a:spcPct val="0"/>
                </a:spcAft>
              </a:pPr>
              <a:r>
                <a:rPr lang="en-US" altLang="zh-CN" sz="1200" b="1" dirty="0">
                  <a:solidFill>
                    <a:schemeClr val="accent1">
                      <a:lumMod val="60000"/>
                      <a:lumOff val="40000"/>
                    </a:schemeClr>
                  </a:solidFill>
                </a:rPr>
                <a:t>Not concerned</a:t>
              </a:r>
              <a:endParaRPr lang="zh-CN" altLang="en-US" sz="1200" b="1" dirty="0">
                <a:solidFill>
                  <a:schemeClr val="accent1">
                    <a:lumMod val="60000"/>
                    <a:lumOff val="40000"/>
                  </a:schemeClr>
                </a:solidFill>
                <a:sym typeface="+mn-lt"/>
              </a:endParaRPr>
            </a:p>
          </p:txBody>
        </p:sp>
      </p:grpSp>
      <p:sp>
        <p:nvSpPr>
          <p:cNvPr id="98" name="文本框 97">
            <a:extLst>
              <a:ext uri="{FF2B5EF4-FFF2-40B4-BE49-F238E27FC236}">
                <a16:creationId xmlns:a16="http://schemas.microsoft.com/office/drawing/2014/main" id="{4B72F553-31C1-45DC-9158-94909C032809}"/>
              </a:ext>
            </a:extLst>
          </p:cNvPr>
          <p:cNvSpPr txBox="1"/>
          <p:nvPr/>
        </p:nvSpPr>
        <p:spPr>
          <a:xfrm>
            <a:off x="5866457" y="3621525"/>
            <a:ext cx="4176080" cy="307777"/>
          </a:xfrm>
          <a:prstGeom prst="rect">
            <a:avLst/>
          </a:prstGeom>
          <a:noFill/>
        </p:spPr>
        <p:txBody>
          <a:bodyPr wrap="none" rtlCol="0">
            <a:spAutoFit/>
          </a:bodyPr>
          <a:lstStyle/>
          <a:p>
            <a:pPr marL="285750" indent="-285750">
              <a:buFont typeface="Wingdings" panose="05000000000000000000" pitchFamily="2" charset="2"/>
              <a:buChar char="l"/>
            </a:pPr>
            <a:r>
              <a:rPr lang="en-US" altLang="zh-CN" sz="1400" b="1" dirty="0">
                <a:solidFill>
                  <a:schemeClr val="accent2">
                    <a:lumMod val="75000"/>
                  </a:schemeClr>
                </a:solidFill>
              </a:rPr>
              <a:t>Views on the influx of international retailers</a:t>
            </a:r>
          </a:p>
        </p:txBody>
      </p:sp>
      <p:sp>
        <p:nvSpPr>
          <p:cNvPr id="99" name="文本框 98">
            <a:extLst>
              <a:ext uri="{FF2B5EF4-FFF2-40B4-BE49-F238E27FC236}">
                <a16:creationId xmlns:a16="http://schemas.microsoft.com/office/drawing/2014/main" id="{C9B5BF1A-7313-48BC-AC5F-F9EE0CEADB28}"/>
              </a:ext>
            </a:extLst>
          </p:cNvPr>
          <p:cNvSpPr txBox="1"/>
          <p:nvPr/>
        </p:nvSpPr>
        <p:spPr>
          <a:xfrm>
            <a:off x="5843952" y="4505537"/>
            <a:ext cx="4198585" cy="307777"/>
          </a:xfrm>
          <a:prstGeom prst="rect">
            <a:avLst/>
          </a:prstGeom>
          <a:noFill/>
        </p:spPr>
        <p:txBody>
          <a:bodyPr wrap="none" rtlCol="0">
            <a:spAutoFit/>
          </a:bodyPr>
          <a:lstStyle/>
          <a:p>
            <a:pPr marL="285750" indent="-285750">
              <a:buFont typeface="Wingdings" panose="05000000000000000000" pitchFamily="2" charset="2"/>
              <a:buChar char="l"/>
            </a:pPr>
            <a:r>
              <a:rPr lang="en-US" altLang="zh-CN" sz="1400" b="1" dirty="0">
                <a:solidFill>
                  <a:schemeClr val="accent2">
                    <a:lumMod val="75000"/>
                  </a:schemeClr>
                </a:solidFill>
              </a:rPr>
              <a:t>Impact of the influx of international retailers</a:t>
            </a:r>
          </a:p>
        </p:txBody>
      </p:sp>
      <p:grpSp>
        <p:nvGrpSpPr>
          <p:cNvPr id="108" name="组合 107">
            <a:extLst>
              <a:ext uri="{FF2B5EF4-FFF2-40B4-BE49-F238E27FC236}">
                <a16:creationId xmlns:a16="http://schemas.microsoft.com/office/drawing/2014/main" id="{75A496BD-BBF0-4C21-B01B-86CA892BF3FB}"/>
              </a:ext>
            </a:extLst>
          </p:cNvPr>
          <p:cNvGrpSpPr/>
          <p:nvPr/>
        </p:nvGrpSpPr>
        <p:grpSpPr>
          <a:xfrm>
            <a:off x="6219178" y="4836346"/>
            <a:ext cx="5916612" cy="670021"/>
            <a:chOff x="6096000" y="4786222"/>
            <a:chExt cx="5916612" cy="670021"/>
          </a:xfrm>
        </p:grpSpPr>
        <p:graphicFrame>
          <p:nvGraphicFramePr>
            <p:cNvPr id="129" name="Chart 3">
              <a:extLst>
                <a:ext uri="{FF2B5EF4-FFF2-40B4-BE49-F238E27FC236}">
                  <a16:creationId xmlns:a16="http://schemas.microsoft.com/office/drawing/2014/main" id="{EF88E52E-7BFD-45E4-8BD6-830A3A0CD57A}"/>
                </a:ext>
              </a:extLst>
            </p:cNvPr>
            <p:cNvGraphicFramePr/>
            <p:nvPr>
              <p:custDataLst>
                <p:tags r:id="rId5"/>
              </p:custDataLst>
              <p:extLst>
                <p:ext uri="{D42A27DB-BD31-4B8C-83A1-F6EECF244321}">
                  <p14:modId xmlns:p14="http://schemas.microsoft.com/office/powerpoint/2010/main" val="2009560806"/>
                </p:ext>
              </p:extLst>
            </p:nvPr>
          </p:nvGraphicFramePr>
          <p:xfrm>
            <a:off x="6096000" y="4822621"/>
            <a:ext cx="5916612" cy="633622"/>
          </p:xfrm>
          <a:graphic>
            <a:graphicData uri="http://schemas.openxmlformats.org/drawingml/2006/chart">
              <c:chart xmlns:c="http://schemas.openxmlformats.org/drawingml/2006/chart" xmlns:r="http://schemas.openxmlformats.org/officeDocument/2006/relationships" r:id="rId21"/>
            </a:graphicData>
          </a:graphic>
        </p:graphicFrame>
        <p:sp>
          <p:nvSpPr>
            <p:cNvPr id="130" name="矩形 129">
              <a:extLst>
                <a:ext uri="{FF2B5EF4-FFF2-40B4-BE49-F238E27FC236}">
                  <a16:creationId xmlns:a16="http://schemas.microsoft.com/office/drawing/2014/main" id="{8C2C8315-2F4D-4307-BE4A-1237E9DFFCCA}"/>
                </a:ext>
              </a:extLst>
            </p:cNvPr>
            <p:cNvSpPr/>
            <p:nvPr>
              <p:custDataLst>
                <p:tags r:id="rId6"/>
              </p:custDataLst>
            </p:nvPr>
          </p:nvSpPr>
          <p:spPr bwMode="auto">
            <a:xfrm>
              <a:off x="6389392" y="4786222"/>
              <a:ext cx="513567" cy="163412"/>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b" anchorCtr="0">
              <a:noAutofit/>
            </a:bodyPr>
            <a:lstStyle/>
            <a:p>
              <a:pPr algn="ctr">
                <a:spcBef>
                  <a:spcPct val="0"/>
                </a:spcBef>
                <a:spcAft>
                  <a:spcPct val="0"/>
                </a:spcAft>
              </a:pPr>
              <a:r>
                <a:rPr lang="en-US" altLang="zh-CN" sz="1200" b="1" dirty="0">
                  <a:solidFill>
                    <a:schemeClr val="accent3"/>
                  </a:solidFill>
                  <a:sym typeface="+mn-lt"/>
                </a:rPr>
                <a:t>Positive impact</a:t>
              </a:r>
              <a:endParaRPr lang="zh-CN" altLang="en-US" sz="1200" b="1" dirty="0">
                <a:solidFill>
                  <a:schemeClr val="accent3"/>
                </a:solidFill>
                <a:sym typeface="+mn-lt"/>
              </a:endParaRPr>
            </a:p>
          </p:txBody>
        </p:sp>
        <p:sp>
          <p:nvSpPr>
            <p:cNvPr id="131" name="矩形 130">
              <a:extLst>
                <a:ext uri="{FF2B5EF4-FFF2-40B4-BE49-F238E27FC236}">
                  <a16:creationId xmlns:a16="http://schemas.microsoft.com/office/drawing/2014/main" id="{C34FCAE4-DD71-4421-89E6-B49491861F9B}"/>
                </a:ext>
              </a:extLst>
            </p:cNvPr>
            <p:cNvSpPr/>
            <p:nvPr>
              <p:custDataLst>
                <p:tags r:id="rId7"/>
              </p:custDataLst>
            </p:nvPr>
          </p:nvSpPr>
          <p:spPr bwMode="auto">
            <a:xfrm>
              <a:off x="8383654" y="4804277"/>
              <a:ext cx="513567" cy="163412"/>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b" anchorCtr="0">
              <a:noAutofit/>
            </a:bodyPr>
            <a:lstStyle/>
            <a:p>
              <a:pPr algn="ctr">
                <a:spcBef>
                  <a:spcPct val="0"/>
                </a:spcBef>
                <a:spcAft>
                  <a:spcPct val="0"/>
                </a:spcAft>
              </a:pPr>
              <a:r>
                <a:rPr lang="en-US" altLang="zh-CN" sz="1200" b="1" dirty="0">
                  <a:solidFill>
                    <a:schemeClr val="accent1"/>
                  </a:solidFill>
                  <a:sym typeface="+mn-lt"/>
                </a:rPr>
                <a:t>Negative impact</a:t>
              </a:r>
              <a:endParaRPr lang="zh-CN" altLang="en-US" sz="1200" b="1" dirty="0">
                <a:solidFill>
                  <a:schemeClr val="accent1"/>
                </a:solidFill>
                <a:sym typeface="+mn-lt"/>
              </a:endParaRPr>
            </a:p>
          </p:txBody>
        </p:sp>
        <p:sp>
          <p:nvSpPr>
            <p:cNvPr id="132" name="矩形 131">
              <a:extLst>
                <a:ext uri="{FF2B5EF4-FFF2-40B4-BE49-F238E27FC236}">
                  <a16:creationId xmlns:a16="http://schemas.microsoft.com/office/drawing/2014/main" id="{F621849B-21F8-425B-A729-333F41134520}"/>
                </a:ext>
              </a:extLst>
            </p:cNvPr>
            <p:cNvSpPr/>
            <p:nvPr>
              <p:custDataLst>
                <p:tags r:id="rId8"/>
              </p:custDataLst>
            </p:nvPr>
          </p:nvSpPr>
          <p:spPr bwMode="auto">
            <a:xfrm>
              <a:off x="10810547" y="4789786"/>
              <a:ext cx="513567" cy="163412"/>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b" anchorCtr="0">
              <a:noAutofit/>
            </a:bodyPr>
            <a:lstStyle/>
            <a:p>
              <a:pPr algn="ctr">
                <a:spcBef>
                  <a:spcPct val="0"/>
                </a:spcBef>
                <a:spcAft>
                  <a:spcPct val="0"/>
                </a:spcAft>
              </a:pPr>
              <a:r>
                <a:rPr lang="en-US" altLang="zh-CN" sz="1200" b="1" dirty="0">
                  <a:solidFill>
                    <a:schemeClr val="accent2"/>
                  </a:solidFill>
                  <a:sym typeface="+mn-lt"/>
                </a:rPr>
                <a:t>No impact</a:t>
              </a:r>
              <a:endParaRPr lang="zh-CN" altLang="en-US" sz="1200" b="1" dirty="0">
                <a:solidFill>
                  <a:schemeClr val="accent2"/>
                </a:solidFill>
                <a:sym typeface="+mn-lt"/>
              </a:endParaRPr>
            </a:p>
          </p:txBody>
        </p:sp>
      </p:grpSp>
      <p:sp>
        <p:nvSpPr>
          <p:cNvPr id="134" name="TextBox 57">
            <a:extLst>
              <a:ext uri="{FF2B5EF4-FFF2-40B4-BE49-F238E27FC236}">
                <a16:creationId xmlns:a16="http://schemas.microsoft.com/office/drawing/2014/main" id="{183469B4-58A4-4125-BA9A-1B721F43CD1A}"/>
              </a:ext>
            </a:extLst>
          </p:cNvPr>
          <p:cNvSpPr txBox="1"/>
          <p:nvPr/>
        </p:nvSpPr>
        <p:spPr>
          <a:xfrm>
            <a:off x="5972823" y="5366387"/>
            <a:ext cx="5825825" cy="1143070"/>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The globalization of trade has led to the influx of many companies and increased the competitive pressure of the local retail industry. It poses a threat to the development and operation of the local retail industry.</a:t>
            </a:r>
            <a:endParaRPr lang="zh-CN" altLang="en-US" sz="1200" dirty="0">
              <a:solidFill>
                <a:schemeClr val="accent2">
                  <a:lumMod val="50000"/>
                </a:schemeClr>
              </a:solidFill>
            </a:endParaRPr>
          </a:p>
        </p:txBody>
      </p:sp>
      <p:sp>
        <p:nvSpPr>
          <p:cNvPr id="110" name="文本框 109">
            <a:extLst>
              <a:ext uri="{FF2B5EF4-FFF2-40B4-BE49-F238E27FC236}">
                <a16:creationId xmlns:a16="http://schemas.microsoft.com/office/drawing/2014/main" id="{06ED648D-E683-4DD3-A6F3-EDF5904DE8F7}"/>
              </a:ext>
            </a:extLst>
          </p:cNvPr>
          <p:cNvSpPr txBox="1"/>
          <p:nvPr/>
        </p:nvSpPr>
        <p:spPr>
          <a:xfrm>
            <a:off x="6957780" y="3224061"/>
            <a:ext cx="524503" cy="276999"/>
          </a:xfrm>
          <a:prstGeom prst="rect">
            <a:avLst/>
          </a:prstGeom>
          <a:noFill/>
        </p:spPr>
        <p:txBody>
          <a:bodyPr wrap="none" rtlCol="0">
            <a:spAutoFit/>
          </a:bodyPr>
          <a:lstStyle/>
          <a:p>
            <a:r>
              <a:rPr lang="en-US" altLang="zh-CN" sz="1200" dirty="0">
                <a:solidFill>
                  <a:schemeClr val="accent2">
                    <a:lumMod val="50000"/>
                  </a:schemeClr>
                </a:solidFill>
              </a:rPr>
              <a:t>2010</a:t>
            </a:r>
            <a:endParaRPr lang="zh-CN" altLang="en-US" sz="1200" dirty="0">
              <a:solidFill>
                <a:schemeClr val="accent2">
                  <a:lumMod val="50000"/>
                </a:schemeClr>
              </a:solidFill>
            </a:endParaRPr>
          </a:p>
        </p:txBody>
      </p:sp>
      <p:sp>
        <p:nvSpPr>
          <p:cNvPr id="137" name="文本框 136">
            <a:extLst>
              <a:ext uri="{FF2B5EF4-FFF2-40B4-BE49-F238E27FC236}">
                <a16:creationId xmlns:a16="http://schemas.microsoft.com/office/drawing/2014/main" id="{EE355859-0321-45C0-859A-F22F25A92BD1}"/>
              </a:ext>
            </a:extLst>
          </p:cNvPr>
          <p:cNvSpPr txBox="1"/>
          <p:nvPr/>
        </p:nvSpPr>
        <p:spPr>
          <a:xfrm>
            <a:off x="8875265" y="3224061"/>
            <a:ext cx="524503" cy="276999"/>
          </a:xfrm>
          <a:prstGeom prst="rect">
            <a:avLst/>
          </a:prstGeom>
          <a:noFill/>
        </p:spPr>
        <p:txBody>
          <a:bodyPr wrap="none" rtlCol="0">
            <a:spAutoFit/>
          </a:bodyPr>
          <a:lstStyle/>
          <a:p>
            <a:r>
              <a:rPr lang="en-US" altLang="zh-CN" sz="1200" dirty="0">
                <a:solidFill>
                  <a:schemeClr val="accent2">
                    <a:lumMod val="50000"/>
                  </a:schemeClr>
                </a:solidFill>
              </a:rPr>
              <a:t>2015</a:t>
            </a:r>
            <a:endParaRPr lang="zh-CN" altLang="en-US" sz="1200" dirty="0">
              <a:solidFill>
                <a:schemeClr val="accent2">
                  <a:lumMod val="50000"/>
                </a:schemeClr>
              </a:solidFill>
            </a:endParaRPr>
          </a:p>
        </p:txBody>
      </p:sp>
      <p:sp>
        <p:nvSpPr>
          <p:cNvPr id="138" name="文本框 137">
            <a:extLst>
              <a:ext uri="{FF2B5EF4-FFF2-40B4-BE49-F238E27FC236}">
                <a16:creationId xmlns:a16="http://schemas.microsoft.com/office/drawing/2014/main" id="{ABBC59A4-35CA-4EC5-99AE-9A6849831767}"/>
              </a:ext>
            </a:extLst>
          </p:cNvPr>
          <p:cNvSpPr txBox="1"/>
          <p:nvPr/>
        </p:nvSpPr>
        <p:spPr>
          <a:xfrm>
            <a:off x="10792750" y="3224061"/>
            <a:ext cx="524503" cy="276999"/>
          </a:xfrm>
          <a:prstGeom prst="rect">
            <a:avLst/>
          </a:prstGeom>
          <a:noFill/>
        </p:spPr>
        <p:txBody>
          <a:bodyPr wrap="none" rtlCol="0">
            <a:spAutoFit/>
          </a:bodyPr>
          <a:lstStyle/>
          <a:p>
            <a:r>
              <a:rPr lang="en-US" altLang="zh-CN" sz="1200" dirty="0">
                <a:solidFill>
                  <a:schemeClr val="accent2">
                    <a:lumMod val="50000"/>
                  </a:schemeClr>
                </a:solidFill>
              </a:rPr>
              <a:t>2020</a:t>
            </a:r>
            <a:endParaRPr lang="zh-CN" altLang="en-US" sz="1200" dirty="0">
              <a:solidFill>
                <a:schemeClr val="accent2">
                  <a:lumMod val="50000"/>
                </a:schemeClr>
              </a:solidFill>
            </a:endParaRPr>
          </a:p>
        </p:txBody>
      </p:sp>
      <p:sp>
        <p:nvSpPr>
          <p:cNvPr id="37" name="文本框 36">
            <a:extLst>
              <a:ext uri="{FF2B5EF4-FFF2-40B4-BE49-F238E27FC236}">
                <a16:creationId xmlns:a16="http://schemas.microsoft.com/office/drawing/2014/main" id="{EF6C87BF-EDCC-4124-B11D-38DFFA1449DD}"/>
              </a:ext>
            </a:extLst>
          </p:cNvPr>
          <p:cNvSpPr txBox="1"/>
          <p:nvPr/>
        </p:nvSpPr>
        <p:spPr>
          <a:xfrm>
            <a:off x="11691891" y="6552577"/>
            <a:ext cx="500109" cy="369332"/>
          </a:xfrm>
          <a:prstGeom prst="rect">
            <a:avLst/>
          </a:prstGeom>
          <a:noFill/>
        </p:spPr>
        <p:txBody>
          <a:bodyPr wrap="square" rtlCol="0">
            <a:spAutoFit/>
          </a:bodyPr>
          <a:lstStyle/>
          <a:p>
            <a:r>
              <a:rPr lang="en-US" altLang="zh-CN" b="1" dirty="0"/>
              <a:t>10</a:t>
            </a:r>
            <a:endParaRPr lang="zh-CN" altLang="en-US" b="1" dirty="0"/>
          </a:p>
        </p:txBody>
      </p:sp>
    </p:spTree>
    <p:custDataLst>
      <p:tags r:id="rId2"/>
    </p:custDataLst>
    <p:extLst>
      <p:ext uri="{BB962C8B-B14F-4D97-AF65-F5344CB8AC3E}">
        <p14:creationId xmlns:p14="http://schemas.microsoft.com/office/powerpoint/2010/main" val="41998265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074457-7111-4670-BE19-C6FAFF2AD9AA}"/>
              </a:ext>
            </a:extLst>
          </p:cNvPr>
          <p:cNvSpPr txBox="1"/>
          <p:nvPr/>
        </p:nvSpPr>
        <p:spPr>
          <a:xfrm>
            <a:off x="232606" y="359357"/>
            <a:ext cx="2238113" cy="707886"/>
          </a:xfrm>
          <a:prstGeom prst="rect">
            <a:avLst/>
          </a:prstGeom>
          <a:noFill/>
        </p:spPr>
        <p:txBody>
          <a:bodyPr wrap="none" rtlCol="0">
            <a:spAutoFit/>
          </a:bodyPr>
          <a:lstStyle/>
          <a:p>
            <a:r>
              <a:rPr lang="en-US" altLang="zh-CN" sz="4000" b="1" dirty="0">
                <a:solidFill>
                  <a:schemeClr val="bg1"/>
                </a:solidFill>
                <a:latin typeface="Arial" panose="020B0604020202020204" pitchFamily="34" charset="0"/>
                <a:cs typeface="Arial" panose="020B0604020202020204" pitchFamily="34" charset="0"/>
              </a:rPr>
              <a:t>Strategy</a:t>
            </a:r>
            <a:endParaRPr lang="zh-CN" altLang="en-US" dirty="0"/>
          </a:p>
        </p:txBody>
      </p:sp>
      <p:grpSp>
        <p:nvGrpSpPr>
          <p:cNvPr id="3" name="组合 2">
            <a:extLst>
              <a:ext uri="{FF2B5EF4-FFF2-40B4-BE49-F238E27FC236}">
                <a16:creationId xmlns:a16="http://schemas.microsoft.com/office/drawing/2014/main" id="{14A9A777-FB67-46BA-A278-338AE77E08FC}"/>
              </a:ext>
            </a:extLst>
          </p:cNvPr>
          <p:cNvGrpSpPr/>
          <p:nvPr/>
        </p:nvGrpSpPr>
        <p:grpSpPr>
          <a:xfrm>
            <a:off x="8937812" y="-961185"/>
            <a:ext cx="4025153" cy="3998562"/>
            <a:chOff x="8937812" y="-961185"/>
            <a:chExt cx="4025153" cy="3998562"/>
          </a:xfrm>
        </p:grpSpPr>
        <p:sp>
          <p:nvSpPr>
            <p:cNvPr id="4" name="圆: 空心 3">
              <a:extLst>
                <a:ext uri="{FF2B5EF4-FFF2-40B4-BE49-F238E27FC236}">
                  <a16:creationId xmlns:a16="http://schemas.microsoft.com/office/drawing/2014/main" id="{D796AEB8-985A-47C3-89CD-86FED763FA9B}"/>
                </a:ext>
              </a:extLst>
            </p:cNvPr>
            <p:cNvSpPr/>
            <p:nvPr/>
          </p:nvSpPr>
          <p:spPr>
            <a:xfrm>
              <a:off x="8937812" y="-961185"/>
              <a:ext cx="4025153" cy="3998562"/>
            </a:xfrm>
            <a:prstGeom prst="donut">
              <a:avLst>
                <a:gd name="adj" fmla="val 8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902C589D-43EB-4222-959B-9055BD795591}"/>
                </a:ext>
              </a:extLst>
            </p:cNvPr>
            <p:cNvSpPr txBox="1"/>
            <p:nvPr/>
          </p:nvSpPr>
          <p:spPr>
            <a:xfrm>
              <a:off x="10013578" y="-384244"/>
              <a:ext cx="1611339" cy="3170099"/>
            </a:xfrm>
            <a:prstGeom prst="rect">
              <a:avLst/>
            </a:prstGeom>
            <a:noFill/>
          </p:spPr>
          <p:txBody>
            <a:bodyPr wrap="none" rtlCol="0">
              <a:spAutoFit/>
            </a:bodyPr>
            <a:lstStyle/>
            <a:p>
              <a:r>
                <a:rPr lang="en-US" altLang="zh-CN" sz="20000" dirty="0">
                  <a:solidFill>
                    <a:schemeClr val="bg1"/>
                  </a:solidFill>
                </a:rPr>
                <a:t>2</a:t>
              </a:r>
              <a:endParaRPr lang="zh-CN" altLang="en-US" sz="20000" dirty="0">
                <a:solidFill>
                  <a:schemeClr val="bg1"/>
                </a:solidFill>
              </a:endParaRPr>
            </a:p>
          </p:txBody>
        </p:sp>
      </p:grpSp>
      <p:sp>
        <p:nvSpPr>
          <p:cNvPr id="6" name="文本框 5">
            <a:extLst>
              <a:ext uri="{FF2B5EF4-FFF2-40B4-BE49-F238E27FC236}">
                <a16:creationId xmlns:a16="http://schemas.microsoft.com/office/drawing/2014/main" id="{0D331BA8-9004-4FA3-AE32-53C46A80F866}"/>
              </a:ext>
            </a:extLst>
          </p:cNvPr>
          <p:cNvSpPr txBox="1"/>
          <p:nvPr/>
        </p:nvSpPr>
        <p:spPr>
          <a:xfrm>
            <a:off x="160888" y="1326899"/>
            <a:ext cx="4171335" cy="3354765"/>
          </a:xfrm>
          <a:prstGeom prst="rect">
            <a:avLst/>
          </a:prstGeom>
          <a:noFill/>
        </p:spPr>
        <p:txBody>
          <a:bodyPr wrap="none" rtlCol="0">
            <a:spAutoFit/>
          </a:bodyPr>
          <a:lstStyle/>
          <a:p>
            <a:pPr marL="285750" indent="-285750">
              <a:buFont typeface="Wingdings" panose="05000000000000000000" pitchFamily="2" charset="2"/>
              <a:buChar char="l"/>
            </a:pPr>
            <a:r>
              <a:rPr lang="en-US" altLang="zh-CN" sz="2800" b="1" dirty="0">
                <a:solidFill>
                  <a:schemeClr val="bg1"/>
                </a:solidFill>
              </a:rPr>
              <a:t>External management</a:t>
            </a:r>
          </a:p>
          <a:p>
            <a:pPr marL="285750" indent="-285750">
              <a:buFont typeface="Wingdings" panose="05000000000000000000" pitchFamily="2" charset="2"/>
              <a:buChar char="l"/>
            </a:pPr>
            <a:endParaRPr lang="en-US" altLang="zh-CN" sz="2800" b="1" dirty="0">
              <a:solidFill>
                <a:schemeClr val="bg1"/>
              </a:solidFill>
            </a:endParaRPr>
          </a:p>
          <a:p>
            <a:pPr marL="285750" indent="-285750">
              <a:buFont typeface="Wingdings" panose="05000000000000000000" pitchFamily="2" charset="2"/>
              <a:buChar char="l"/>
            </a:pPr>
            <a:r>
              <a:rPr lang="en-US" altLang="zh-CN" sz="2800" b="1" dirty="0">
                <a:solidFill>
                  <a:schemeClr val="bg1"/>
                </a:solidFill>
              </a:rPr>
              <a:t>Internal management</a:t>
            </a:r>
          </a:p>
          <a:p>
            <a:pPr marL="285750" indent="-285750">
              <a:buFont typeface="Wingdings" panose="05000000000000000000" pitchFamily="2" charset="2"/>
              <a:buChar char="l"/>
            </a:pPr>
            <a:endParaRPr lang="en-US" altLang="zh-CN" sz="2800" b="1" dirty="0">
              <a:solidFill>
                <a:schemeClr val="bg1"/>
              </a:solidFill>
            </a:endParaRPr>
          </a:p>
          <a:p>
            <a:pPr marL="285750" indent="-285750">
              <a:buFont typeface="Wingdings" panose="05000000000000000000" pitchFamily="2" charset="2"/>
              <a:buChar char="l"/>
            </a:pPr>
            <a:r>
              <a:rPr lang="en-US" altLang="zh-CN" sz="2800" b="1" dirty="0">
                <a:solidFill>
                  <a:schemeClr val="bg1"/>
                </a:solidFill>
              </a:rPr>
              <a:t>Structure upgrading</a:t>
            </a:r>
          </a:p>
          <a:p>
            <a:pPr marL="742950" lvl="1" indent="-285750">
              <a:buFontTx/>
              <a:buChar char="-"/>
            </a:pPr>
            <a:endParaRPr lang="en-US" altLang="zh-CN" b="1" dirty="0">
              <a:solidFill>
                <a:schemeClr val="bg1"/>
              </a:solidFill>
            </a:endParaRPr>
          </a:p>
          <a:p>
            <a:pPr lvl="1"/>
            <a:endParaRPr lang="en-US" altLang="zh-CN" b="1" dirty="0">
              <a:solidFill>
                <a:schemeClr val="bg1"/>
              </a:solidFill>
            </a:endParaRPr>
          </a:p>
          <a:p>
            <a:pPr marL="285750" indent="-285750">
              <a:buFontTx/>
              <a:buChar char="-"/>
            </a:pPr>
            <a:endParaRPr lang="en-US" altLang="zh-CN" b="1" dirty="0">
              <a:solidFill>
                <a:schemeClr val="bg1"/>
              </a:solidFill>
            </a:endParaRPr>
          </a:p>
          <a:p>
            <a:pPr marL="742950" lvl="1" indent="-285750">
              <a:buFontTx/>
              <a:buChar char="-"/>
            </a:pPr>
            <a:endParaRPr lang="zh-CN" altLang="en-US" dirty="0"/>
          </a:p>
        </p:txBody>
      </p:sp>
    </p:spTree>
    <p:extLst>
      <p:ext uri="{BB962C8B-B14F-4D97-AF65-F5344CB8AC3E}">
        <p14:creationId xmlns:p14="http://schemas.microsoft.com/office/powerpoint/2010/main" val="30535051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对象 19" hidden="1">
            <a:extLst>
              <a:ext uri="{FF2B5EF4-FFF2-40B4-BE49-F238E27FC236}">
                <a16:creationId xmlns:a16="http://schemas.microsoft.com/office/drawing/2014/main" id="{76B29430-CE47-444A-9405-F03C9D44AA55}"/>
              </a:ext>
            </a:extLst>
          </p:cNvPr>
          <p:cNvGraphicFramePr>
            <a:graphicFrameLocks noChangeAspect="1"/>
          </p:cNvGraphicFramePr>
          <p:nvPr>
            <p:custDataLst>
              <p:tags r:id="rId3"/>
            </p:custDataLst>
            <p:extLst>
              <p:ext uri="{D42A27DB-BD31-4B8C-83A1-F6EECF244321}">
                <p14:modId xmlns:p14="http://schemas.microsoft.com/office/powerpoint/2010/main" val="1761165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602" name="think-cell 幻灯片" r:id="rId5" imgW="532" imgH="533" progId="TCLayout.ActiveDocument.1">
                  <p:embed/>
                </p:oleObj>
              </mc:Choice>
              <mc:Fallback>
                <p:oleObj name="think-cell 幻灯片" r:id="rId5" imgW="532" imgH="533" progId="TCLayout.ActiveDocument.1">
                  <p:embed/>
                  <p:pic>
                    <p:nvPicPr>
                      <p:cNvPr id="20" name="对象 19" hidden="1">
                        <a:extLst>
                          <a:ext uri="{FF2B5EF4-FFF2-40B4-BE49-F238E27FC236}">
                            <a16:creationId xmlns:a16="http://schemas.microsoft.com/office/drawing/2014/main" id="{76B29430-CE47-444A-9405-F03C9D44AA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8" name="矩形: 圆角 97">
            <a:extLst>
              <a:ext uri="{FF2B5EF4-FFF2-40B4-BE49-F238E27FC236}">
                <a16:creationId xmlns:a16="http://schemas.microsoft.com/office/drawing/2014/main" id="{AD7507F7-C63F-4B71-93E5-E132ADBFCCD0}"/>
              </a:ext>
            </a:extLst>
          </p:cNvPr>
          <p:cNvSpPr/>
          <p:nvPr/>
        </p:nvSpPr>
        <p:spPr>
          <a:xfrm>
            <a:off x="8087165" y="4411085"/>
            <a:ext cx="1643407" cy="446847"/>
          </a:xfrm>
          <a:prstGeom prst="roundRect">
            <a:avLst/>
          </a:prstGeom>
          <a:solidFill>
            <a:schemeClr val="bg1"/>
          </a:solid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2">
                    <a:lumMod val="50000"/>
                  </a:schemeClr>
                </a:solidFill>
              </a:rPr>
              <a:t>GOAL</a:t>
            </a:r>
            <a:endParaRPr lang="zh-CN" altLang="en-US" sz="2400" b="1" dirty="0">
              <a:solidFill>
                <a:schemeClr val="accent2">
                  <a:lumMod val="50000"/>
                </a:schemeClr>
              </a:solidFill>
            </a:endParaRPr>
          </a:p>
        </p:txBody>
      </p:sp>
      <p:grpSp>
        <p:nvGrpSpPr>
          <p:cNvPr id="2" name="组合 1">
            <a:extLst>
              <a:ext uri="{FF2B5EF4-FFF2-40B4-BE49-F238E27FC236}">
                <a16:creationId xmlns:a16="http://schemas.microsoft.com/office/drawing/2014/main" id="{D449E37D-6187-40DF-94F4-D78DFD9367BE}"/>
              </a:ext>
            </a:extLst>
          </p:cNvPr>
          <p:cNvGrpSpPr/>
          <p:nvPr/>
        </p:nvGrpSpPr>
        <p:grpSpPr>
          <a:xfrm>
            <a:off x="0" y="412689"/>
            <a:ext cx="12192000" cy="488593"/>
            <a:chOff x="0" y="421343"/>
            <a:chExt cx="12192000" cy="488593"/>
          </a:xfrm>
        </p:grpSpPr>
        <p:sp>
          <p:nvSpPr>
            <p:cNvPr id="3" name="矩形 2">
              <a:extLst>
                <a:ext uri="{FF2B5EF4-FFF2-40B4-BE49-F238E27FC236}">
                  <a16:creationId xmlns:a16="http://schemas.microsoft.com/office/drawing/2014/main" id="{34E471BA-100D-4439-89C6-21B373CDA808}"/>
                </a:ext>
              </a:extLst>
            </p:cNvPr>
            <p:cNvSpPr/>
            <p:nvPr/>
          </p:nvSpPr>
          <p:spPr>
            <a:xfrm>
              <a:off x="0" y="421343"/>
              <a:ext cx="12192000" cy="48859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6" descr="Changes in consumer perception">
              <a:extLst>
                <a:ext uri="{FF2B5EF4-FFF2-40B4-BE49-F238E27FC236}">
                  <a16:creationId xmlns:a16="http://schemas.microsoft.com/office/drawing/2014/main" id="{C3BEFF7E-23FA-46EC-BE69-A8D6431BB576}"/>
                </a:ext>
              </a:extLst>
            </p:cNvPr>
            <p:cNvSpPr txBox="1"/>
            <p:nvPr/>
          </p:nvSpPr>
          <p:spPr>
            <a:xfrm>
              <a:off x="0" y="448271"/>
              <a:ext cx="12192000" cy="461665"/>
            </a:xfrm>
            <a:prstGeom prst="rect">
              <a:avLst/>
            </a:prstGeom>
            <a:noFill/>
          </p:spPr>
          <p:txBody>
            <a:bodyPr wrap="square" rtlCol="0">
              <a:spAutoFit/>
            </a:bodyPr>
            <a:lstStyle/>
            <a:p>
              <a:pPr algn="ctr"/>
              <a:r>
                <a:rPr lang="en-US" altLang="zh-CN" sz="2400" b="1" dirty="0">
                  <a:solidFill>
                    <a:schemeClr val="bg1"/>
                  </a:solidFill>
                </a:rPr>
                <a:t>Strategy Overview</a:t>
              </a:r>
              <a:endParaRPr lang="zh-CN" altLang="en-US" sz="2400" b="1" dirty="0">
                <a:solidFill>
                  <a:schemeClr val="bg1"/>
                </a:solidFill>
              </a:endParaRPr>
            </a:p>
          </p:txBody>
        </p:sp>
      </p:grpSp>
      <p:sp>
        <p:nvSpPr>
          <p:cNvPr id="43" name="TextBox 42"/>
          <p:cNvSpPr txBox="1"/>
          <p:nvPr/>
        </p:nvSpPr>
        <p:spPr>
          <a:xfrm>
            <a:off x="6265221" y="5242571"/>
            <a:ext cx="766980" cy="338554"/>
          </a:xfrm>
          <a:prstGeom prst="rect">
            <a:avLst/>
          </a:prstGeom>
          <a:noFill/>
        </p:spPr>
        <p:txBody>
          <a:bodyPr wrap="square" rtlCol="0">
            <a:spAutoFit/>
          </a:bodyPr>
          <a:lstStyle/>
          <a:p>
            <a:r>
              <a:rPr lang="en-US" altLang="zh-CN" sz="800" dirty="0">
                <a:solidFill>
                  <a:schemeClr val="bg1"/>
                </a:solidFill>
              </a:rPr>
              <a:t>Surrounding commercial</a:t>
            </a:r>
            <a:endParaRPr lang="zh-CN" altLang="en-US" sz="800" dirty="0">
              <a:solidFill>
                <a:schemeClr val="bg1"/>
              </a:solidFill>
            </a:endParaRPr>
          </a:p>
        </p:txBody>
      </p:sp>
      <p:sp>
        <p:nvSpPr>
          <p:cNvPr id="7" name="文本框 6">
            <a:extLst>
              <a:ext uri="{FF2B5EF4-FFF2-40B4-BE49-F238E27FC236}">
                <a16:creationId xmlns:a16="http://schemas.microsoft.com/office/drawing/2014/main" id="{2D127057-4393-44B9-8202-2AB7F3FBC960}"/>
              </a:ext>
            </a:extLst>
          </p:cNvPr>
          <p:cNvSpPr txBox="1"/>
          <p:nvPr/>
        </p:nvSpPr>
        <p:spPr>
          <a:xfrm>
            <a:off x="0" y="1043682"/>
            <a:ext cx="2156360"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b="1" dirty="0">
                <a:solidFill>
                  <a:schemeClr val="accent2">
                    <a:lumMod val="75000"/>
                  </a:schemeClr>
                </a:solidFill>
              </a:rPr>
              <a:t>Retailer’ issues</a:t>
            </a:r>
            <a:endParaRPr lang="zh-CN" altLang="en-US" b="1" dirty="0">
              <a:solidFill>
                <a:schemeClr val="accent2">
                  <a:lumMod val="75000"/>
                </a:schemeClr>
              </a:solidFill>
            </a:endParaRPr>
          </a:p>
        </p:txBody>
      </p:sp>
      <p:graphicFrame>
        <p:nvGraphicFramePr>
          <p:cNvPr id="8" name="图表 7">
            <a:extLst>
              <a:ext uri="{FF2B5EF4-FFF2-40B4-BE49-F238E27FC236}">
                <a16:creationId xmlns:a16="http://schemas.microsoft.com/office/drawing/2014/main" id="{5B650389-146F-48F8-AFFD-5F72E1BB43D5}"/>
              </a:ext>
            </a:extLst>
          </p:cNvPr>
          <p:cNvGraphicFramePr/>
          <p:nvPr>
            <p:extLst>
              <p:ext uri="{D42A27DB-BD31-4B8C-83A1-F6EECF244321}">
                <p14:modId xmlns:p14="http://schemas.microsoft.com/office/powerpoint/2010/main" val="3836557834"/>
              </p:ext>
            </p:extLst>
          </p:nvPr>
        </p:nvGraphicFramePr>
        <p:xfrm>
          <a:off x="0" y="1326959"/>
          <a:ext cx="2743199" cy="2474382"/>
        </p:xfrm>
        <a:graphic>
          <a:graphicData uri="http://schemas.openxmlformats.org/drawingml/2006/chart">
            <c:chart xmlns:c="http://schemas.openxmlformats.org/drawingml/2006/chart" xmlns:r="http://schemas.openxmlformats.org/officeDocument/2006/relationships" r:id="rId7"/>
          </a:graphicData>
        </a:graphic>
      </p:graphicFrame>
      <p:sp>
        <p:nvSpPr>
          <p:cNvPr id="10" name="文本框 9">
            <a:extLst>
              <a:ext uri="{FF2B5EF4-FFF2-40B4-BE49-F238E27FC236}">
                <a16:creationId xmlns:a16="http://schemas.microsoft.com/office/drawing/2014/main" id="{24DD5CC9-37C9-4456-AFC8-F5FA307A9C1C}"/>
              </a:ext>
            </a:extLst>
          </p:cNvPr>
          <p:cNvSpPr txBox="1"/>
          <p:nvPr/>
        </p:nvSpPr>
        <p:spPr>
          <a:xfrm>
            <a:off x="1191157" y="1440459"/>
            <a:ext cx="1879041" cy="276999"/>
          </a:xfrm>
          <a:prstGeom prst="rect">
            <a:avLst/>
          </a:prstGeom>
          <a:noFill/>
        </p:spPr>
        <p:txBody>
          <a:bodyPr wrap="none" rtlCol="0">
            <a:spAutoFit/>
          </a:bodyPr>
          <a:lstStyle/>
          <a:p>
            <a:r>
              <a:rPr lang="en-US" altLang="zh-CN" sz="1200" b="1" dirty="0">
                <a:solidFill>
                  <a:schemeClr val="accent6">
                    <a:lumMod val="75000"/>
                  </a:schemeClr>
                </a:solidFill>
              </a:rPr>
              <a:t>Offshore online retailer</a:t>
            </a:r>
            <a:endParaRPr lang="zh-CN" altLang="en-US" sz="1200" b="1" dirty="0">
              <a:solidFill>
                <a:schemeClr val="accent6">
                  <a:lumMod val="75000"/>
                </a:schemeClr>
              </a:solidFill>
            </a:endParaRPr>
          </a:p>
        </p:txBody>
      </p:sp>
      <p:sp>
        <p:nvSpPr>
          <p:cNvPr id="13" name="文本框 12">
            <a:extLst>
              <a:ext uri="{FF2B5EF4-FFF2-40B4-BE49-F238E27FC236}">
                <a16:creationId xmlns:a16="http://schemas.microsoft.com/office/drawing/2014/main" id="{2ACF15D5-DF9D-45F9-A93B-C3E8EE55C217}"/>
              </a:ext>
            </a:extLst>
          </p:cNvPr>
          <p:cNvSpPr txBox="1"/>
          <p:nvPr/>
        </p:nvSpPr>
        <p:spPr>
          <a:xfrm>
            <a:off x="1830560" y="1676843"/>
            <a:ext cx="1075936" cy="276999"/>
          </a:xfrm>
          <a:prstGeom prst="rect">
            <a:avLst/>
          </a:prstGeom>
          <a:noFill/>
        </p:spPr>
        <p:txBody>
          <a:bodyPr wrap="none" rtlCol="0">
            <a:spAutoFit/>
          </a:bodyPr>
          <a:lstStyle/>
          <a:p>
            <a:r>
              <a:rPr lang="en-US" altLang="zh-CN" sz="1200" b="1" dirty="0">
                <a:solidFill>
                  <a:schemeClr val="accent2">
                    <a:lumMod val="50000"/>
                  </a:schemeClr>
                </a:solidFill>
              </a:rPr>
              <a:t>Discounting</a:t>
            </a:r>
            <a:endParaRPr lang="zh-CN" altLang="en-US" sz="1200" b="1" dirty="0">
              <a:solidFill>
                <a:schemeClr val="accent2">
                  <a:lumMod val="50000"/>
                </a:schemeClr>
              </a:solidFill>
            </a:endParaRPr>
          </a:p>
        </p:txBody>
      </p:sp>
      <p:sp>
        <p:nvSpPr>
          <p:cNvPr id="14" name="文本框 13">
            <a:extLst>
              <a:ext uri="{FF2B5EF4-FFF2-40B4-BE49-F238E27FC236}">
                <a16:creationId xmlns:a16="http://schemas.microsoft.com/office/drawing/2014/main" id="{73D68AEC-DE95-4974-BE07-D975C4571C9E}"/>
              </a:ext>
            </a:extLst>
          </p:cNvPr>
          <p:cNvSpPr txBox="1"/>
          <p:nvPr/>
        </p:nvSpPr>
        <p:spPr>
          <a:xfrm>
            <a:off x="2428299" y="1948821"/>
            <a:ext cx="1800493" cy="276999"/>
          </a:xfrm>
          <a:prstGeom prst="rect">
            <a:avLst/>
          </a:prstGeom>
          <a:noFill/>
        </p:spPr>
        <p:txBody>
          <a:bodyPr wrap="none" rtlCol="0">
            <a:spAutoFit/>
          </a:bodyPr>
          <a:lstStyle/>
          <a:p>
            <a:r>
              <a:rPr lang="en-US" altLang="zh-CN" sz="1200" b="1" dirty="0">
                <a:solidFill>
                  <a:schemeClr val="accent3">
                    <a:lumMod val="75000"/>
                  </a:schemeClr>
                </a:solidFill>
              </a:rPr>
              <a:t>Consumer confidence</a:t>
            </a:r>
            <a:endParaRPr lang="zh-CN" altLang="en-US" sz="1200" b="1" dirty="0">
              <a:solidFill>
                <a:schemeClr val="accent3">
                  <a:lumMod val="75000"/>
                </a:schemeClr>
              </a:solidFill>
            </a:endParaRPr>
          </a:p>
        </p:txBody>
      </p:sp>
      <p:sp>
        <p:nvSpPr>
          <p:cNvPr id="15" name="文本框 14">
            <a:extLst>
              <a:ext uri="{FF2B5EF4-FFF2-40B4-BE49-F238E27FC236}">
                <a16:creationId xmlns:a16="http://schemas.microsoft.com/office/drawing/2014/main" id="{76D6F5C0-7469-4727-A37A-E0AD4D2874A9}"/>
              </a:ext>
            </a:extLst>
          </p:cNvPr>
          <p:cNvSpPr txBox="1"/>
          <p:nvPr/>
        </p:nvSpPr>
        <p:spPr>
          <a:xfrm>
            <a:off x="1371599" y="2191679"/>
            <a:ext cx="1056700" cy="276999"/>
          </a:xfrm>
          <a:prstGeom prst="rect">
            <a:avLst/>
          </a:prstGeom>
          <a:noFill/>
        </p:spPr>
        <p:txBody>
          <a:bodyPr wrap="none" rtlCol="0">
            <a:spAutoFit/>
          </a:bodyPr>
          <a:lstStyle/>
          <a:p>
            <a:r>
              <a:rPr lang="en-US" altLang="zh-CN" sz="1200" b="1" dirty="0">
                <a:solidFill>
                  <a:schemeClr val="accent4">
                    <a:lumMod val="75000"/>
                  </a:schemeClr>
                </a:solidFill>
              </a:rPr>
              <a:t>Labor costs</a:t>
            </a:r>
            <a:endParaRPr lang="zh-CN" altLang="en-US" sz="1200" b="1" dirty="0">
              <a:solidFill>
                <a:schemeClr val="accent4">
                  <a:lumMod val="75000"/>
                </a:schemeClr>
              </a:solidFill>
            </a:endParaRPr>
          </a:p>
        </p:txBody>
      </p:sp>
      <p:sp>
        <p:nvSpPr>
          <p:cNvPr id="16" name="文本框 15">
            <a:extLst>
              <a:ext uri="{FF2B5EF4-FFF2-40B4-BE49-F238E27FC236}">
                <a16:creationId xmlns:a16="http://schemas.microsoft.com/office/drawing/2014/main" id="{37EBC49D-C0BA-49B7-A932-FB0866120F22}"/>
              </a:ext>
            </a:extLst>
          </p:cNvPr>
          <p:cNvSpPr txBox="1"/>
          <p:nvPr/>
        </p:nvSpPr>
        <p:spPr>
          <a:xfrm>
            <a:off x="1931731" y="2414908"/>
            <a:ext cx="1465466" cy="276999"/>
          </a:xfrm>
          <a:prstGeom prst="rect">
            <a:avLst/>
          </a:prstGeom>
          <a:noFill/>
        </p:spPr>
        <p:txBody>
          <a:bodyPr wrap="none" rtlCol="0">
            <a:spAutoFit/>
          </a:bodyPr>
          <a:lstStyle/>
          <a:p>
            <a:r>
              <a:rPr lang="en-US" altLang="zh-CN" sz="1200" b="1" dirty="0">
                <a:solidFill>
                  <a:schemeClr val="accent4">
                    <a:lumMod val="75000"/>
                  </a:schemeClr>
                </a:solidFill>
              </a:rPr>
              <a:t>Rental overheads</a:t>
            </a:r>
            <a:endParaRPr lang="zh-CN" altLang="en-US" sz="1200" b="1" dirty="0">
              <a:solidFill>
                <a:schemeClr val="accent4">
                  <a:lumMod val="75000"/>
                </a:schemeClr>
              </a:solidFill>
            </a:endParaRPr>
          </a:p>
        </p:txBody>
      </p:sp>
      <p:sp>
        <p:nvSpPr>
          <p:cNvPr id="17" name="文本框 16">
            <a:extLst>
              <a:ext uri="{FF2B5EF4-FFF2-40B4-BE49-F238E27FC236}">
                <a16:creationId xmlns:a16="http://schemas.microsoft.com/office/drawing/2014/main" id="{44B1F6B1-38C2-49D6-A786-9488AFBED6F2}"/>
              </a:ext>
            </a:extLst>
          </p:cNvPr>
          <p:cNvSpPr txBox="1"/>
          <p:nvPr/>
        </p:nvSpPr>
        <p:spPr>
          <a:xfrm>
            <a:off x="1242538" y="2671599"/>
            <a:ext cx="1981633" cy="276999"/>
          </a:xfrm>
          <a:prstGeom prst="rect">
            <a:avLst/>
          </a:prstGeom>
          <a:noFill/>
        </p:spPr>
        <p:txBody>
          <a:bodyPr wrap="none" rtlCol="0">
            <a:spAutoFit/>
          </a:bodyPr>
          <a:lstStyle/>
          <a:p>
            <a:r>
              <a:rPr lang="en-US" altLang="zh-CN" sz="1200" b="1" dirty="0">
                <a:solidFill>
                  <a:schemeClr val="bg1">
                    <a:lumMod val="65000"/>
                  </a:schemeClr>
                </a:solidFill>
              </a:rPr>
              <a:t>Global economic factors</a:t>
            </a:r>
            <a:endParaRPr lang="zh-CN" altLang="en-US" sz="1200" b="1" dirty="0">
              <a:solidFill>
                <a:schemeClr val="bg1">
                  <a:lumMod val="65000"/>
                </a:schemeClr>
              </a:solidFill>
            </a:endParaRPr>
          </a:p>
        </p:txBody>
      </p:sp>
      <p:sp>
        <p:nvSpPr>
          <p:cNvPr id="18" name="文本框 17">
            <a:extLst>
              <a:ext uri="{FF2B5EF4-FFF2-40B4-BE49-F238E27FC236}">
                <a16:creationId xmlns:a16="http://schemas.microsoft.com/office/drawing/2014/main" id="{79B12ED5-ABCA-4EC7-82D0-4AABF4FCDB3E}"/>
              </a:ext>
            </a:extLst>
          </p:cNvPr>
          <p:cNvSpPr txBox="1"/>
          <p:nvPr/>
        </p:nvSpPr>
        <p:spPr>
          <a:xfrm>
            <a:off x="1134823" y="2911622"/>
            <a:ext cx="1399742" cy="276999"/>
          </a:xfrm>
          <a:prstGeom prst="rect">
            <a:avLst/>
          </a:prstGeom>
          <a:noFill/>
        </p:spPr>
        <p:txBody>
          <a:bodyPr wrap="none" rtlCol="0">
            <a:spAutoFit/>
          </a:bodyPr>
          <a:lstStyle/>
          <a:p>
            <a:r>
              <a:rPr lang="en-US" altLang="zh-CN" sz="1200" b="1" dirty="0">
                <a:solidFill>
                  <a:schemeClr val="accent6">
                    <a:lumMod val="75000"/>
                  </a:schemeClr>
                </a:solidFill>
              </a:rPr>
              <a:t>Australian dollar</a:t>
            </a:r>
            <a:endParaRPr lang="zh-CN" altLang="en-US" sz="1200" b="1" dirty="0">
              <a:solidFill>
                <a:schemeClr val="accent6">
                  <a:lumMod val="75000"/>
                </a:schemeClr>
              </a:solidFill>
            </a:endParaRPr>
          </a:p>
        </p:txBody>
      </p:sp>
      <p:sp>
        <p:nvSpPr>
          <p:cNvPr id="19" name="文本框 18">
            <a:extLst>
              <a:ext uri="{FF2B5EF4-FFF2-40B4-BE49-F238E27FC236}">
                <a16:creationId xmlns:a16="http://schemas.microsoft.com/office/drawing/2014/main" id="{8D6E40D7-D7EE-4297-A7FC-8A42FB98EFEC}"/>
              </a:ext>
            </a:extLst>
          </p:cNvPr>
          <p:cNvSpPr txBox="1"/>
          <p:nvPr/>
        </p:nvSpPr>
        <p:spPr>
          <a:xfrm>
            <a:off x="905649" y="3148006"/>
            <a:ext cx="1758815" cy="276999"/>
          </a:xfrm>
          <a:prstGeom prst="rect">
            <a:avLst/>
          </a:prstGeom>
          <a:noFill/>
        </p:spPr>
        <p:txBody>
          <a:bodyPr wrap="none" rtlCol="0">
            <a:spAutoFit/>
          </a:bodyPr>
          <a:lstStyle/>
          <a:p>
            <a:r>
              <a:rPr lang="en-US" altLang="zh-CN" sz="1200" b="1" dirty="0">
                <a:solidFill>
                  <a:schemeClr val="accent6">
                    <a:lumMod val="75000"/>
                  </a:schemeClr>
                </a:solidFill>
              </a:rPr>
              <a:t>International entrants</a:t>
            </a:r>
            <a:endParaRPr lang="zh-CN" altLang="en-US" sz="1200" b="1" dirty="0">
              <a:solidFill>
                <a:schemeClr val="accent6">
                  <a:lumMod val="75000"/>
                </a:schemeClr>
              </a:solidFill>
            </a:endParaRPr>
          </a:p>
        </p:txBody>
      </p:sp>
      <p:sp>
        <p:nvSpPr>
          <p:cNvPr id="21" name="文本框 20">
            <a:extLst>
              <a:ext uri="{FF2B5EF4-FFF2-40B4-BE49-F238E27FC236}">
                <a16:creationId xmlns:a16="http://schemas.microsoft.com/office/drawing/2014/main" id="{725991E5-EE45-42A6-ADAF-B09B77147D0D}"/>
              </a:ext>
            </a:extLst>
          </p:cNvPr>
          <p:cNvSpPr txBox="1"/>
          <p:nvPr/>
        </p:nvSpPr>
        <p:spPr>
          <a:xfrm>
            <a:off x="1203104" y="3376465"/>
            <a:ext cx="595035" cy="276999"/>
          </a:xfrm>
          <a:prstGeom prst="rect">
            <a:avLst/>
          </a:prstGeom>
          <a:noFill/>
        </p:spPr>
        <p:txBody>
          <a:bodyPr wrap="none" rtlCol="0">
            <a:spAutoFit/>
          </a:bodyPr>
          <a:lstStyle/>
          <a:p>
            <a:r>
              <a:rPr lang="en-US" altLang="zh-CN" sz="1200" b="1" dirty="0">
                <a:solidFill>
                  <a:schemeClr val="accent2">
                    <a:lumMod val="50000"/>
                  </a:schemeClr>
                </a:solidFill>
              </a:rPr>
              <a:t>Other</a:t>
            </a:r>
            <a:endParaRPr lang="zh-CN" altLang="en-US" sz="1200" b="1" dirty="0">
              <a:solidFill>
                <a:schemeClr val="accent2">
                  <a:lumMod val="50000"/>
                </a:schemeClr>
              </a:solidFill>
            </a:endParaRPr>
          </a:p>
        </p:txBody>
      </p:sp>
      <p:sp>
        <p:nvSpPr>
          <p:cNvPr id="22" name="文本框 21">
            <a:extLst>
              <a:ext uri="{FF2B5EF4-FFF2-40B4-BE49-F238E27FC236}">
                <a16:creationId xmlns:a16="http://schemas.microsoft.com/office/drawing/2014/main" id="{1F765604-BA68-44EF-BA6C-B0DD03C6F042}"/>
              </a:ext>
            </a:extLst>
          </p:cNvPr>
          <p:cNvSpPr txBox="1"/>
          <p:nvPr/>
        </p:nvSpPr>
        <p:spPr>
          <a:xfrm>
            <a:off x="122167" y="3801341"/>
            <a:ext cx="4222376" cy="929742"/>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From the above survey and the circumstance we analyzed before. The </a:t>
            </a:r>
            <a:r>
              <a:rPr lang="en-US" altLang="zh-CN" b="1" dirty="0">
                <a:solidFill>
                  <a:schemeClr val="accent2">
                    <a:lumMod val="50000"/>
                  </a:schemeClr>
                </a:solidFill>
              </a:rPr>
              <a:t>issues</a:t>
            </a:r>
            <a:r>
              <a:rPr lang="en-US" altLang="zh-CN" sz="1200" dirty="0">
                <a:solidFill>
                  <a:schemeClr val="accent2">
                    <a:lumMod val="50000"/>
                  </a:schemeClr>
                </a:solidFill>
              </a:rPr>
              <a:t> that the retailer needs to solve are:</a:t>
            </a:r>
            <a:endParaRPr lang="zh-CN" altLang="en-US" sz="1200" dirty="0">
              <a:solidFill>
                <a:schemeClr val="accent2">
                  <a:lumMod val="50000"/>
                </a:schemeClr>
              </a:solidFill>
            </a:endParaRPr>
          </a:p>
        </p:txBody>
      </p:sp>
      <p:grpSp>
        <p:nvGrpSpPr>
          <p:cNvPr id="24" name="组合 23">
            <a:extLst>
              <a:ext uri="{FF2B5EF4-FFF2-40B4-BE49-F238E27FC236}">
                <a16:creationId xmlns:a16="http://schemas.microsoft.com/office/drawing/2014/main" id="{E6E6D48F-1ABB-4241-9F33-74B8060F295B}"/>
              </a:ext>
            </a:extLst>
          </p:cNvPr>
          <p:cNvGrpSpPr/>
          <p:nvPr/>
        </p:nvGrpSpPr>
        <p:grpSpPr>
          <a:xfrm>
            <a:off x="78502" y="4848880"/>
            <a:ext cx="5907404" cy="1456337"/>
            <a:chOff x="161365" y="4066575"/>
            <a:chExt cx="5907404" cy="1147236"/>
          </a:xfrm>
        </p:grpSpPr>
        <p:sp>
          <p:nvSpPr>
            <p:cNvPr id="12" name="矩形: 圆角 11">
              <a:extLst>
                <a:ext uri="{FF2B5EF4-FFF2-40B4-BE49-F238E27FC236}">
                  <a16:creationId xmlns:a16="http://schemas.microsoft.com/office/drawing/2014/main" id="{F8AA294C-B3D6-4181-BCBE-10A86D2BE988}"/>
                </a:ext>
              </a:extLst>
            </p:cNvPr>
            <p:cNvSpPr/>
            <p:nvPr/>
          </p:nvSpPr>
          <p:spPr>
            <a:xfrm>
              <a:off x="161365" y="4066575"/>
              <a:ext cx="5488580" cy="1147236"/>
            </a:xfrm>
            <a:prstGeom prst="roundRect">
              <a:avLst/>
            </a:prstGeom>
            <a:solidFill>
              <a:schemeClr val="bg1"/>
            </a:solid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D08C298D-7F0E-4889-80B1-8314784F25E5}"/>
                </a:ext>
              </a:extLst>
            </p:cNvPr>
            <p:cNvSpPr txBox="1"/>
            <p:nvPr/>
          </p:nvSpPr>
          <p:spPr>
            <a:xfrm>
              <a:off x="161365" y="4182080"/>
              <a:ext cx="5907404" cy="921319"/>
            </a:xfrm>
            <a:prstGeom prst="rect">
              <a:avLst/>
            </a:prstGeom>
            <a:noFill/>
          </p:spPr>
          <p:txBody>
            <a:bodyPr wrap="square" rtlCol="0">
              <a:spAutoFit/>
            </a:bodyPr>
            <a:lstStyle/>
            <a:p>
              <a:pPr marL="228600" indent="-228600">
                <a:buFont typeface="+mj-lt"/>
                <a:buAutoNum type="arabicPeriod"/>
              </a:pPr>
              <a:r>
                <a:rPr lang="en-US" altLang="zh-CN" sz="1400" b="1" dirty="0">
                  <a:solidFill>
                    <a:schemeClr val="accent6">
                      <a:lumMod val="75000"/>
                    </a:schemeClr>
                  </a:solidFill>
                </a:rPr>
                <a:t>How to integrate into the growing international trade?</a:t>
              </a:r>
            </a:p>
            <a:p>
              <a:pPr marL="228600" indent="-228600">
                <a:buFont typeface="+mj-lt"/>
                <a:buAutoNum type="arabicPeriod"/>
              </a:pPr>
              <a:r>
                <a:rPr lang="en-US" altLang="zh-CN" sz="1400" b="1" dirty="0">
                  <a:solidFill>
                    <a:schemeClr val="bg1">
                      <a:lumMod val="65000"/>
                    </a:schemeClr>
                  </a:solidFill>
                </a:rPr>
                <a:t>How to maintain sales when the macroeconomic recession?</a:t>
              </a:r>
            </a:p>
            <a:p>
              <a:pPr marL="228600" indent="-228600">
                <a:buFont typeface="+mj-lt"/>
                <a:buAutoNum type="arabicPeriod"/>
              </a:pPr>
              <a:r>
                <a:rPr lang="en-US" altLang="zh-CN" sz="1400" b="1" dirty="0">
                  <a:solidFill>
                    <a:schemeClr val="accent3">
                      <a:lumMod val="75000"/>
                    </a:schemeClr>
                  </a:solidFill>
                </a:rPr>
                <a:t>How to increase customers' consumer confidence?</a:t>
              </a:r>
            </a:p>
            <a:p>
              <a:pPr marL="228600" indent="-228600">
                <a:buFont typeface="+mj-lt"/>
                <a:buAutoNum type="arabicPeriod"/>
              </a:pPr>
              <a:r>
                <a:rPr lang="en-US" altLang="zh-CN" sz="1400" b="1" dirty="0">
                  <a:solidFill>
                    <a:schemeClr val="accent5">
                      <a:lumMod val="75000"/>
                    </a:schemeClr>
                  </a:solidFill>
                </a:rPr>
                <a:t>How to reduce the operating costs of the retail industry?</a:t>
              </a:r>
            </a:p>
            <a:p>
              <a:pPr marL="228600" indent="-228600">
                <a:buFont typeface="+mj-lt"/>
                <a:buAutoNum type="arabicPeriod"/>
              </a:pPr>
              <a:r>
                <a:rPr lang="en-US" altLang="zh-CN" sz="1400" b="1" dirty="0">
                  <a:solidFill>
                    <a:schemeClr val="accent2">
                      <a:lumMod val="50000"/>
                    </a:schemeClr>
                  </a:solidFill>
                </a:rPr>
                <a:t>How to choose the marketing method?</a:t>
              </a:r>
            </a:p>
          </p:txBody>
        </p:sp>
      </p:grpSp>
      <p:cxnSp>
        <p:nvCxnSpPr>
          <p:cNvPr id="26" name="直接连接符 25">
            <a:extLst>
              <a:ext uri="{FF2B5EF4-FFF2-40B4-BE49-F238E27FC236}">
                <a16:creationId xmlns:a16="http://schemas.microsoft.com/office/drawing/2014/main" id="{EE9563DB-794A-4522-8E83-58A711FE31A4}"/>
              </a:ext>
            </a:extLst>
          </p:cNvPr>
          <p:cNvCxnSpPr>
            <a:stCxn id="4" idx="2"/>
          </p:cNvCxnSpPr>
          <p:nvPr/>
        </p:nvCxnSpPr>
        <p:spPr>
          <a:xfrm>
            <a:off x="6096000" y="901282"/>
            <a:ext cx="0" cy="5678812"/>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987C0B-04C5-408F-8907-4DAF202D0E7F}"/>
              </a:ext>
            </a:extLst>
          </p:cNvPr>
          <p:cNvSpPr txBox="1"/>
          <p:nvPr/>
        </p:nvSpPr>
        <p:spPr>
          <a:xfrm>
            <a:off x="6096000" y="714981"/>
            <a:ext cx="5506934" cy="562333"/>
          </a:xfrm>
          <a:prstGeom prst="rect">
            <a:avLst/>
          </a:prstGeom>
          <a:noFill/>
        </p:spPr>
        <p:txBody>
          <a:bodyPr wrap="square" rtlCol="0">
            <a:spAutoFit/>
          </a:bodyPr>
          <a:lstStyle/>
          <a:p>
            <a:pPr>
              <a:lnSpc>
                <a:spcPct val="200000"/>
              </a:lnSpc>
            </a:pPr>
            <a:r>
              <a:rPr lang="en-US" altLang="zh-CN" dirty="0">
                <a:solidFill>
                  <a:schemeClr val="accent2">
                    <a:lumMod val="50000"/>
                  </a:schemeClr>
                </a:solidFill>
              </a:rPr>
              <a:t>The </a:t>
            </a:r>
            <a:r>
              <a:rPr lang="en-US" altLang="zh-CN" b="1" dirty="0">
                <a:solidFill>
                  <a:schemeClr val="accent2">
                    <a:lumMod val="50000"/>
                  </a:schemeClr>
                </a:solidFill>
              </a:rPr>
              <a:t>Strategy</a:t>
            </a:r>
            <a:r>
              <a:rPr lang="en-US" altLang="zh-CN" dirty="0">
                <a:solidFill>
                  <a:schemeClr val="accent2">
                    <a:lumMod val="50000"/>
                  </a:schemeClr>
                </a:solidFill>
              </a:rPr>
              <a:t> From Shopping Center Aspect</a:t>
            </a:r>
            <a:r>
              <a:rPr lang="zh-CN" altLang="en-US" b="1" dirty="0">
                <a:solidFill>
                  <a:schemeClr val="accent2">
                    <a:lumMod val="50000"/>
                  </a:schemeClr>
                </a:solidFill>
              </a:rPr>
              <a:t>：</a:t>
            </a:r>
          </a:p>
        </p:txBody>
      </p:sp>
      <p:sp>
        <p:nvSpPr>
          <p:cNvPr id="30" name="矩形: 圆角 29">
            <a:extLst>
              <a:ext uri="{FF2B5EF4-FFF2-40B4-BE49-F238E27FC236}">
                <a16:creationId xmlns:a16="http://schemas.microsoft.com/office/drawing/2014/main" id="{6B940396-383F-425F-A4CA-D14902AC1A27}"/>
              </a:ext>
            </a:extLst>
          </p:cNvPr>
          <p:cNvSpPr/>
          <p:nvPr/>
        </p:nvSpPr>
        <p:spPr>
          <a:xfrm>
            <a:off x="6392549" y="1476787"/>
            <a:ext cx="1035068" cy="338555"/>
          </a:xfrm>
          <a:prstGeom prst="roundRect">
            <a:avLst/>
          </a:prstGeom>
          <a:solidFill>
            <a:schemeClr val="bg1"/>
          </a:solid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External</a:t>
            </a:r>
            <a:endParaRPr lang="zh-CN" altLang="en-US" sz="1200" dirty="0">
              <a:solidFill>
                <a:schemeClr val="accent2">
                  <a:lumMod val="50000"/>
                </a:schemeClr>
              </a:solidFill>
            </a:endParaRPr>
          </a:p>
        </p:txBody>
      </p:sp>
      <p:sp>
        <p:nvSpPr>
          <p:cNvPr id="31" name="矩形: 圆角 30">
            <a:extLst>
              <a:ext uri="{FF2B5EF4-FFF2-40B4-BE49-F238E27FC236}">
                <a16:creationId xmlns:a16="http://schemas.microsoft.com/office/drawing/2014/main" id="{94227E13-C597-4E60-AD4A-F657B40574CD}"/>
              </a:ext>
            </a:extLst>
          </p:cNvPr>
          <p:cNvSpPr/>
          <p:nvPr/>
        </p:nvSpPr>
        <p:spPr>
          <a:xfrm>
            <a:off x="6380604" y="2575649"/>
            <a:ext cx="1138850" cy="338555"/>
          </a:xfrm>
          <a:prstGeom prst="roundRect">
            <a:avLst/>
          </a:prstGeom>
          <a:solidFill>
            <a:schemeClr val="bg1"/>
          </a:solid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Internal</a:t>
            </a:r>
            <a:endParaRPr lang="zh-CN" altLang="en-US" sz="1200" dirty="0">
              <a:solidFill>
                <a:schemeClr val="accent2">
                  <a:lumMod val="50000"/>
                </a:schemeClr>
              </a:solidFill>
            </a:endParaRPr>
          </a:p>
        </p:txBody>
      </p:sp>
      <p:sp>
        <p:nvSpPr>
          <p:cNvPr id="32" name="矩形: 圆角 31">
            <a:extLst>
              <a:ext uri="{FF2B5EF4-FFF2-40B4-BE49-F238E27FC236}">
                <a16:creationId xmlns:a16="http://schemas.microsoft.com/office/drawing/2014/main" id="{89D5C940-0133-4FF5-B9C8-3EF0772FB18B}"/>
              </a:ext>
            </a:extLst>
          </p:cNvPr>
          <p:cNvSpPr/>
          <p:nvPr/>
        </p:nvSpPr>
        <p:spPr>
          <a:xfrm>
            <a:off x="6355887" y="3748626"/>
            <a:ext cx="1138850" cy="338555"/>
          </a:xfrm>
          <a:prstGeom prst="roundRect">
            <a:avLst/>
          </a:prstGeom>
          <a:solidFill>
            <a:schemeClr val="bg1"/>
          </a:solid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Structure</a:t>
            </a:r>
            <a:endParaRPr lang="zh-CN" altLang="en-US" sz="1200" dirty="0">
              <a:solidFill>
                <a:schemeClr val="accent2">
                  <a:lumMod val="50000"/>
                </a:schemeClr>
              </a:solidFill>
            </a:endParaRPr>
          </a:p>
        </p:txBody>
      </p:sp>
      <p:sp>
        <p:nvSpPr>
          <p:cNvPr id="44" name="文本框 43">
            <a:extLst>
              <a:ext uri="{FF2B5EF4-FFF2-40B4-BE49-F238E27FC236}">
                <a16:creationId xmlns:a16="http://schemas.microsoft.com/office/drawing/2014/main" id="{09DF68BA-017F-4151-A779-AB91E36FFA82}"/>
              </a:ext>
            </a:extLst>
          </p:cNvPr>
          <p:cNvSpPr txBox="1"/>
          <p:nvPr/>
        </p:nvSpPr>
        <p:spPr>
          <a:xfrm>
            <a:off x="7963209" y="1146602"/>
            <a:ext cx="4222376" cy="404406"/>
          </a:xfrm>
          <a:prstGeom prst="rect">
            <a:avLst/>
          </a:prstGeom>
          <a:noFill/>
        </p:spPr>
        <p:txBody>
          <a:bodyPr wrap="square" rtlCol="0">
            <a:spAutoFit/>
          </a:bodyPr>
          <a:lstStyle/>
          <a:p>
            <a:pPr>
              <a:lnSpc>
                <a:spcPct val="200000"/>
              </a:lnSpc>
            </a:pPr>
            <a:r>
              <a:rPr lang="en-US" altLang="zh-CN" sz="1200" b="1" dirty="0">
                <a:solidFill>
                  <a:schemeClr val="accent2">
                    <a:lumMod val="50000"/>
                  </a:schemeClr>
                </a:solidFill>
              </a:rPr>
              <a:t>Diversification </a:t>
            </a:r>
            <a:endParaRPr lang="zh-CN" altLang="en-US" sz="1200" b="1" dirty="0">
              <a:solidFill>
                <a:schemeClr val="accent2">
                  <a:lumMod val="50000"/>
                </a:schemeClr>
              </a:solidFill>
            </a:endParaRPr>
          </a:p>
        </p:txBody>
      </p:sp>
      <p:sp>
        <p:nvSpPr>
          <p:cNvPr id="45" name="文本框 44">
            <a:extLst>
              <a:ext uri="{FF2B5EF4-FFF2-40B4-BE49-F238E27FC236}">
                <a16:creationId xmlns:a16="http://schemas.microsoft.com/office/drawing/2014/main" id="{897836C7-099F-46E3-8370-8839CA85BD6A}"/>
              </a:ext>
            </a:extLst>
          </p:cNvPr>
          <p:cNvSpPr txBox="1"/>
          <p:nvPr/>
        </p:nvSpPr>
        <p:spPr>
          <a:xfrm>
            <a:off x="7969624" y="1384640"/>
            <a:ext cx="4222376" cy="404406"/>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Use </a:t>
            </a:r>
            <a:r>
              <a:rPr lang="en-US" altLang="zh-CN" sz="1200" b="1" dirty="0">
                <a:solidFill>
                  <a:schemeClr val="accent2">
                    <a:lumMod val="50000"/>
                  </a:schemeClr>
                </a:solidFill>
              </a:rPr>
              <a:t>social media </a:t>
            </a:r>
            <a:r>
              <a:rPr lang="en-US" altLang="zh-CN" sz="1200" dirty="0">
                <a:solidFill>
                  <a:schemeClr val="accent2">
                    <a:lumMod val="50000"/>
                  </a:schemeClr>
                </a:solidFill>
              </a:rPr>
              <a:t>to promote products</a:t>
            </a:r>
            <a:endParaRPr lang="zh-CN" altLang="en-US" sz="1200" dirty="0">
              <a:solidFill>
                <a:schemeClr val="accent2">
                  <a:lumMod val="50000"/>
                </a:schemeClr>
              </a:solidFill>
            </a:endParaRPr>
          </a:p>
        </p:txBody>
      </p:sp>
      <p:sp>
        <p:nvSpPr>
          <p:cNvPr id="60" name="文本框 59">
            <a:extLst>
              <a:ext uri="{FF2B5EF4-FFF2-40B4-BE49-F238E27FC236}">
                <a16:creationId xmlns:a16="http://schemas.microsoft.com/office/drawing/2014/main" id="{350FBB89-B066-4FA6-864C-DEE036B1361C}"/>
              </a:ext>
            </a:extLst>
          </p:cNvPr>
          <p:cNvSpPr txBox="1"/>
          <p:nvPr/>
        </p:nvSpPr>
        <p:spPr>
          <a:xfrm>
            <a:off x="7953803" y="1626319"/>
            <a:ext cx="4222376" cy="404406"/>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Marketing method: </a:t>
            </a:r>
            <a:r>
              <a:rPr lang="en-US" altLang="zh-CN" sz="1200" b="1" dirty="0">
                <a:solidFill>
                  <a:schemeClr val="accent2">
                    <a:lumMod val="50000"/>
                  </a:schemeClr>
                </a:solidFill>
              </a:rPr>
              <a:t>Seasonal discounts</a:t>
            </a:r>
          </a:p>
        </p:txBody>
      </p:sp>
      <p:grpSp>
        <p:nvGrpSpPr>
          <p:cNvPr id="62" name="组合 61">
            <a:extLst>
              <a:ext uri="{FF2B5EF4-FFF2-40B4-BE49-F238E27FC236}">
                <a16:creationId xmlns:a16="http://schemas.microsoft.com/office/drawing/2014/main" id="{F1F4906C-BFD1-452E-9857-4EA1E7C168CE}"/>
              </a:ext>
            </a:extLst>
          </p:cNvPr>
          <p:cNvGrpSpPr/>
          <p:nvPr/>
        </p:nvGrpSpPr>
        <p:grpSpPr>
          <a:xfrm>
            <a:off x="7427617" y="1413014"/>
            <a:ext cx="592977" cy="466032"/>
            <a:chOff x="7427617" y="1413014"/>
            <a:chExt cx="592977" cy="466032"/>
          </a:xfrm>
        </p:grpSpPr>
        <p:cxnSp>
          <p:nvCxnSpPr>
            <p:cNvPr id="33" name="直接连接符 32">
              <a:extLst>
                <a:ext uri="{FF2B5EF4-FFF2-40B4-BE49-F238E27FC236}">
                  <a16:creationId xmlns:a16="http://schemas.microsoft.com/office/drawing/2014/main" id="{43ED1D77-37A6-4443-B72B-24EC108A3AA9}"/>
                </a:ext>
              </a:extLst>
            </p:cNvPr>
            <p:cNvCxnSpPr>
              <a:cxnSpLocks/>
              <a:stCxn id="30" idx="3"/>
            </p:cNvCxnSpPr>
            <p:nvPr/>
          </p:nvCxnSpPr>
          <p:spPr>
            <a:xfrm flipV="1">
              <a:off x="7427617" y="1646064"/>
              <a:ext cx="183674" cy="1"/>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E605FC8-17D0-4F55-9E42-6E8760F2C0FB}"/>
                </a:ext>
              </a:extLst>
            </p:cNvPr>
            <p:cNvCxnSpPr/>
            <p:nvPr/>
          </p:nvCxnSpPr>
          <p:spPr>
            <a:xfrm flipV="1">
              <a:off x="7611291" y="1413014"/>
              <a:ext cx="0" cy="23305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11389CC-A24E-4682-938E-64E20958CAAD}"/>
                </a:ext>
              </a:extLst>
            </p:cNvPr>
            <p:cNvCxnSpPr/>
            <p:nvPr/>
          </p:nvCxnSpPr>
          <p:spPr>
            <a:xfrm>
              <a:off x="7602268" y="1413014"/>
              <a:ext cx="409303"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76BB937-0770-4D46-9C9F-B27790234290}"/>
                </a:ext>
              </a:extLst>
            </p:cNvPr>
            <p:cNvCxnSpPr>
              <a:cxnSpLocks/>
            </p:cNvCxnSpPr>
            <p:nvPr/>
          </p:nvCxnSpPr>
          <p:spPr>
            <a:xfrm>
              <a:off x="7593247" y="1646064"/>
              <a:ext cx="427347"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283B800-F841-454E-BD5D-4DBF9675FFF8}"/>
                </a:ext>
              </a:extLst>
            </p:cNvPr>
            <p:cNvCxnSpPr/>
            <p:nvPr/>
          </p:nvCxnSpPr>
          <p:spPr>
            <a:xfrm>
              <a:off x="7602268" y="1879046"/>
              <a:ext cx="409303"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D0F9D0D-0FC7-46EE-B00D-380B54FF042A}"/>
                </a:ext>
              </a:extLst>
            </p:cNvPr>
            <p:cNvCxnSpPr/>
            <p:nvPr/>
          </p:nvCxnSpPr>
          <p:spPr>
            <a:xfrm flipV="1">
              <a:off x="7611291" y="1645996"/>
              <a:ext cx="0" cy="23305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31DB683F-D1F5-4609-AE72-B2AC3A937807}"/>
              </a:ext>
            </a:extLst>
          </p:cNvPr>
          <p:cNvGrpSpPr/>
          <p:nvPr/>
        </p:nvGrpSpPr>
        <p:grpSpPr>
          <a:xfrm>
            <a:off x="7519454" y="2511910"/>
            <a:ext cx="592977" cy="466032"/>
            <a:chOff x="7427617" y="1413014"/>
            <a:chExt cx="592977" cy="466032"/>
          </a:xfrm>
        </p:grpSpPr>
        <p:cxnSp>
          <p:nvCxnSpPr>
            <p:cNvPr id="64" name="直接连接符 63">
              <a:extLst>
                <a:ext uri="{FF2B5EF4-FFF2-40B4-BE49-F238E27FC236}">
                  <a16:creationId xmlns:a16="http://schemas.microsoft.com/office/drawing/2014/main" id="{E1E6C642-1A56-4518-B5DB-05FE0B60D097}"/>
                </a:ext>
              </a:extLst>
            </p:cNvPr>
            <p:cNvCxnSpPr>
              <a:cxnSpLocks/>
            </p:cNvCxnSpPr>
            <p:nvPr/>
          </p:nvCxnSpPr>
          <p:spPr>
            <a:xfrm flipV="1">
              <a:off x="7427617" y="1646064"/>
              <a:ext cx="183674" cy="1"/>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8212820-F7A6-4254-9BD0-01106216CA4D}"/>
                </a:ext>
              </a:extLst>
            </p:cNvPr>
            <p:cNvCxnSpPr/>
            <p:nvPr/>
          </p:nvCxnSpPr>
          <p:spPr>
            <a:xfrm flipV="1">
              <a:off x="7611291" y="1413014"/>
              <a:ext cx="0" cy="23305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77F2524-137C-4BE2-B924-4DF89EAEB423}"/>
                </a:ext>
              </a:extLst>
            </p:cNvPr>
            <p:cNvCxnSpPr/>
            <p:nvPr/>
          </p:nvCxnSpPr>
          <p:spPr>
            <a:xfrm>
              <a:off x="7602268" y="1413014"/>
              <a:ext cx="409303"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B6E2227A-0B03-4E53-B120-3369EE9BD51C}"/>
                </a:ext>
              </a:extLst>
            </p:cNvPr>
            <p:cNvCxnSpPr>
              <a:cxnSpLocks/>
            </p:cNvCxnSpPr>
            <p:nvPr/>
          </p:nvCxnSpPr>
          <p:spPr>
            <a:xfrm>
              <a:off x="7593247" y="1646064"/>
              <a:ext cx="427347"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35CBCF2D-B17A-41B8-9B99-318F5687D872}"/>
                </a:ext>
              </a:extLst>
            </p:cNvPr>
            <p:cNvCxnSpPr/>
            <p:nvPr/>
          </p:nvCxnSpPr>
          <p:spPr>
            <a:xfrm>
              <a:off x="7602268" y="1879046"/>
              <a:ext cx="409303"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CE89C298-C00B-492C-9688-A9A26EC64166}"/>
                </a:ext>
              </a:extLst>
            </p:cNvPr>
            <p:cNvCxnSpPr/>
            <p:nvPr/>
          </p:nvCxnSpPr>
          <p:spPr>
            <a:xfrm flipV="1">
              <a:off x="7611291" y="1645996"/>
              <a:ext cx="0" cy="23305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0" name="文本框 69">
            <a:extLst>
              <a:ext uri="{FF2B5EF4-FFF2-40B4-BE49-F238E27FC236}">
                <a16:creationId xmlns:a16="http://schemas.microsoft.com/office/drawing/2014/main" id="{080BE93A-CBAB-4A6B-A91B-32B5F66E62D6}"/>
              </a:ext>
            </a:extLst>
          </p:cNvPr>
          <p:cNvSpPr txBox="1"/>
          <p:nvPr/>
        </p:nvSpPr>
        <p:spPr>
          <a:xfrm>
            <a:off x="8103408" y="2457046"/>
            <a:ext cx="4222376" cy="404406"/>
          </a:xfrm>
          <a:prstGeom prst="rect">
            <a:avLst/>
          </a:prstGeom>
          <a:noFill/>
        </p:spPr>
        <p:txBody>
          <a:bodyPr wrap="square" rtlCol="0">
            <a:spAutoFit/>
          </a:bodyPr>
          <a:lstStyle/>
          <a:p>
            <a:pPr>
              <a:lnSpc>
                <a:spcPct val="200000"/>
              </a:lnSpc>
            </a:pPr>
            <a:r>
              <a:rPr lang="en-US" altLang="zh-CN" sz="1200" b="1" dirty="0">
                <a:solidFill>
                  <a:schemeClr val="accent2">
                    <a:lumMod val="50000"/>
                  </a:schemeClr>
                </a:solidFill>
              </a:rPr>
              <a:t>ERP </a:t>
            </a:r>
            <a:r>
              <a:rPr lang="en-US" altLang="zh-CN" sz="1200" dirty="0">
                <a:solidFill>
                  <a:schemeClr val="accent2">
                    <a:lumMod val="50000"/>
                  </a:schemeClr>
                </a:solidFill>
              </a:rPr>
              <a:t>Inventory management</a:t>
            </a:r>
            <a:endParaRPr lang="zh-CN" altLang="en-US" sz="1200" dirty="0">
              <a:solidFill>
                <a:schemeClr val="accent2">
                  <a:lumMod val="50000"/>
                </a:schemeClr>
              </a:solidFill>
            </a:endParaRPr>
          </a:p>
        </p:txBody>
      </p:sp>
      <p:sp>
        <p:nvSpPr>
          <p:cNvPr id="71" name="文本框 70">
            <a:extLst>
              <a:ext uri="{FF2B5EF4-FFF2-40B4-BE49-F238E27FC236}">
                <a16:creationId xmlns:a16="http://schemas.microsoft.com/office/drawing/2014/main" id="{FCCAFA8D-2D2C-441A-B54A-8FE6EF7C23A4}"/>
              </a:ext>
            </a:extLst>
          </p:cNvPr>
          <p:cNvSpPr txBox="1"/>
          <p:nvPr/>
        </p:nvSpPr>
        <p:spPr>
          <a:xfrm>
            <a:off x="8103408" y="2226222"/>
            <a:ext cx="4222376" cy="404406"/>
          </a:xfrm>
          <a:prstGeom prst="rect">
            <a:avLst/>
          </a:prstGeom>
          <a:noFill/>
        </p:spPr>
        <p:txBody>
          <a:bodyPr wrap="square" rtlCol="0">
            <a:spAutoFit/>
          </a:bodyPr>
          <a:lstStyle/>
          <a:p>
            <a:pPr>
              <a:lnSpc>
                <a:spcPct val="200000"/>
              </a:lnSpc>
            </a:pPr>
            <a:r>
              <a:rPr lang="en-US" altLang="zh-CN" sz="1200" b="1" dirty="0">
                <a:solidFill>
                  <a:schemeClr val="accent2">
                    <a:lumMod val="50000"/>
                  </a:schemeClr>
                </a:solidFill>
              </a:rPr>
              <a:t>Employee training</a:t>
            </a:r>
            <a:endParaRPr lang="zh-CN" altLang="en-US" sz="1200" dirty="0">
              <a:solidFill>
                <a:schemeClr val="accent2">
                  <a:lumMod val="50000"/>
                </a:schemeClr>
              </a:solidFill>
            </a:endParaRPr>
          </a:p>
        </p:txBody>
      </p:sp>
      <p:sp>
        <p:nvSpPr>
          <p:cNvPr id="73" name="文本框 72">
            <a:extLst>
              <a:ext uri="{FF2B5EF4-FFF2-40B4-BE49-F238E27FC236}">
                <a16:creationId xmlns:a16="http://schemas.microsoft.com/office/drawing/2014/main" id="{C31CDA3B-43A6-42E5-91F9-37EFECBDD04F}"/>
              </a:ext>
            </a:extLst>
          </p:cNvPr>
          <p:cNvSpPr txBox="1"/>
          <p:nvPr/>
        </p:nvSpPr>
        <p:spPr>
          <a:xfrm>
            <a:off x="8112431" y="2687870"/>
            <a:ext cx="4222376" cy="404406"/>
          </a:xfrm>
          <a:prstGeom prst="rect">
            <a:avLst/>
          </a:prstGeom>
          <a:noFill/>
        </p:spPr>
        <p:txBody>
          <a:bodyPr wrap="square" rtlCol="0">
            <a:spAutoFit/>
          </a:bodyPr>
          <a:lstStyle/>
          <a:p>
            <a:pPr>
              <a:lnSpc>
                <a:spcPct val="200000"/>
              </a:lnSpc>
            </a:pPr>
            <a:r>
              <a:rPr lang="en-US" altLang="zh-CN" sz="1200" b="1" dirty="0">
                <a:solidFill>
                  <a:schemeClr val="accent2">
                    <a:lumMod val="50000"/>
                  </a:schemeClr>
                </a:solidFill>
              </a:rPr>
              <a:t>Adaption </a:t>
            </a:r>
            <a:r>
              <a:rPr lang="en-US" altLang="zh-CN" sz="1200" dirty="0">
                <a:solidFill>
                  <a:schemeClr val="accent2">
                    <a:lumMod val="50000"/>
                  </a:schemeClr>
                </a:solidFill>
              </a:rPr>
              <a:t>to</a:t>
            </a:r>
            <a:r>
              <a:rPr lang="en-US" altLang="zh-CN" sz="1200" b="1" dirty="0">
                <a:solidFill>
                  <a:schemeClr val="accent2">
                    <a:lumMod val="50000"/>
                  </a:schemeClr>
                </a:solidFill>
              </a:rPr>
              <a:t> </a:t>
            </a:r>
            <a:r>
              <a:rPr lang="en-US" altLang="zh-CN" sz="1200" dirty="0">
                <a:solidFill>
                  <a:schemeClr val="accent2">
                    <a:lumMod val="50000"/>
                  </a:schemeClr>
                </a:solidFill>
              </a:rPr>
              <a:t>regional economic development</a:t>
            </a:r>
            <a:endParaRPr lang="en-US" altLang="zh-CN" sz="1200" b="1" dirty="0">
              <a:solidFill>
                <a:schemeClr val="accent2">
                  <a:lumMod val="50000"/>
                </a:schemeClr>
              </a:solidFill>
            </a:endParaRPr>
          </a:p>
        </p:txBody>
      </p:sp>
      <p:grpSp>
        <p:nvGrpSpPr>
          <p:cNvPr id="74" name="组合 73">
            <a:extLst>
              <a:ext uri="{FF2B5EF4-FFF2-40B4-BE49-F238E27FC236}">
                <a16:creationId xmlns:a16="http://schemas.microsoft.com/office/drawing/2014/main" id="{6B780AB9-E878-4BF9-BEA6-BE1813F1AD8A}"/>
              </a:ext>
            </a:extLst>
          </p:cNvPr>
          <p:cNvGrpSpPr/>
          <p:nvPr/>
        </p:nvGrpSpPr>
        <p:grpSpPr>
          <a:xfrm>
            <a:off x="7534008" y="3684887"/>
            <a:ext cx="592977" cy="466032"/>
            <a:chOff x="7427617" y="1413014"/>
            <a:chExt cx="592977" cy="466032"/>
          </a:xfrm>
        </p:grpSpPr>
        <p:cxnSp>
          <p:nvCxnSpPr>
            <p:cNvPr id="75" name="直接连接符 74">
              <a:extLst>
                <a:ext uri="{FF2B5EF4-FFF2-40B4-BE49-F238E27FC236}">
                  <a16:creationId xmlns:a16="http://schemas.microsoft.com/office/drawing/2014/main" id="{4EA02B73-D615-497F-B317-EADFCB5A3F88}"/>
                </a:ext>
              </a:extLst>
            </p:cNvPr>
            <p:cNvCxnSpPr>
              <a:cxnSpLocks/>
            </p:cNvCxnSpPr>
            <p:nvPr/>
          </p:nvCxnSpPr>
          <p:spPr>
            <a:xfrm flipV="1">
              <a:off x="7427617" y="1646064"/>
              <a:ext cx="183674" cy="1"/>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AB9837EC-C42E-4D4F-9913-FE8B3DEC220C}"/>
                </a:ext>
              </a:extLst>
            </p:cNvPr>
            <p:cNvCxnSpPr/>
            <p:nvPr/>
          </p:nvCxnSpPr>
          <p:spPr>
            <a:xfrm flipV="1">
              <a:off x="7611291" y="1413014"/>
              <a:ext cx="0" cy="23305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7086B1C-B49D-4B1D-A5B4-323737024564}"/>
                </a:ext>
              </a:extLst>
            </p:cNvPr>
            <p:cNvCxnSpPr/>
            <p:nvPr/>
          </p:nvCxnSpPr>
          <p:spPr>
            <a:xfrm>
              <a:off x="7602268" y="1413014"/>
              <a:ext cx="409303"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6C6F88D-627C-4F25-B75D-5428F462AEF7}"/>
                </a:ext>
              </a:extLst>
            </p:cNvPr>
            <p:cNvCxnSpPr>
              <a:cxnSpLocks/>
            </p:cNvCxnSpPr>
            <p:nvPr/>
          </p:nvCxnSpPr>
          <p:spPr>
            <a:xfrm>
              <a:off x="7593247" y="1646064"/>
              <a:ext cx="427347"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E550315-C2B5-4031-A4F1-9A8CA8BDB4D3}"/>
                </a:ext>
              </a:extLst>
            </p:cNvPr>
            <p:cNvCxnSpPr/>
            <p:nvPr/>
          </p:nvCxnSpPr>
          <p:spPr>
            <a:xfrm>
              <a:off x="7602268" y="1879046"/>
              <a:ext cx="409303"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CC74666-429B-4014-95E8-4240C2AD5C74}"/>
                </a:ext>
              </a:extLst>
            </p:cNvPr>
            <p:cNvCxnSpPr/>
            <p:nvPr/>
          </p:nvCxnSpPr>
          <p:spPr>
            <a:xfrm flipV="1">
              <a:off x="7611291" y="1645996"/>
              <a:ext cx="0" cy="23305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1" name="文本框 80">
            <a:extLst>
              <a:ext uri="{FF2B5EF4-FFF2-40B4-BE49-F238E27FC236}">
                <a16:creationId xmlns:a16="http://schemas.microsoft.com/office/drawing/2014/main" id="{E2DFD9D5-9AAC-4D19-B171-5D20214D4D2E}"/>
              </a:ext>
            </a:extLst>
          </p:cNvPr>
          <p:cNvSpPr txBox="1"/>
          <p:nvPr/>
        </p:nvSpPr>
        <p:spPr>
          <a:xfrm>
            <a:off x="8103408" y="3408671"/>
            <a:ext cx="4222376" cy="404406"/>
          </a:xfrm>
          <a:prstGeom prst="rect">
            <a:avLst/>
          </a:prstGeom>
          <a:noFill/>
        </p:spPr>
        <p:txBody>
          <a:bodyPr wrap="square" rtlCol="0">
            <a:spAutoFit/>
          </a:bodyPr>
          <a:lstStyle/>
          <a:p>
            <a:pPr>
              <a:lnSpc>
                <a:spcPct val="200000"/>
              </a:lnSpc>
            </a:pPr>
            <a:r>
              <a:rPr lang="en-US" altLang="zh-CN" sz="1200" b="1" dirty="0">
                <a:solidFill>
                  <a:schemeClr val="accent2">
                    <a:lumMod val="50000"/>
                  </a:schemeClr>
                </a:solidFill>
              </a:rPr>
              <a:t>Brand diversification</a:t>
            </a:r>
            <a:endParaRPr lang="zh-CN" altLang="en-US" sz="1200" b="1" dirty="0">
              <a:solidFill>
                <a:schemeClr val="accent2">
                  <a:lumMod val="50000"/>
                </a:schemeClr>
              </a:solidFill>
            </a:endParaRPr>
          </a:p>
        </p:txBody>
      </p:sp>
      <p:cxnSp>
        <p:nvCxnSpPr>
          <p:cNvPr id="83" name="直接连接符 82">
            <a:extLst>
              <a:ext uri="{FF2B5EF4-FFF2-40B4-BE49-F238E27FC236}">
                <a16:creationId xmlns:a16="http://schemas.microsoft.com/office/drawing/2014/main" id="{9E9A216E-94B2-4049-AE66-0C6C581E6534}"/>
              </a:ext>
            </a:extLst>
          </p:cNvPr>
          <p:cNvCxnSpPr/>
          <p:nvPr/>
        </p:nvCxnSpPr>
        <p:spPr>
          <a:xfrm>
            <a:off x="9771017" y="3684887"/>
            <a:ext cx="1950720" cy="0"/>
          </a:xfrm>
          <a:prstGeom prst="line">
            <a:avLst/>
          </a:prstGeom>
          <a:ln w="1905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CD0B672-28DF-4F57-93CD-74798FD489A8}"/>
              </a:ext>
            </a:extLst>
          </p:cNvPr>
          <p:cNvCxnSpPr>
            <a:cxnSpLocks/>
          </p:cNvCxnSpPr>
          <p:nvPr/>
        </p:nvCxnSpPr>
        <p:spPr>
          <a:xfrm>
            <a:off x="11721737" y="1413014"/>
            <a:ext cx="0" cy="2288548"/>
          </a:xfrm>
          <a:prstGeom prst="line">
            <a:avLst/>
          </a:prstGeom>
          <a:ln w="19050">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17E8BC8-3A52-4D1C-B3A3-242936B7A8B2}"/>
              </a:ext>
            </a:extLst>
          </p:cNvPr>
          <p:cNvCxnSpPr>
            <a:cxnSpLocks/>
          </p:cNvCxnSpPr>
          <p:nvPr/>
        </p:nvCxnSpPr>
        <p:spPr>
          <a:xfrm flipH="1">
            <a:off x="9233647" y="1413014"/>
            <a:ext cx="2488091" cy="0"/>
          </a:xfrm>
          <a:prstGeom prst="straightConnector1">
            <a:avLst/>
          </a:prstGeom>
          <a:ln w="19050">
            <a:solidFill>
              <a:schemeClr val="accent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11E8A51E-D1CA-4A86-BCAB-DB0E610ED2F6}"/>
              </a:ext>
            </a:extLst>
          </p:cNvPr>
          <p:cNvSpPr txBox="1"/>
          <p:nvPr/>
        </p:nvSpPr>
        <p:spPr>
          <a:xfrm>
            <a:off x="8112431" y="3639495"/>
            <a:ext cx="4222376" cy="404406"/>
          </a:xfrm>
          <a:prstGeom prst="rect">
            <a:avLst/>
          </a:prstGeom>
          <a:noFill/>
        </p:spPr>
        <p:txBody>
          <a:bodyPr wrap="square" rtlCol="0">
            <a:spAutoFit/>
          </a:bodyPr>
          <a:lstStyle/>
          <a:p>
            <a:pPr>
              <a:lnSpc>
                <a:spcPct val="200000"/>
              </a:lnSpc>
            </a:pPr>
            <a:r>
              <a:rPr lang="en-US" altLang="zh-CN" sz="1200" b="1" dirty="0">
                <a:solidFill>
                  <a:schemeClr val="accent2">
                    <a:lumMod val="50000"/>
                  </a:schemeClr>
                </a:solidFill>
              </a:rPr>
              <a:t>Pop-up stores</a:t>
            </a:r>
            <a:endParaRPr lang="zh-CN" altLang="en-US" sz="1200" b="1" dirty="0">
              <a:solidFill>
                <a:schemeClr val="accent2">
                  <a:lumMod val="50000"/>
                </a:schemeClr>
              </a:solidFill>
            </a:endParaRPr>
          </a:p>
        </p:txBody>
      </p:sp>
      <p:sp>
        <p:nvSpPr>
          <p:cNvPr id="96" name="文本框 95">
            <a:extLst>
              <a:ext uri="{FF2B5EF4-FFF2-40B4-BE49-F238E27FC236}">
                <a16:creationId xmlns:a16="http://schemas.microsoft.com/office/drawing/2014/main" id="{AE365EB4-E940-4CDD-BC2A-FFBCA3428B54}"/>
              </a:ext>
            </a:extLst>
          </p:cNvPr>
          <p:cNvSpPr txBox="1"/>
          <p:nvPr/>
        </p:nvSpPr>
        <p:spPr>
          <a:xfrm>
            <a:off x="8103408" y="3892763"/>
            <a:ext cx="4222376" cy="404406"/>
          </a:xfrm>
          <a:prstGeom prst="rect">
            <a:avLst/>
          </a:prstGeom>
          <a:noFill/>
        </p:spPr>
        <p:txBody>
          <a:bodyPr wrap="square" rtlCol="0">
            <a:spAutoFit/>
          </a:bodyPr>
          <a:lstStyle/>
          <a:p>
            <a:pPr>
              <a:lnSpc>
                <a:spcPct val="200000"/>
              </a:lnSpc>
            </a:pPr>
            <a:r>
              <a:rPr lang="en-US" altLang="zh-CN" sz="1200" b="1" dirty="0">
                <a:solidFill>
                  <a:schemeClr val="accent2">
                    <a:lumMod val="50000"/>
                  </a:schemeClr>
                </a:solidFill>
              </a:rPr>
              <a:t>Reinvention</a:t>
            </a:r>
            <a:endParaRPr lang="zh-CN" altLang="en-US" sz="1200" b="1" dirty="0">
              <a:solidFill>
                <a:schemeClr val="accent2">
                  <a:lumMod val="50000"/>
                </a:schemeClr>
              </a:solidFill>
            </a:endParaRPr>
          </a:p>
        </p:txBody>
      </p:sp>
      <p:cxnSp>
        <p:nvCxnSpPr>
          <p:cNvPr id="99" name="直接连接符 98">
            <a:extLst>
              <a:ext uri="{FF2B5EF4-FFF2-40B4-BE49-F238E27FC236}">
                <a16:creationId xmlns:a16="http://schemas.microsoft.com/office/drawing/2014/main" id="{7697CFA4-2E30-4156-BCFC-03CF0830EA14}"/>
              </a:ext>
            </a:extLst>
          </p:cNvPr>
          <p:cNvCxnSpPr>
            <a:cxnSpLocks/>
          </p:cNvCxnSpPr>
          <p:nvPr/>
        </p:nvCxnSpPr>
        <p:spPr>
          <a:xfrm flipH="1">
            <a:off x="6104780" y="4297169"/>
            <a:ext cx="6087220" cy="0"/>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3750AB86-7597-416D-8BB0-676257745814}"/>
              </a:ext>
            </a:extLst>
          </p:cNvPr>
          <p:cNvSpPr/>
          <p:nvPr/>
        </p:nvSpPr>
        <p:spPr>
          <a:xfrm>
            <a:off x="6499925" y="4962348"/>
            <a:ext cx="1035068" cy="338555"/>
          </a:xfrm>
          <a:prstGeom prst="roundRect">
            <a:avLst/>
          </a:prstGeom>
          <a:solidFill>
            <a:schemeClr val="bg1"/>
          </a:solid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External</a:t>
            </a:r>
            <a:endParaRPr lang="zh-CN" altLang="en-US" sz="1200" dirty="0">
              <a:solidFill>
                <a:schemeClr val="accent2">
                  <a:lumMod val="50000"/>
                </a:schemeClr>
              </a:solidFill>
            </a:endParaRPr>
          </a:p>
        </p:txBody>
      </p:sp>
      <p:sp>
        <p:nvSpPr>
          <p:cNvPr id="103" name="矩形: 圆角 102">
            <a:extLst>
              <a:ext uri="{FF2B5EF4-FFF2-40B4-BE49-F238E27FC236}">
                <a16:creationId xmlns:a16="http://schemas.microsoft.com/office/drawing/2014/main" id="{0EF5F546-F787-4393-BE99-8D31B4DE5B2C}"/>
              </a:ext>
            </a:extLst>
          </p:cNvPr>
          <p:cNvSpPr/>
          <p:nvPr/>
        </p:nvSpPr>
        <p:spPr>
          <a:xfrm>
            <a:off x="8442283" y="4962347"/>
            <a:ext cx="1138850" cy="338555"/>
          </a:xfrm>
          <a:prstGeom prst="roundRect">
            <a:avLst/>
          </a:prstGeom>
          <a:solidFill>
            <a:schemeClr val="bg1"/>
          </a:solid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Internal</a:t>
            </a:r>
            <a:endParaRPr lang="zh-CN" altLang="en-US" sz="1200" dirty="0">
              <a:solidFill>
                <a:schemeClr val="accent2">
                  <a:lumMod val="50000"/>
                </a:schemeClr>
              </a:solidFill>
            </a:endParaRPr>
          </a:p>
        </p:txBody>
      </p:sp>
      <p:sp>
        <p:nvSpPr>
          <p:cNvPr id="104" name="矩形: 圆角 103">
            <a:extLst>
              <a:ext uri="{FF2B5EF4-FFF2-40B4-BE49-F238E27FC236}">
                <a16:creationId xmlns:a16="http://schemas.microsoft.com/office/drawing/2014/main" id="{2065B459-8764-466B-95E2-611D1F35FCAC}"/>
              </a:ext>
            </a:extLst>
          </p:cNvPr>
          <p:cNvSpPr/>
          <p:nvPr/>
        </p:nvSpPr>
        <p:spPr>
          <a:xfrm>
            <a:off x="10488423" y="4962347"/>
            <a:ext cx="1138850" cy="338555"/>
          </a:xfrm>
          <a:prstGeom prst="roundRect">
            <a:avLst/>
          </a:prstGeom>
          <a:solidFill>
            <a:schemeClr val="bg1"/>
          </a:solid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Structure</a:t>
            </a:r>
            <a:endParaRPr lang="zh-CN" altLang="en-US" sz="1200" dirty="0">
              <a:solidFill>
                <a:schemeClr val="accent2">
                  <a:lumMod val="50000"/>
                </a:schemeClr>
              </a:solidFill>
            </a:endParaRPr>
          </a:p>
        </p:txBody>
      </p:sp>
      <p:cxnSp>
        <p:nvCxnSpPr>
          <p:cNvPr id="106" name="直接连接符 105">
            <a:extLst>
              <a:ext uri="{FF2B5EF4-FFF2-40B4-BE49-F238E27FC236}">
                <a16:creationId xmlns:a16="http://schemas.microsoft.com/office/drawing/2014/main" id="{C2183E1D-CFC9-4F03-B418-1637FF930642}"/>
              </a:ext>
            </a:extLst>
          </p:cNvPr>
          <p:cNvCxnSpPr>
            <a:cxnSpLocks/>
            <a:stCxn id="102" idx="2"/>
          </p:cNvCxnSpPr>
          <p:nvPr/>
        </p:nvCxnSpPr>
        <p:spPr>
          <a:xfrm>
            <a:off x="7017459" y="5300903"/>
            <a:ext cx="0" cy="27614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id="{F704DED5-73F3-402B-92F0-F7F6CA74793A}"/>
              </a:ext>
            </a:extLst>
          </p:cNvPr>
          <p:cNvSpPr txBox="1"/>
          <p:nvPr/>
        </p:nvSpPr>
        <p:spPr>
          <a:xfrm>
            <a:off x="6374544" y="5541635"/>
            <a:ext cx="1423788" cy="276999"/>
          </a:xfrm>
          <a:prstGeom prst="rect">
            <a:avLst/>
          </a:prstGeom>
          <a:noFill/>
        </p:spPr>
        <p:txBody>
          <a:bodyPr wrap="none" rtlCol="0">
            <a:spAutoFit/>
          </a:bodyPr>
          <a:lstStyle/>
          <a:p>
            <a:r>
              <a:rPr lang="en-US" altLang="zh-CN" sz="1200" dirty="0">
                <a:solidFill>
                  <a:schemeClr val="accent2">
                    <a:lumMod val="50000"/>
                  </a:schemeClr>
                </a:solidFill>
              </a:rPr>
              <a:t>Attract consumers</a:t>
            </a:r>
            <a:endParaRPr lang="zh-CN" altLang="en-US" sz="1200" dirty="0">
              <a:solidFill>
                <a:schemeClr val="accent2">
                  <a:lumMod val="50000"/>
                </a:schemeClr>
              </a:solidFill>
            </a:endParaRPr>
          </a:p>
        </p:txBody>
      </p:sp>
      <p:sp>
        <p:nvSpPr>
          <p:cNvPr id="112" name="文本框 111">
            <a:extLst>
              <a:ext uri="{FF2B5EF4-FFF2-40B4-BE49-F238E27FC236}">
                <a16:creationId xmlns:a16="http://schemas.microsoft.com/office/drawing/2014/main" id="{F613B669-21D5-41BA-83BB-B467525BBF27}"/>
              </a:ext>
            </a:extLst>
          </p:cNvPr>
          <p:cNvSpPr txBox="1"/>
          <p:nvPr/>
        </p:nvSpPr>
        <p:spPr>
          <a:xfrm>
            <a:off x="8394950" y="5541634"/>
            <a:ext cx="1335622" cy="276999"/>
          </a:xfrm>
          <a:prstGeom prst="rect">
            <a:avLst/>
          </a:prstGeom>
          <a:noFill/>
        </p:spPr>
        <p:txBody>
          <a:bodyPr wrap="none" rtlCol="0">
            <a:spAutoFit/>
          </a:bodyPr>
          <a:lstStyle/>
          <a:p>
            <a:r>
              <a:rPr lang="en-US" altLang="zh-CN" sz="1200" dirty="0">
                <a:solidFill>
                  <a:schemeClr val="accent2">
                    <a:lumMod val="50000"/>
                  </a:schemeClr>
                </a:solidFill>
              </a:rPr>
              <a:t>Keep consumers</a:t>
            </a:r>
            <a:endParaRPr lang="zh-CN" altLang="en-US" sz="1200" dirty="0">
              <a:solidFill>
                <a:schemeClr val="accent2">
                  <a:lumMod val="50000"/>
                </a:schemeClr>
              </a:solidFill>
            </a:endParaRPr>
          </a:p>
        </p:txBody>
      </p:sp>
      <p:cxnSp>
        <p:nvCxnSpPr>
          <p:cNvPr id="113" name="直接连接符 112">
            <a:extLst>
              <a:ext uri="{FF2B5EF4-FFF2-40B4-BE49-F238E27FC236}">
                <a16:creationId xmlns:a16="http://schemas.microsoft.com/office/drawing/2014/main" id="{7716E1B7-8D11-442C-8E32-F5DCBC96FCFF}"/>
              </a:ext>
            </a:extLst>
          </p:cNvPr>
          <p:cNvCxnSpPr>
            <a:cxnSpLocks/>
          </p:cNvCxnSpPr>
          <p:nvPr/>
        </p:nvCxnSpPr>
        <p:spPr>
          <a:xfrm>
            <a:off x="9011708" y="5300903"/>
            <a:ext cx="0" cy="276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6B010D89-E7B9-47AF-9569-5F223E94ADE2}"/>
              </a:ext>
            </a:extLst>
          </p:cNvPr>
          <p:cNvCxnSpPr>
            <a:cxnSpLocks/>
          </p:cNvCxnSpPr>
          <p:nvPr/>
        </p:nvCxnSpPr>
        <p:spPr>
          <a:xfrm>
            <a:off x="11060539" y="5300902"/>
            <a:ext cx="0" cy="27614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8C3486B8-41C5-4FA9-911B-8FDA4AD1A30D}"/>
              </a:ext>
            </a:extLst>
          </p:cNvPr>
          <p:cNvSpPr txBox="1"/>
          <p:nvPr/>
        </p:nvSpPr>
        <p:spPr>
          <a:xfrm>
            <a:off x="10526374" y="5541634"/>
            <a:ext cx="1165704" cy="276999"/>
          </a:xfrm>
          <a:prstGeom prst="rect">
            <a:avLst/>
          </a:prstGeom>
          <a:noFill/>
        </p:spPr>
        <p:txBody>
          <a:bodyPr wrap="none" rtlCol="0">
            <a:spAutoFit/>
          </a:bodyPr>
          <a:lstStyle/>
          <a:p>
            <a:r>
              <a:rPr lang="en-US" altLang="zh-CN" sz="1200" dirty="0">
                <a:solidFill>
                  <a:schemeClr val="accent2">
                    <a:lumMod val="50000"/>
                  </a:schemeClr>
                </a:solidFill>
              </a:rPr>
              <a:t>transformation</a:t>
            </a:r>
            <a:endParaRPr lang="zh-CN" altLang="en-US" sz="1200" dirty="0">
              <a:solidFill>
                <a:schemeClr val="accent2">
                  <a:lumMod val="50000"/>
                </a:schemeClr>
              </a:solidFill>
            </a:endParaRPr>
          </a:p>
        </p:txBody>
      </p:sp>
      <p:cxnSp>
        <p:nvCxnSpPr>
          <p:cNvPr id="117" name="直接箭头连接符 116">
            <a:extLst>
              <a:ext uri="{FF2B5EF4-FFF2-40B4-BE49-F238E27FC236}">
                <a16:creationId xmlns:a16="http://schemas.microsoft.com/office/drawing/2014/main" id="{292A8949-EA42-4D9E-965C-16AB131E5F4F}"/>
              </a:ext>
            </a:extLst>
          </p:cNvPr>
          <p:cNvCxnSpPr>
            <a:cxnSpLocks/>
            <a:stCxn id="111" idx="2"/>
            <a:endCxn id="120" idx="1"/>
          </p:cNvCxnSpPr>
          <p:nvPr/>
        </p:nvCxnSpPr>
        <p:spPr>
          <a:xfrm>
            <a:off x="7086438" y="5818634"/>
            <a:ext cx="975004" cy="507831"/>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2B9C5EF6-703C-446D-97C0-558DDC44662B}"/>
              </a:ext>
            </a:extLst>
          </p:cNvPr>
          <p:cNvCxnSpPr>
            <a:cxnSpLocks/>
          </p:cNvCxnSpPr>
          <p:nvPr/>
        </p:nvCxnSpPr>
        <p:spPr>
          <a:xfrm>
            <a:off x="9010402" y="5770019"/>
            <a:ext cx="885" cy="325612"/>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FBAA24B6-0FE5-4A91-86BC-8C80D76B5785}"/>
              </a:ext>
            </a:extLst>
          </p:cNvPr>
          <p:cNvSpPr txBox="1"/>
          <p:nvPr/>
        </p:nvSpPr>
        <p:spPr>
          <a:xfrm>
            <a:off x="8061442" y="6095632"/>
            <a:ext cx="2153154" cy="461665"/>
          </a:xfrm>
          <a:prstGeom prst="rect">
            <a:avLst/>
          </a:prstGeom>
          <a:noFill/>
        </p:spPr>
        <p:txBody>
          <a:bodyPr wrap="none" rtlCol="0">
            <a:spAutoFit/>
          </a:bodyPr>
          <a:lstStyle/>
          <a:p>
            <a:pPr algn="ctr"/>
            <a:r>
              <a:rPr lang="en-US" altLang="zh-CN" sz="1200" dirty="0">
                <a:solidFill>
                  <a:schemeClr val="accent2">
                    <a:lumMod val="50000"/>
                  </a:schemeClr>
                </a:solidFill>
              </a:rPr>
              <a:t>Increase profits</a:t>
            </a:r>
          </a:p>
          <a:p>
            <a:pPr algn="ctr"/>
            <a:r>
              <a:rPr lang="en-US" altLang="zh-CN" sz="1200" dirty="0">
                <a:solidFill>
                  <a:schemeClr val="accent2">
                    <a:lumMod val="50000"/>
                  </a:schemeClr>
                </a:solidFill>
              </a:rPr>
              <a:t>Keep long-term development</a:t>
            </a:r>
            <a:endParaRPr lang="zh-CN" altLang="en-US" sz="1200" dirty="0">
              <a:solidFill>
                <a:schemeClr val="accent2">
                  <a:lumMod val="50000"/>
                </a:schemeClr>
              </a:solidFill>
            </a:endParaRPr>
          </a:p>
        </p:txBody>
      </p:sp>
      <p:cxnSp>
        <p:nvCxnSpPr>
          <p:cNvPr id="122" name="直接箭头连接符 121">
            <a:extLst>
              <a:ext uri="{FF2B5EF4-FFF2-40B4-BE49-F238E27FC236}">
                <a16:creationId xmlns:a16="http://schemas.microsoft.com/office/drawing/2014/main" id="{483EB161-A982-41A6-A779-F4C1F9C6416F}"/>
              </a:ext>
            </a:extLst>
          </p:cNvPr>
          <p:cNvCxnSpPr>
            <a:cxnSpLocks/>
            <a:stCxn id="115" idx="2"/>
            <a:endCxn id="120" idx="3"/>
          </p:cNvCxnSpPr>
          <p:nvPr/>
        </p:nvCxnSpPr>
        <p:spPr>
          <a:xfrm flipH="1">
            <a:off x="10214596" y="5818633"/>
            <a:ext cx="894630" cy="507832"/>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D2D7D3CE-215B-4857-8978-FBEE03DA9967}"/>
              </a:ext>
            </a:extLst>
          </p:cNvPr>
          <p:cNvSpPr txBox="1"/>
          <p:nvPr/>
        </p:nvSpPr>
        <p:spPr>
          <a:xfrm>
            <a:off x="11627273" y="6552577"/>
            <a:ext cx="462119" cy="369332"/>
          </a:xfrm>
          <a:prstGeom prst="rect">
            <a:avLst/>
          </a:prstGeom>
          <a:noFill/>
        </p:spPr>
        <p:txBody>
          <a:bodyPr wrap="square" rtlCol="0">
            <a:spAutoFit/>
          </a:bodyPr>
          <a:lstStyle/>
          <a:p>
            <a:r>
              <a:rPr lang="en-US" altLang="zh-CN" b="1" dirty="0"/>
              <a:t>12</a:t>
            </a:r>
            <a:endParaRPr lang="zh-CN" altLang="en-US" b="1" dirty="0"/>
          </a:p>
        </p:txBody>
      </p:sp>
    </p:spTree>
    <p:custDataLst>
      <p:tags r:id="rId2"/>
    </p:custDataLst>
    <p:extLst>
      <p:ext uri="{BB962C8B-B14F-4D97-AF65-F5344CB8AC3E}">
        <p14:creationId xmlns:p14="http://schemas.microsoft.com/office/powerpoint/2010/main" val="4971325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F8A3DCF3-5CF1-424B-BC1D-F3127FE8A43B}"/>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27" name="think-cell 幻灯片" r:id="rId14" imgW="532" imgH="533" progId="TCLayout.ActiveDocument.1">
                  <p:embed/>
                </p:oleObj>
              </mc:Choice>
              <mc:Fallback>
                <p:oleObj name="think-cell 幻灯片" r:id="rId14" imgW="532" imgH="533" progId="TCLayout.ActiveDocument.1">
                  <p:embed/>
                  <p:pic>
                    <p:nvPicPr>
                      <p:cNvPr id="3" name="对象 2" hidden="1">
                        <a:extLst>
                          <a:ext uri="{FF2B5EF4-FFF2-40B4-BE49-F238E27FC236}">
                            <a16:creationId xmlns:a16="http://schemas.microsoft.com/office/drawing/2014/main" id="{F8A3DCF3-5CF1-424B-BC1D-F3127FE8A43B}"/>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A48064BC-FAB0-44DD-A33F-D684D9D347D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400" dirty="0">
              <a:sym typeface="+mn-lt"/>
            </a:endParaRPr>
          </a:p>
        </p:txBody>
      </p:sp>
      <p:grpSp>
        <p:nvGrpSpPr>
          <p:cNvPr id="10" name="组合 9">
            <a:extLst>
              <a:ext uri="{FF2B5EF4-FFF2-40B4-BE49-F238E27FC236}">
                <a16:creationId xmlns:a16="http://schemas.microsoft.com/office/drawing/2014/main" id="{D449E37D-6187-40DF-94F4-D78DFD9367BE}"/>
              </a:ext>
            </a:extLst>
          </p:cNvPr>
          <p:cNvGrpSpPr/>
          <p:nvPr/>
        </p:nvGrpSpPr>
        <p:grpSpPr>
          <a:xfrm>
            <a:off x="0" y="421342"/>
            <a:ext cx="12348424" cy="950259"/>
            <a:chOff x="0" y="421342"/>
            <a:chExt cx="12348424" cy="950259"/>
          </a:xfrm>
        </p:grpSpPr>
        <p:sp>
          <p:nvSpPr>
            <p:cNvPr id="2" name="矩形 1">
              <a:extLst>
                <a:ext uri="{FF2B5EF4-FFF2-40B4-BE49-F238E27FC236}">
                  <a16:creationId xmlns:a16="http://schemas.microsoft.com/office/drawing/2014/main" id="{34E471BA-100D-4439-89C6-21B373CDA808}"/>
                </a:ext>
              </a:extLst>
            </p:cNvPr>
            <p:cNvSpPr/>
            <p:nvPr/>
          </p:nvSpPr>
          <p:spPr>
            <a:xfrm>
              <a:off x="0" y="421342"/>
              <a:ext cx="12192000" cy="95025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Changes in consumer perception">
              <a:extLst>
                <a:ext uri="{FF2B5EF4-FFF2-40B4-BE49-F238E27FC236}">
                  <a16:creationId xmlns:a16="http://schemas.microsoft.com/office/drawing/2014/main" id="{C3BEFF7E-23FA-46EC-BE69-A8D6431BB576}"/>
                </a:ext>
              </a:extLst>
            </p:cNvPr>
            <p:cNvSpPr txBox="1"/>
            <p:nvPr/>
          </p:nvSpPr>
          <p:spPr>
            <a:xfrm>
              <a:off x="156424" y="654948"/>
              <a:ext cx="12192000" cy="461665"/>
            </a:xfrm>
            <a:prstGeom prst="rect">
              <a:avLst/>
            </a:prstGeom>
            <a:noFill/>
          </p:spPr>
          <p:txBody>
            <a:bodyPr wrap="square" rtlCol="0">
              <a:spAutoFit/>
            </a:bodyPr>
            <a:lstStyle/>
            <a:p>
              <a:endParaRPr lang="zh-CN" altLang="en-US" sz="2400" b="1" dirty="0">
                <a:solidFill>
                  <a:schemeClr val="bg1"/>
                </a:solidFill>
              </a:endParaRPr>
            </a:p>
          </p:txBody>
        </p:sp>
      </p:grpSp>
      <p:cxnSp>
        <p:nvCxnSpPr>
          <p:cNvPr id="175" name="直接连接符 174">
            <a:extLst>
              <a:ext uri="{FF2B5EF4-FFF2-40B4-BE49-F238E27FC236}">
                <a16:creationId xmlns:a16="http://schemas.microsoft.com/office/drawing/2014/main" id="{9CBA5945-81F6-4366-B22D-9C1A9E1177F6}"/>
              </a:ext>
            </a:extLst>
          </p:cNvPr>
          <p:cNvCxnSpPr>
            <a:cxnSpLocks/>
          </p:cNvCxnSpPr>
          <p:nvPr/>
        </p:nvCxnSpPr>
        <p:spPr>
          <a:xfrm>
            <a:off x="115373" y="1442025"/>
            <a:ext cx="6347624" cy="0"/>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ABE05C05-50DB-446E-B80E-F799262901EF}"/>
              </a:ext>
            </a:extLst>
          </p:cNvPr>
          <p:cNvSpPr/>
          <p:nvPr/>
        </p:nvSpPr>
        <p:spPr>
          <a:xfrm>
            <a:off x="115373" y="1442026"/>
            <a:ext cx="555585" cy="47975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63" name="文本框 62">
            <a:extLst>
              <a:ext uri="{FF2B5EF4-FFF2-40B4-BE49-F238E27FC236}">
                <a16:creationId xmlns:a16="http://schemas.microsoft.com/office/drawing/2014/main" id="{AF31B19C-8DA8-43E6-82BB-C0AEB28D164C}"/>
              </a:ext>
            </a:extLst>
          </p:cNvPr>
          <p:cNvSpPr txBox="1"/>
          <p:nvPr/>
        </p:nvSpPr>
        <p:spPr>
          <a:xfrm>
            <a:off x="0" y="6453594"/>
            <a:ext cx="5021804" cy="405624"/>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Source</a:t>
            </a:r>
            <a:r>
              <a:rPr lang="zh-CN" altLang="en-US" sz="1200" dirty="0">
                <a:solidFill>
                  <a:schemeClr val="accent2">
                    <a:lumMod val="50000"/>
                  </a:schemeClr>
                </a:solidFill>
              </a:rPr>
              <a:t>：</a:t>
            </a:r>
            <a:r>
              <a:rPr lang="en-US" altLang="zh-CN" sz="1200" dirty="0">
                <a:solidFill>
                  <a:schemeClr val="accent2">
                    <a:lumMod val="50000"/>
                  </a:schemeClr>
                </a:solidFill>
              </a:rPr>
              <a:t>Australian Bureau of Statistics ;  KPMG Survey</a:t>
            </a:r>
            <a:endParaRPr lang="zh-CN" altLang="en-US" sz="1200" dirty="0">
              <a:solidFill>
                <a:schemeClr val="accent2">
                  <a:lumMod val="50000"/>
                </a:schemeClr>
              </a:solidFill>
            </a:endParaRPr>
          </a:p>
        </p:txBody>
      </p:sp>
      <p:sp>
        <p:nvSpPr>
          <p:cNvPr id="156" name="矩形 155">
            <a:extLst>
              <a:ext uri="{FF2B5EF4-FFF2-40B4-BE49-F238E27FC236}">
                <a16:creationId xmlns:a16="http://schemas.microsoft.com/office/drawing/2014/main" id="{76D5F04D-9429-422D-ADE7-637A68B0CFEE}"/>
              </a:ext>
            </a:extLst>
          </p:cNvPr>
          <p:cNvSpPr/>
          <p:nvPr/>
        </p:nvSpPr>
        <p:spPr>
          <a:xfrm>
            <a:off x="7475605" y="4775087"/>
            <a:ext cx="678391" cy="461665"/>
          </a:xfrm>
          <a:prstGeom prst="rect">
            <a:avLst/>
          </a:prstGeom>
        </p:spPr>
        <p:txBody>
          <a:bodyPr wrap="none">
            <a:spAutoFit/>
          </a:bodyPr>
          <a:lstStyle/>
          <a:p>
            <a:r>
              <a:rPr lang="en-US" altLang="zh-CN" sz="1200" b="1" dirty="0">
                <a:solidFill>
                  <a:schemeClr val="lt1"/>
                </a:solidFill>
              </a:rPr>
              <a:t>Market</a:t>
            </a:r>
          </a:p>
          <a:p>
            <a:r>
              <a:rPr lang="en-US" altLang="zh-CN" sz="1200" b="1" dirty="0">
                <a:solidFill>
                  <a:schemeClr val="lt1"/>
                </a:solidFill>
              </a:rPr>
              <a:t>test</a:t>
            </a:r>
            <a:endParaRPr lang="zh-CN" altLang="en-US" sz="1200" b="1" dirty="0">
              <a:solidFill>
                <a:schemeClr val="lt1"/>
              </a:solidFill>
            </a:endParaRPr>
          </a:p>
        </p:txBody>
      </p:sp>
      <p:sp>
        <p:nvSpPr>
          <p:cNvPr id="177" name="矩形 176">
            <a:extLst>
              <a:ext uri="{FF2B5EF4-FFF2-40B4-BE49-F238E27FC236}">
                <a16:creationId xmlns:a16="http://schemas.microsoft.com/office/drawing/2014/main" id="{AE783026-6671-465B-BE03-438DDD58E5F9}"/>
              </a:ext>
            </a:extLst>
          </p:cNvPr>
          <p:cNvSpPr/>
          <p:nvPr/>
        </p:nvSpPr>
        <p:spPr>
          <a:xfrm>
            <a:off x="156424" y="4693058"/>
            <a:ext cx="424569" cy="40011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cxnSp>
        <p:nvCxnSpPr>
          <p:cNvPr id="179" name="直接连接符 178">
            <a:extLst>
              <a:ext uri="{FF2B5EF4-FFF2-40B4-BE49-F238E27FC236}">
                <a16:creationId xmlns:a16="http://schemas.microsoft.com/office/drawing/2014/main" id="{27F14F94-222A-4446-BB64-FD0A50C1F3D5}"/>
              </a:ext>
            </a:extLst>
          </p:cNvPr>
          <p:cNvCxnSpPr>
            <a:cxnSpLocks/>
          </p:cNvCxnSpPr>
          <p:nvPr/>
        </p:nvCxnSpPr>
        <p:spPr>
          <a:xfrm flipV="1">
            <a:off x="156424" y="4685152"/>
            <a:ext cx="6389283" cy="25899"/>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81" name="TextBox 57">
            <a:extLst>
              <a:ext uri="{FF2B5EF4-FFF2-40B4-BE49-F238E27FC236}">
                <a16:creationId xmlns:a16="http://schemas.microsoft.com/office/drawing/2014/main" id="{8DC4ED8C-7E80-430D-9613-5EAC5341E15F}"/>
              </a:ext>
            </a:extLst>
          </p:cNvPr>
          <p:cNvSpPr txBox="1"/>
          <p:nvPr/>
        </p:nvSpPr>
        <p:spPr>
          <a:xfrm>
            <a:off x="9111862" y="1734850"/>
            <a:ext cx="2994123" cy="1881734"/>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The picture on the left is </a:t>
            </a:r>
            <a:r>
              <a:rPr lang="en-US" altLang="zh-CN" sz="1200" b="1" dirty="0">
                <a:solidFill>
                  <a:schemeClr val="accent2">
                    <a:lumMod val="75000"/>
                  </a:schemeClr>
                </a:solidFill>
              </a:rPr>
              <a:t>the most effective social media channels for retail business in Australia</a:t>
            </a:r>
            <a:r>
              <a:rPr lang="en-US" altLang="zh-CN" sz="1200" b="1" dirty="0">
                <a:solidFill>
                  <a:schemeClr val="accent2">
                    <a:lumMod val="50000"/>
                  </a:schemeClr>
                </a:solidFill>
              </a:rPr>
              <a:t>. </a:t>
            </a:r>
            <a:r>
              <a:rPr lang="en-US" altLang="zh-CN" sz="1200" dirty="0">
                <a:solidFill>
                  <a:schemeClr val="accent2">
                    <a:lumMod val="50000"/>
                  </a:schemeClr>
                </a:solidFill>
              </a:rPr>
              <a:t>With the development of e-commerce, the offline store needs to expand sales channels to</a:t>
            </a:r>
            <a:endParaRPr lang="zh-CN" altLang="en-US" sz="1200" b="1" dirty="0">
              <a:solidFill>
                <a:schemeClr val="accent2">
                  <a:lumMod val="75000"/>
                </a:schemeClr>
              </a:solidFill>
            </a:endParaRPr>
          </a:p>
        </p:txBody>
      </p:sp>
      <p:sp>
        <p:nvSpPr>
          <p:cNvPr id="130" name="文本框 129" descr="Changes in consumer perception">
            <a:extLst>
              <a:ext uri="{FF2B5EF4-FFF2-40B4-BE49-F238E27FC236}">
                <a16:creationId xmlns:a16="http://schemas.microsoft.com/office/drawing/2014/main" id="{8117A6EC-6D30-41DB-99A7-E266B90D5D0A}"/>
              </a:ext>
            </a:extLst>
          </p:cNvPr>
          <p:cNvSpPr txBox="1"/>
          <p:nvPr/>
        </p:nvSpPr>
        <p:spPr>
          <a:xfrm>
            <a:off x="0" y="584999"/>
            <a:ext cx="12192000" cy="523220"/>
          </a:xfrm>
          <a:prstGeom prst="rect">
            <a:avLst/>
          </a:prstGeom>
          <a:noFill/>
        </p:spPr>
        <p:txBody>
          <a:bodyPr wrap="square" rtlCol="0">
            <a:spAutoFit/>
          </a:bodyPr>
          <a:lstStyle/>
          <a:p>
            <a:r>
              <a:rPr lang="en-US" altLang="zh-CN" sz="2800" b="1" dirty="0">
                <a:solidFill>
                  <a:schemeClr val="bg1"/>
                </a:solidFill>
              </a:rPr>
              <a:t>Three ways to improve the quality of store sales.</a:t>
            </a:r>
            <a:endParaRPr lang="zh-CN" altLang="en-US" sz="2800" b="1" dirty="0">
              <a:solidFill>
                <a:schemeClr val="bg1"/>
              </a:solidFill>
            </a:endParaRPr>
          </a:p>
        </p:txBody>
      </p:sp>
      <p:sp>
        <p:nvSpPr>
          <p:cNvPr id="138" name="文本框 137">
            <a:extLst>
              <a:ext uri="{FF2B5EF4-FFF2-40B4-BE49-F238E27FC236}">
                <a16:creationId xmlns:a16="http://schemas.microsoft.com/office/drawing/2014/main" id="{FB65403B-10EB-488E-8668-9303D60F4087}"/>
              </a:ext>
            </a:extLst>
          </p:cNvPr>
          <p:cNvSpPr txBox="1"/>
          <p:nvPr/>
        </p:nvSpPr>
        <p:spPr>
          <a:xfrm>
            <a:off x="549006" y="4689105"/>
            <a:ext cx="6838096" cy="400110"/>
          </a:xfrm>
          <a:prstGeom prst="rect">
            <a:avLst/>
          </a:prstGeom>
          <a:noFill/>
        </p:spPr>
        <p:txBody>
          <a:bodyPr wrap="square" rtlCol="0">
            <a:spAutoFit/>
          </a:bodyPr>
          <a:lstStyle/>
          <a:p>
            <a:r>
              <a:rPr lang="en-US" altLang="zh-CN" sz="2000" b="1" dirty="0">
                <a:solidFill>
                  <a:schemeClr val="accent2">
                    <a:lumMod val="50000"/>
                  </a:schemeClr>
                </a:solidFill>
              </a:rPr>
              <a:t>Seasonal discounts</a:t>
            </a:r>
            <a:endParaRPr lang="zh-CN" altLang="en-US" sz="2000" b="1" dirty="0">
              <a:solidFill>
                <a:schemeClr val="accent2">
                  <a:lumMod val="50000"/>
                </a:schemeClr>
              </a:solidFill>
            </a:endParaRPr>
          </a:p>
        </p:txBody>
      </p:sp>
      <p:graphicFrame>
        <p:nvGraphicFramePr>
          <p:cNvPr id="140" name="图表 139">
            <a:extLst>
              <a:ext uri="{FF2B5EF4-FFF2-40B4-BE49-F238E27FC236}">
                <a16:creationId xmlns:a16="http://schemas.microsoft.com/office/drawing/2014/main" id="{5629EAF2-5A92-43DE-A245-4B86C3744F0A}"/>
              </a:ext>
            </a:extLst>
          </p:cNvPr>
          <p:cNvGraphicFramePr/>
          <p:nvPr/>
        </p:nvGraphicFramePr>
        <p:xfrm>
          <a:off x="156424" y="5113141"/>
          <a:ext cx="3622527" cy="1553833"/>
        </p:xfrm>
        <a:graphic>
          <a:graphicData uri="http://schemas.openxmlformats.org/drawingml/2006/chart">
            <c:chart xmlns:c="http://schemas.openxmlformats.org/drawingml/2006/chart" xmlns:r="http://schemas.openxmlformats.org/officeDocument/2006/relationships" r:id="rId16"/>
          </a:graphicData>
        </a:graphic>
      </p:graphicFrame>
      <p:sp>
        <p:nvSpPr>
          <p:cNvPr id="141" name="TextBox 57">
            <a:extLst>
              <a:ext uri="{FF2B5EF4-FFF2-40B4-BE49-F238E27FC236}">
                <a16:creationId xmlns:a16="http://schemas.microsoft.com/office/drawing/2014/main" id="{E487E279-8059-4204-A9CF-CDFB8136BCA5}"/>
              </a:ext>
            </a:extLst>
          </p:cNvPr>
          <p:cNvSpPr txBox="1"/>
          <p:nvPr/>
        </p:nvSpPr>
        <p:spPr>
          <a:xfrm>
            <a:off x="3017401" y="4665217"/>
            <a:ext cx="3500850" cy="1143070"/>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Sales have the same trend every year, we have to discount in the peak sales season, and increase prices in the off-season.</a:t>
            </a:r>
            <a:endParaRPr lang="zh-CN" altLang="en-US" sz="1200" dirty="0">
              <a:solidFill>
                <a:schemeClr val="accent2">
                  <a:lumMod val="50000"/>
                </a:schemeClr>
              </a:solidFill>
            </a:endParaRPr>
          </a:p>
        </p:txBody>
      </p:sp>
      <p:sp>
        <p:nvSpPr>
          <p:cNvPr id="31" name="文本框 30">
            <a:extLst>
              <a:ext uri="{FF2B5EF4-FFF2-40B4-BE49-F238E27FC236}">
                <a16:creationId xmlns:a16="http://schemas.microsoft.com/office/drawing/2014/main" id="{60C8AE0E-3BF4-408D-A451-953D38873FE9}"/>
              </a:ext>
            </a:extLst>
          </p:cNvPr>
          <p:cNvSpPr txBox="1"/>
          <p:nvPr/>
        </p:nvSpPr>
        <p:spPr>
          <a:xfrm>
            <a:off x="3237941" y="5780428"/>
            <a:ext cx="1136084" cy="338554"/>
          </a:xfrm>
          <a:prstGeom prst="rect">
            <a:avLst/>
          </a:prstGeom>
          <a:noFill/>
        </p:spPr>
        <p:txBody>
          <a:bodyPr wrap="square" rtlCol="0">
            <a:spAutoFit/>
          </a:bodyPr>
          <a:lstStyle/>
          <a:p>
            <a:r>
              <a:rPr lang="en-US" altLang="zh-CN" sz="1600" b="1" dirty="0">
                <a:solidFill>
                  <a:schemeClr val="accent3"/>
                </a:solidFill>
              </a:rPr>
              <a:t>Price</a:t>
            </a:r>
            <a:endParaRPr lang="zh-CN" altLang="en-US" sz="1600" b="1" dirty="0">
              <a:solidFill>
                <a:schemeClr val="accent3"/>
              </a:solidFill>
            </a:endParaRPr>
          </a:p>
        </p:txBody>
      </p:sp>
      <p:sp>
        <p:nvSpPr>
          <p:cNvPr id="32" name="箭头: 上 31">
            <a:extLst>
              <a:ext uri="{FF2B5EF4-FFF2-40B4-BE49-F238E27FC236}">
                <a16:creationId xmlns:a16="http://schemas.microsoft.com/office/drawing/2014/main" id="{7E0C2C6F-2001-4365-ADDD-C935A893A6E7}"/>
              </a:ext>
            </a:extLst>
          </p:cNvPr>
          <p:cNvSpPr/>
          <p:nvPr/>
        </p:nvSpPr>
        <p:spPr>
          <a:xfrm>
            <a:off x="3865843" y="5818382"/>
            <a:ext cx="219639" cy="245678"/>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TextBox 57">
            <a:extLst>
              <a:ext uri="{FF2B5EF4-FFF2-40B4-BE49-F238E27FC236}">
                <a16:creationId xmlns:a16="http://schemas.microsoft.com/office/drawing/2014/main" id="{AC1CB82F-04BC-4BC8-802E-3694A8B9CA1D}"/>
              </a:ext>
            </a:extLst>
          </p:cNvPr>
          <p:cNvSpPr txBox="1"/>
          <p:nvPr/>
        </p:nvSpPr>
        <p:spPr>
          <a:xfrm>
            <a:off x="4132404" y="5696640"/>
            <a:ext cx="1133462" cy="404406"/>
          </a:xfrm>
          <a:prstGeom prst="rect">
            <a:avLst/>
          </a:prstGeom>
          <a:noFill/>
        </p:spPr>
        <p:txBody>
          <a:bodyPr wrap="square" rtlCol="0">
            <a:spAutoFit/>
          </a:bodyPr>
          <a:lstStyle/>
          <a:p>
            <a:pPr latinLnBrk="1">
              <a:lnSpc>
                <a:spcPct val="200000"/>
              </a:lnSpc>
            </a:pPr>
            <a:r>
              <a:rPr lang="en-US" altLang="zh-CN" sz="1200" dirty="0">
                <a:solidFill>
                  <a:schemeClr val="accent2">
                    <a:lumMod val="50000"/>
                  </a:schemeClr>
                </a:solidFill>
              </a:rPr>
              <a:t>in December</a:t>
            </a:r>
            <a:endParaRPr lang="zh-CN" altLang="en-US" sz="1200" dirty="0">
              <a:solidFill>
                <a:schemeClr val="accent2">
                  <a:lumMod val="50000"/>
                </a:schemeClr>
              </a:solidFill>
            </a:endParaRPr>
          </a:p>
        </p:txBody>
      </p:sp>
      <p:sp>
        <p:nvSpPr>
          <p:cNvPr id="145" name="文本框 144">
            <a:extLst>
              <a:ext uri="{FF2B5EF4-FFF2-40B4-BE49-F238E27FC236}">
                <a16:creationId xmlns:a16="http://schemas.microsoft.com/office/drawing/2014/main" id="{73754BB0-40AA-4814-A002-32B7BBD38501}"/>
              </a:ext>
            </a:extLst>
          </p:cNvPr>
          <p:cNvSpPr txBox="1"/>
          <p:nvPr/>
        </p:nvSpPr>
        <p:spPr>
          <a:xfrm>
            <a:off x="3237941" y="6159810"/>
            <a:ext cx="1136084" cy="338554"/>
          </a:xfrm>
          <a:prstGeom prst="rect">
            <a:avLst/>
          </a:prstGeom>
          <a:noFill/>
        </p:spPr>
        <p:txBody>
          <a:bodyPr wrap="square" rtlCol="0">
            <a:spAutoFit/>
          </a:bodyPr>
          <a:lstStyle/>
          <a:p>
            <a:r>
              <a:rPr lang="en-US" altLang="zh-CN" sz="1600" b="1" dirty="0">
                <a:solidFill>
                  <a:schemeClr val="accent3"/>
                </a:solidFill>
              </a:rPr>
              <a:t>Price</a:t>
            </a:r>
            <a:endParaRPr lang="zh-CN" altLang="en-US" sz="1600" b="1" dirty="0">
              <a:solidFill>
                <a:schemeClr val="accent3"/>
              </a:solidFill>
            </a:endParaRPr>
          </a:p>
        </p:txBody>
      </p:sp>
      <p:sp>
        <p:nvSpPr>
          <p:cNvPr id="160" name="箭头: 上 159">
            <a:extLst>
              <a:ext uri="{FF2B5EF4-FFF2-40B4-BE49-F238E27FC236}">
                <a16:creationId xmlns:a16="http://schemas.microsoft.com/office/drawing/2014/main" id="{DEC318B4-39A8-43AF-A77B-740AD80F3833}"/>
              </a:ext>
            </a:extLst>
          </p:cNvPr>
          <p:cNvSpPr/>
          <p:nvPr/>
        </p:nvSpPr>
        <p:spPr>
          <a:xfrm rot="10800000">
            <a:off x="3865843" y="6240449"/>
            <a:ext cx="219639" cy="245678"/>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TextBox 57">
            <a:extLst>
              <a:ext uri="{FF2B5EF4-FFF2-40B4-BE49-F238E27FC236}">
                <a16:creationId xmlns:a16="http://schemas.microsoft.com/office/drawing/2014/main" id="{6369D5AD-C931-49C7-AF8B-E930F8E40FE5}"/>
              </a:ext>
            </a:extLst>
          </p:cNvPr>
          <p:cNvSpPr txBox="1"/>
          <p:nvPr/>
        </p:nvSpPr>
        <p:spPr>
          <a:xfrm>
            <a:off x="4140390" y="6064060"/>
            <a:ext cx="1935250" cy="404406"/>
          </a:xfrm>
          <a:prstGeom prst="rect">
            <a:avLst/>
          </a:prstGeom>
          <a:noFill/>
        </p:spPr>
        <p:txBody>
          <a:bodyPr wrap="square" rtlCol="0">
            <a:spAutoFit/>
          </a:bodyPr>
          <a:lstStyle/>
          <a:p>
            <a:pPr latinLnBrk="1">
              <a:lnSpc>
                <a:spcPct val="200000"/>
              </a:lnSpc>
            </a:pPr>
            <a:r>
              <a:rPr lang="en-US" altLang="zh-CN" sz="1200" dirty="0">
                <a:solidFill>
                  <a:schemeClr val="accent2">
                    <a:lumMod val="50000"/>
                  </a:schemeClr>
                </a:solidFill>
              </a:rPr>
              <a:t>in January and February</a:t>
            </a:r>
            <a:endParaRPr lang="zh-CN" altLang="en-US" sz="1200" dirty="0">
              <a:solidFill>
                <a:schemeClr val="accent2">
                  <a:lumMod val="50000"/>
                </a:schemeClr>
              </a:solidFill>
            </a:endParaRPr>
          </a:p>
        </p:txBody>
      </p:sp>
      <p:cxnSp>
        <p:nvCxnSpPr>
          <p:cNvPr id="164" name="直接连接符 163">
            <a:extLst>
              <a:ext uri="{FF2B5EF4-FFF2-40B4-BE49-F238E27FC236}">
                <a16:creationId xmlns:a16="http://schemas.microsoft.com/office/drawing/2014/main" id="{91D674DF-B84F-42DC-8EDD-AB3A32F13140}"/>
              </a:ext>
            </a:extLst>
          </p:cNvPr>
          <p:cNvCxnSpPr>
            <a:cxnSpLocks/>
          </p:cNvCxnSpPr>
          <p:nvPr/>
        </p:nvCxnSpPr>
        <p:spPr>
          <a:xfrm>
            <a:off x="6757006" y="1461890"/>
            <a:ext cx="5258305" cy="0"/>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矩形 165">
            <a:extLst>
              <a:ext uri="{FF2B5EF4-FFF2-40B4-BE49-F238E27FC236}">
                <a16:creationId xmlns:a16="http://schemas.microsoft.com/office/drawing/2014/main" id="{C652A736-13CD-4406-A5D9-C725A2E2A92F}"/>
              </a:ext>
            </a:extLst>
          </p:cNvPr>
          <p:cNvSpPr/>
          <p:nvPr/>
        </p:nvSpPr>
        <p:spPr>
          <a:xfrm>
            <a:off x="6757007" y="1461891"/>
            <a:ext cx="477512" cy="45988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168" name="文本框 167">
            <a:extLst>
              <a:ext uri="{FF2B5EF4-FFF2-40B4-BE49-F238E27FC236}">
                <a16:creationId xmlns:a16="http://schemas.microsoft.com/office/drawing/2014/main" id="{7DD11804-E5F1-4F6E-BD83-D6CB87C71376}"/>
              </a:ext>
            </a:extLst>
          </p:cNvPr>
          <p:cNvSpPr txBox="1"/>
          <p:nvPr/>
        </p:nvSpPr>
        <p:spPr>
          <a:xfrm>
            <a:off x="7222267" y="1500318"/>
            <a:ext cx="6838096" cy="400110"/>
          </a:xfrm>
          <a:prstGeom prst="rect">
            <a:avLst/>
          </a:prstGeom>
          <a:noFill/>
        </p:spPr>
        <p:txBody>
          <a:bodyPr wrap="square" rtlCol="0">
            <a:spAutoFit/>
          </a:bodyPr>
          <a:lstStyle/>
          <a:p>
            <a:r>
              <a:rPr lang="en-US" altLang="zh-CN" sz="2000" b="1" dirty="0">
                <a:solidFill>
                  <a:schemeClr val="accent2">
                    <a:lumMod val="50000"/>
                  </a:schemeClr>
                </a:solidFill>
              </a:rPr>
              <a:t>Multi-channel branding</a:t>
            </a:r>
            <a:endParaRPr lang="zh-CN" altLang="en-US" sz="2000" b="1" dirty="0">
              <a:solidFill>
                <a:schemeClr val="accent2">
                  <a:lumMod val="50000"/>
                </a:schemeClr>
              </a:solidFill>
            </a:endParaRPr>
          </a:p>
        </p:txBody>
      </p:sp>
      <p:grpSp>
        <p:nvGrpSpPr>
          <p:cNvPr id="42" name="组合 41">
            <a:extLst>
              <a:ext uri="{FF2B5EF4-FFF2-40B4-BE49-F238E27FC236}">
                <a16:creationId xmlns:a16="http://schemas.microsoft.com/office/drawing/2014/main" id="{2E113421-EA0B-4354-B743-EDB4EB31FC1E}"/>
              </a:ext>
            </a:extLst>
          </p:cNvPr>
          <p:cNvGrpSpPr/>
          <p:nvPr/>
        </p:nvGrpSpPr>
        <p:grpSpPr>
          <a:xfrm>
            <a:off x="6663721" y="1822223"/>
            <a:ext cx="2859568" cy="1950015"/>
            <a:chOff x="6663721" y="1822223"/>
            <a:chExt cx="2859568" cy="1950015"/>
          </a:xfrm>
        </p:grpSpPr>
        <p:graphicFrame>
          <p:nvGraphicFramePr>
            <p:cNvPr id="169" name="图表 168">
              <a:extLst>
                <a:ext uri="{FF2B5EF4-FFF2-40B4-BE49-F238E27FC236}">
                  <a16:creationId xmlns:a16="http://schemas.microsoft.com/office/drawing/2014/main" id="{685D6382-C944-4161-A249-364569FB521E}"/>
                </a:ext>
              </a:extLst>
            </p:cNvPr>
            <p:cNvGraphicFramePr/>
            <p:nvPr/>
          </p:nvGraphicFramePr>
          <p:xfrm>
            <a:off x="6663721" y="1822223"/>
            <a:ext cx="2859568" cy="1950015"/>
          </p:xfrm>
          <a:graphic>
            <a:graphicData uri="http://schemas.openxmlformats.org/drawingml/2006/chart">
              <c:chart xmlns:c="http://schemas.openxmlformats.org/drawingml/2006/chart" xmlns:r="http://schemas.openxmlformats.org/officeDocument/2006/relationships" r:id="rId17"/>
            </a:graphicData>
          </a:graphic>
        </p:graphicFrame>
        <p:sp>
          <p:nvSpPr>
            <p:cNvPr id="41" name="文本框 40">
              <a:extLst>
                <a:ext uri="{FF2B5EF4-FFF2-40B4-BE49-F238E27FC236}">
                  <a16:creationId xmlns:a16="http://schemas.microsoft.com/office/drawing/2014/main" id="{0D3E7CA2-03E3-42B8-8FA7-692225988B71}"/>
                </a:ext>
              </a:extLst>
            </p:cNvPr>
            <p:cNvSpPr txBox="1"/>
            <p:nvPr/>
          </p:nvSpPr>
          <p:spPr>
            <a:xfrm>
              <a:off x="7028667" y="1964213"/>
              <a:ext cx="902811" cy="276999"/>
            </a:xfrm>
            <a:prstGeom prst="rect">
              <a:avLst/>
            </a:prstGeom>
            <a:noFill/>
          </p:spPr>
          <p:txBody>
            <a:bodyPr wrap="none" rtlCol="0">
              <a:spAutoFit/>
            </a:bodyPr>
            <a:lstStyle/>
            <a:p>
              <a:r>
                <a:rPr lang="en-US" altLang="zh-CN" sz="1200" b="1" dirty="0">
                  <a:solidFill>
                    <a:schemeClr val="bg1"/>
                  </a:solidFill>
                </a:rPr>
                <a:t>Facebook</a:t>
              </a:r>
              <a:endParaRPr lang="zh-CN" altLang="en-US" sz="1200" b="1" dirty="0">
                <a:solidFill>
                  <a:schemeClr val="bg1"/>
                </a:solidFill>
              </a:endParaRPr>
            </a:p>
          </p:txBody>
        </p:sp>
        <p:sp>
          <p:nvSpPr>
            <p:cNvPr id="171" name="文本框 170">
              <a:extLst>
                <a:ext uri="{FF2B5EF4-FFF2-40B4-BE49-F238E27FC236}">
                  <a16:creationId xmlns:a16="http://schemas.microsoft.com/office/drawing/2014/main" id="{84A7079D-8F77-4B46-9A73-799FAB6E21F7}"/>
                </a:ext>
              </a:extLst>
            </p:cNvPr>
            <p:cNvSpPr txBox="1"/>
            <p:nvPr/>
          </p:nvSpPr>
          <p:spPr>
            <a:xfrm>
              <a:off x="7035208" y="2231242"/>
              <a:ext cx="918841" cy="276999"/>
            </a:xfrm>
            <a:prstGeom prst="rect">
              <a:avLst/>
            </a:prstGeom>
            <a:noFill/>
          </p:spPr>
          <p:txBody>
            <a:bodyPr wrap="none" rtlCol="0">
              <a:spAutoFit/>
            </a:bodyPr>
            <a:lstStyle/>
            <a:p>
              <a:r>
                <a:rPr lang="en-US" altLang="zh-CN" sz="1200" b="1" dirty="0">
                  <a:solidFill>
                    <a:schemeClr val="bg1"/>
                  </a:solidFill>
                </a:rPr>
                <a:t>Instagram</a:t>
              </a:r>
              <a:endParaRPr lang="zh-CN" altLang="en-US" sz="1200" b="1" dirty="0">
                <a:solidFill>
                  <a:schemeClr val="bg1"/>
                </a:solidFill>
              </a:endParaRPr>
            </a:p>
          </p:txBody>
        </p:sp>
        <p:sp>
          <p:nvSpPr>
            <p:cNvPr id="172" name="文本框 171">
              <a:extLst>
                <a:ext uri="{FF2B5EF4-FFF2-40B4-BE49-F238E27FC236}">
                  <a16:creationId xmlns:a16="http://schemas.microsoft.com/office/drawing/2014/main" id="{47662BD7-7D91-4007-94B7-31BC5B2E610B}"/>
                </a:ext>
              </a:extLst>
            </p:cNvPr>
            <p:cNvSpPr txBox="1"/>
            <p:nvPr/>
          </p:nvSpPr>
          <p:spPr>
            <a:xfrm>
              <a:off x="7629574" y="2499732"/>
              <a:ext cx="819455" cy="276999"/>
            </a:xfrm>
            <a:prstGeom prst="rect">
              <a:avLst/>
            </a:prstGeom>
            <a:noFill/>
          </p:spPr>
          <p:txBody>
            <a:bodyPr wrap="none" rtlCol="0">
              <a:spAutoFit/>
            </a:bodyPr>
            <a:lstStyle/>
            <a:p>
              <a:r>
                <a:rPr lang="en-US" altLang="zh-CN" sz="1200" b="1" dirty="0" err="1">
                  <a:solidFill>
                    <a:schemeClr val="accent4">
                      <a:lumMod val="60000"/>
                      <a:lumOff val="40000"/>
                    </a:schemeClr>
                  </a:solidFill>
                </a:rPr>
                <a:t>Linkedln</a:t>
              </a:r>
              <a:endParaRPr lang="zh-CN" altLang="en-US" sz="1200" b="1" dirty="0">
                <a:solidFill>
                  <a:schemeClr val="accent4">
                    <a:lumMod val="60000"/>
                    <a:lumOff val="40000"/>
                  </a:schemeClr>
                </a:solidFill>
              </a:endParaRPr>
            </a:p>
          </p:txBody>
        </p:sp>
        <p:sp>
          <p:nvSpPr>
            <p:cNvPr id="173" name="文本框 172">
              <a:extLst>
                <a:ext uri="{FF2B5EF4-FFF2-40B4-BE49-F238E27FC236}">
                  <a16:creationId xmlns:a16="http://schemas.microsoft.com/office/drawing/2014/main" id="{7A27BE5E-756F-4EDE-9F6B-68DCBD6B6C2B}"/>
                </a:ext>
              </a:extLst>
            </p:cNvPr>
            <p:cNvSpPr txBox="1"/>
            <p:nvPr/>
          </p:nvSpPr>
          <p:spPr>
            <a:xfrm>
              <a:off x="7245717" y="2775270"/>
              <a:ext cx="893643" cy="276999"/>
            </a:xfrm>
            <a:prstGeom prst="rect">
              <a:avLst/>
            </a:prstGeom>
            <a:noFill/>
          </p:spPr>
          <p:txBody>
            <a:bodyPr wrap="none" rtlCol="0">
              <a:spAutoFit/>
            </a:bodyPr>
            <a:lstStyle/>
            <a:p>
              <a:r>
                <a:rPr lang="en-US" altLang="zh-CN" sz="1200" b="1" dirty="0">
                  <a:solidFill>
                    <a:schemeClr val="accent6">
                      <a:lumMod val="60000"/>
                      <a:lumOff val="40000"/>
                    </a:schemeClr>
                  </a:solidFill>
                </a:rPr>
                <a:t>Blog/Web</a:t>
              </a:r>
              <a:endParaRPr lang="zh-CN" altLang="en-US" sz="1200" b="1" dirty="0">
                <a:solidFill>
                  <a:schemeClr val="accent6">
                    <a:lumMod val="60000"/>
                    <a:lumOff val="40000"/>
                  </a:schemeClr>
                </a:solidFill>
              </a:endParaRPr>
            </a:p>
          </p:txBody>
        </p:sp>
        <p:sp>
          <p:nvSpPr>
            <p:cNvPr id="174" name="文本框 173">
              <a:extLst>
                <a:ext uri="{FF2B5EF4-FFF2-40B4-BE49-F238E27FC236}">
                  <a16:creationId xmlns:a16="http://schemas.microsoft.com/office/drawing/2014/main" id="{1D28D350-C950-4138-993C-AC76EC89E932}"/>
                </a:ext>
              </a:extLst>
            </p:cNvPr>
            <p:cNvSpPr txBox="1"/>
            <p:nvPr/>
          </p:nvSpPr>
          <p:spPr>
            <a:xfrm>
              <a:off x="7313828" y="3087059"/>
              <a:ext cx="1853392" cy="276999"/>
            </a:xfrm>
            <a:prstGeom prst="rect">
              <a:avLst/>
            </a:prstGeom>
            <a:noFill/>
          </p:spPr>
          <p:txBody>
            <a:bodyPr wrap="none" rtlCol="0">
              <a:spAutoFit/>
            </a:bodyPr>
            <a:lstStyle/>
            <a:p>
              <a:r>
                <a:rPr lang="en-US" altLang="zh-CN" sz="1200" b="1" dirty="0">
                  <a:solidFill>
                    <a:schemeClr val="accent1">
                      <a:lumMod val="60000"/>
                      <a:lumOff val="40000"/>
                    </a:schemeClr>
                  </a:solidFill>
                </a:rPr>
                <a:t>Don’t use social media</a:t>
              </a:r>
              <a:endParaRPr lang="zh-CN" altLang="en-US" sz="1200" b="1" dirty="0">
                <a:solidFill>
                  <a:schemeClr val="accent1">
                    <a:lumMod val="60000"/>
                    <a:lumOff val="40000"/>
                  </a:schemeClr>
                </a:solidFill>
              </a:endParaRPr>
            </a:p>
          </p:txBody>
        </p:sp>
        <p:sp>
          <p:nvSpPr>
            <p:cNvPr id="194" name="文本框 193">
              <a:extLst>
                <a:ext uri="{FF2B5EF4-FFF2-40B4-BE49-F238E27FC236}">
                  <a16:creationId xmlns:a16="http://schemas.microsoft.com/office/drawing/2014/main" id="{40D84BCD-1E52-44EF-91A5-83D1668CB36A}"/>
                </a:ext>
              </a:extLst>
            </p:cNvPr>
            <p:cNvSpPr txBox="1"/>
            <p:nvPr/>
          </p:nvSpPr>
          <p:spPr>
            <a:xfrm>
              <a:off x="7278895" y="3348296"/>
              <a:ext cx="1305165" cy="276999"/>
            </a:xfrm>
            <a:prstGeom prst="rect">
              <a:avLst/>
            </a:prstGeom>
            <a:noFill/>
          </p:spPr>
          <p:txBody>
            <a:bodyPr wrap="none" rtlCol="0">
              <a:spAutoFit/>
            </a:bodyPr>
            <a:lstStyle/>
            <a:p>
              <a:r>
                <a:rPr lang="en-US" altLang="zh-CN" sz="1200" b="1" dirty="0">
                  <a:solidFill>
                    <a:schemeClr val="tx2">
                      <a:lumMod val="60000"/>
                      <a:lumOff val="40000"/>
                    </a:schemeClr>
                  </a:solidFill>
                </a:rPr>
                <a:t>Other channels</a:t>
              </a:r>
              <a:endParaRPr lang="zh-CN" altLang="en-US" sz="1200" b="1" dirty="0">
                <a:solidFill>
                  <a:schemeClr val="tx2">
                    <a:lumMod val="60000"/>
                    <a:lumOff val="40000"/>
                  </a:schemeClr>
                </a:solidFill>
              </a:endParaRPr>
            </a:p>
          </p:txBody>
        </p:sp>
      </p:grpSp>
      <p:sp>
        <p:nvSpPr>
          <p:cNvPr id="198" name="TextBox 57">
            <a:extLst>
              <a:ext uri="{FF2B5EF4-FFF2-40B4-BE49-F238E27FC236}">
                <a16:creationId xmlns:a16="http://schemas.microsoft.com/office/drawing/2014/main" id="{868048D4-9AA3-496F-9396-C6273D7C4480}"/>
              </a:ext>
            </a:extLst>
          </p:cNvPr>
          <p:cNvSpPr txBox="1"/>
          <p:nvPr/>
        </p:nvSpPr>
        <p:spPr>
          <a:xfrm>
            <a:off x="6663721" y="3510071"/>
            <a:ext cx="5466057" cy="1938992"/>
          </a:xfrm>
          <a:prstGeom prst="rect">
            <a:avLst/>
          </a:prstGeom>
          <a:noFill/>
        </p:spPr>
        <p:txBody>
          <a:bodyPr wrap="square" rtlCol="0">
            <a:spAutoFit/>
          </a:bodyPr>
          <a:lstStyle/>
          <a:p>
            <a:pPr latinLnBrk="1">
              <a:lnSpc>
                <a:spcPct val="200000"/>
              </a:lnSpc>
            </a:pPr>
            <a:r>
              <a:rPr lang="en-US" altLang="zh-CN" sz="1200" dirty="0">
                <a:solidFill>
                  <a:schemeClr val="accent2">
                    <a:lumMod val="50000"/>
                  </a:schemeClr>
                </a:solidFill>
              </a:rPr>
              <a:t>online shopping. </a:t>
            </a:r>
            <a:r>
              <a:rPr lang="en-US" altLang="zh-CN" sz="1200" b="1" dirty="0">
                <a:solidFill>
                  <a:schemeClr val="accent2">
                    <a:lumMod val="50000"/>
                  </a:schemeClr>
                </a:solidFill>
              </a:rPr>
              <a:t>Opening an official account of a social media </a:t>
            </a:r>
            <a:r>
              <a:rPr lang="en-US" altLang="zh-CN" sz="1200" dirty="0">
                <a:solidFill>
                  <a:schemeClr val="accent2">
                    <a:lumMod val="50000"/>
                  </a:schemeClr>
                </a:solidFill>
              </a:rPr>
              <a:t>will let </a:t>
            </a:r>
          </a:p>
          <a:p>
            <a:pPr latinLnBrk="1">
              <a:lnSpc>
                <a:spcPct val="200000"/>
              </a:lnSpc>
            </a:pPr>
            <a:r>
              <a:rPr lang="en-US" altLang="zh-CN" sz="1200" dirty="0">
                <a:solidFill>
                  <a:schemeClr val="accent2">
                    <a:lumMod val="50000"/>
                  </a:schemeClr>
                </a:solidFill>
              </a:rPr>
              <a:t>nearby consumers know your store through </a:t>
            </a:r>
            <a:r>
              <a:rPr lang="en-US" altLang="zh-CN" sz="1200" b="1" dirty="0">
                <a:solidFill>
                  <a:schemeClr val="accent2">
                    <a:lumMod val="50000"/>
                  </a:schemeClr>
                </a:solidFill>
              </a:rPr>
              <a:t>the GPS</a:t>
            </a:r>
            <a:r>
              <a:rPr lang="en-US" altLang="zh-CN" sz="1200" dirty="0">
                <a:solidFill>
                  <a:schemeClr val="accent2">
                    <a:lumMod val="50000"/>
                  </a:schemeClr>
                </a:solidFill>
              </a:rPr>
              <a:t>. If the goods are attractive enough, then customers will make offline purchases. With the expansion of the brand, you can also </a:t>
            </a:r>
            <a:r>
              <a:rPr lang="en-US" altLang="zh-CN" sz="1200" b="1" dirty="0">
                <a:solidFill>
                  <a:schemeClr val="accent2">
                    <a:lumMod val="50000"/>
                  </a:schemeClr>
                </a:solidFill>
              </a:rPr>
              <a:t>have your own APP</a:t>
            </a:r>
            <a:r>
              <a:rPr lang="en-US" altLang="zh-CN" sz="1200" dirty="0">
                <a:solidFill>
                  <a:schemeClr val="accent2">
                    <a:lumMod val="50000"/>
                  </a:schemeClr>
                </a:solidFill>
              </a:rPr>
              <a:t>, or join some </a:t>
            </a:r>
            <a:r>
              <a:rPr lang="en-US" altLang="zh-CN" sz="1200" b="1" dirty="0">
                <a:solidFill>
                  <a:schemeClr val="accent2">
                    <a:lumMod val="50000"/>
                  </a:schemeClr>
                </a:solidFill>
              </a:rPr>
              <a:t>online shopping platforms.</a:t>
            </a:r>
            <a:endParaRPr lang="zh-CN" altLang="en-US" sz="1200" b="1" dirty="0">
              <a:solidFill>
                <a:schemeClr val="accent2">
                  <a:lumMod val="50000"/>
                </a:schemeClr>
              </a:solidFill>
            </a:endParaRPr>
          </a:p>
        </p:txBody>
      </p:sp>
      <p:sp>
        <p:nvSpPr>
          <p:cNvPr id="200" name="文本框 199">
            <a:extLst>
              <a:ext uri="{FF2B5EF4-FFF2-40B4-BE49-F238E27FC236}">
                <a16:creationId xmlns:a16="http://schemas.microsoft.com/office/drawing/2014/main" id="{BCF7B89C-8801-483A-8517-03B3B4AF5312}"/>
              </a:ext>
            </a:extLst>
          </p:cNvPr>
          <p:cNvSpPr txBox="1"/>
          <p:nvPr/>
        </p:nvSpPr>
        <p:spPr>
          <a:xfrm>
            <a:off x="6700256" y="5989264"/>
            <a:ext cx="1125629" cy="276999"/>
          </a:xfrm>
          <a:prstGeom prst="rect">
            <a:avLst/>
          </a:prstGeom>
          <a:noFill/>
        </p:spPr>
        <p:txBody>
          <a:bodyPr wrap="none" rtlCol="0">
            <a:spAutoFit/>
          </a:bodyPr>
          <a:lstStyle/>
          <a:p>
            <a:pPr algn="ctr"/>
            <a:r>
              <a:rPr lang="en-US" altLang="zh-CN" sz="1200" b="1" dirty="0">
                <a:solidFill>
                  <a:schemeClr val="accent2">
                    <a:lumMod val="75000"/>
                  </a:schemeClr>
                </a:solidFill>
              </a:rPr>
              <a:t>Social media</a:t>
            </a:r>
            <a:endParaRPr lang="zh-CN" altLang="en-US" sz="1200" b="1" dirty="0">
              <a:solidFill>
                <a:schemeClr val="accent2">
                  <a:lumMod val="75000"/>
                </a:schemeClr>
              </a:solidFill>
            </a:endParaRPr>
          </a:p>
        </p:txBody>
      </p:sp>
      <p:sp>
        <p:nvSpPr>
          <p:cNvPr id="203" name="文本框 202">
            <a:extLst>
              <a:ext uri="{FF2B5EF4-FFF2-40B4-BE49-F238E27FC236}">
                <a16:creationId xmlns:a16="http://schemas.microsoft.com/office/drawing/2014/main" id="{33EDA238-9A02-48D1-B5B1-7A9A9F80C0A6}"/>
              </a:ext>
            </a:extLst>
          </p:cNvPr>
          <p:cNvSpPr txBox="1"/>
          <p:nvPr/>
        </p:nvSpPr>
        <p:spPr>
          <a:xfrm>
            <a:off x="8356975" y="5896799"/>
            <a:ext cx="1404552" cy="461665"/>
          </a:xfrm>
          <a:prstGeom prst="rect">
            <a:avLst/>
          </a:prstGeom>
          <a:noFill/>
        </p:spPr>
        <p:txBody>
          <a:bodyPr wrap="none" rtlCol="0">
            <a:spAutoFit/>
          </a:bodyPr>
          <a:lstStyle/>
          <a:p>
            <a:pPr algn="ctr"/>
            <a:r>
              <a:rPr lang="en-US" altLang="zh-CN" sz="1200" b="1" dirty="0">
                <a:solidFill>
                  <a:schemeClr val="accent2">
                    <a:lumMod val="75000"/>
                  </a:schemeClr>
                </a:solidFill>
              </a:rPr>
              <a:t>Online shopping</a:t>
            </a:r>
          </a:p>
          <a:p>
            <a:pPr algn="ctr"/>
            <a:r>
              <a:rPr lang="en-US" altLang="zh-CN" sz="1200" b="1" dirty="0">
                <a:solidFill>
                  <a:schemeClr val="accent2">
                    <a:lumMod val="75000"/>
                  </a:schemeClr>
                </a:solidFill>
              </a:rPr>
              <a:t>platform</a:t>
            </a:r>
            <a:endParaRPr lang="zh-CN" altLang="en-US" sz="1200" b="1" dirty="0">
              <a:solidFill>
                <a:schemeClr val="accent2">
                  <a:lumMod val="75000"/>
                </a:schemeClr>
              </a:solidFill>
            </a:endParaRPr>
          </a:p>
        </p:txBody>
      </p:sp>
      <p:sp>
        <p:nvSpPr>
          <p:cNvPr id="204" name="文本框 203">
            <a:extLst>
              <a:ext uri="{FF2B5EF4-FFF2-40B4-BE49-F238E27FC236}">
                <a16:creationId xmlns:a16="http://schemas.microsoft.com/office/drawing/2014/main" id="{97A5C4FF-86D3-421A-85DD-0DD49923FB05}"/>
              </a:ext>
            </a:extLst>
          </p:cNvPr>
          <p:cNvSpPr txBox="1"/>
          <p:nvPr/>
        </p:nvSpPr>
        <p:spPr>
          <a:xfrm>
            <a:off x="10294844" y="5996002"/>
            <a:ext cx="1142812" cy="276999"/>
          </a:xfrm>
          <a:prstGeom prst="rect">
            <a:avLst/>
          </a:prstGeom>
          <a:noFill/>
        </p:spPr>
        <p:txBody>
          <a:bodyPr wrap="none" rtlCol="0">
            <a:spAutoFit/>
          </a:bodyPr>
          <a:lstStyle/>
          <a:p>
            <a:pPr algn="ctr"/>
            <a:r>
              <a:rPr lang="en-US" altLang="zh-CN" sz="1200" b="1" dirty="0">
                <a:solidFill>
                  <a:schemeClr val="accent2">
                    <a:lumMod val="75000"/>
                  </a:schemeClr>
                </a:solidFill>
              </a:rPr>
              <a:t>Various apps</a:t>
            </a:r>
            <a:endParaRPr lang="zh-CN" altLang="en-US" sz="1200" b="1" dirty="0">
              <a:solidFill>
                <a:schemeClr val="accent2">
                  <a:lumMod val="75000"/>
                </a:schemeClr>
              </a:solidFill>
            </a:endParaRPr>
          </a:p>
        </p:txBody>
      </p:sp>
      <p:sp>
        <p:nvSpPr>
          <p:cNvPr id="205" name="文本框 204">
            <a:extLst>
              <a:ext uri="{FF2B5EF4-FFF2-40B4-BE49-F238E27FC236}">
                <a16:creationId xmlns:a16="http://schemas.microsoft.com/office/drawing/2014/main" id="{13F69B06-805C-44D0-AA07-8AFF362B4F13}"/>
              </a:ext>
            </a:extLst>
          </p:cNvPr>
          <p:cNvSpPr txBox="1"/>
          <p:nvPr/>
        </p:nvSpPr>
        <p:spPr>
          <a:xfrm>
            <a:off x="11038772" y="5549848"/>
            <a:ext cx="2390769" cy="1028423"/>
          </a:xfrm>
          <a:prstGeom prst="rect">
            <a:avLst/>
          </a:prstGeom>
          <a:noFill/>
        </p:spPr>
        <p:txBody>
          <a:bodyPr wrap="square" rtlCol="0">
            <a:spAutoFit/>
          </a:bodyPr>
          <a:lstStyle/>
          <a:p>
            <a:pPr latinLnBrk="1">
              <a:lnSpc>
                <a:spcPct val="200000"/>
              </a:lnSpc>
            </a:pPr>
            <a:r>
              <a:rPr lang="en-US" altLang="zh-CN" sz="3600" b="1" dirty="0">
                <a:solidFill>
                  <a:schemeClr val="accent2">
                    <a:lumMod val="75000"/>
                  </a:schemeClr>
                </a:solidFill>
              </a:rPr>
              <a:t>……</a:t>
            </a:r>
          </a:p>
        </p:txBody>
      </p:sp>
      <p:grpSp>
        <p:nvGrpSpPr>
          <p:cNvPr id="49" name="b1a37ba7-0480-4667-9157-22eede29aac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418C21A-97DB-4C14-9EF3-DA4908F22644}"/>
              </a:ext>
            </a:extLst>
          </p:cNvPr>
          <p:cNvGrpSpPr>
            <a:grpSpLocks noChangeAspect="1"/>
          </p:cNvGrpSpPr>
          <p:nvPr>
            <p:custDataLst>
              <p:tags r:id="rId5"/>
            </p:custDataLst>
          </p:nvPr>
        </p:nvGrpSpPr>
        <p:grpSpPr>
          <a:xfrm>
            <a:off x="8459333" y="5507396"/>
            <a:ext cx="1178561" cy="353419"/>
            <a:chOff x="3287584" y="2586831"/>
            <a:chExt cx="5616833" cy="1684338"/>
          </a:xfrm>
        </p:grpSpPr>
        <p:sp>
          <p:nvSpPr>
            <p:cNvPr id="50" name="íS1iḍé">
              <a:extLst>
                <a:ext uri="{FF2B5EF4-FFF2-40B4-BE49-F238E27FC236}">
                  <a16:creationId xmlns:a16="http://schemas.microsoft.com/office/drawing/2014/main" id="{110EC580-589A-4574-9E3E-DA90117970AB}"/>
                </a:ext>
              </a:extLst>
            </p:cNvPr>
            <p:cNvSpPr/>
            <p:nvPr/>
          </p:nvSpPr>
          <p:spPr bwMode="auto">
            <a:xfrm>
              <a:off x="4059869" y="3645761"/>
              <a:ext cx="2766959" cy="625408"/>
            </a:xfrm>
            <a:custGeom>
              <a:avLst/>
              <a:gdLst>
                <a:gd name="T0" fmla="*/ 3254 w 3318"/>
                <a:gd name="T1" fmla="*/ 309 h 750"/>
                <a:gd name="T2" fmla="*/ 1805 w 3318"/>
                <a:gd name="T3" fmla="*/ 750 h 750"/>
                <a:gd name="T4" fmla="*/ 36 w 3318"/>
                <a:gd name="T5" fmla="*/ 78 h 750"/>
                <a:gd name="T6" fmla="*/ 76 w 3318"/>
                <a:gd name="T7" fmla="*/ 26 h 750"/>
                <a:gd name="T8" fmla="*/ 1846 w 3318"/>
                <a:gd name="T9" fmla="*/ 493 h 750"/>
                <a:gd name="T10" fmla="*/ 3197 w 3318"/>
                <a:gd name="T11" fmla="*/ 218 h 750"/>
                <a:gd name="T12" fmla="*/ 3254 w 3318"/>
                <a:gd name="T13" fmla="*/ 309 h 750"/>
              </a:gdLst>
              <a:ahLst/>
              <a:cxnLst>
                <a:cxn ang="0">
                  <a:pos x="T0" y="T1"/>
                </a:cxn>
                <a:cxn ang="0">
                  <a:pos x="T2" y="T3"/>
                </a:cxn>
                <a:cxn ang="0">
                  <a:pos x="T4" y="T5"/>
                </a:cxn>
                <a:cxn ang="0">
                  <a:pos x="T6" y="T7"/>
                </a:cxn>
                <a:cxn ang="0">
                  <a:pos x="T8" y="T9"/>
                </a:cxn>
                <a:cxn ang="0">
                  <a:pos x="T10" y="T11"/>
                </a:cxn>
                <a:cxn ang="0">
                  <a:pos x="T12" y="T13"/>
                </a:cxn>
              </a:cxnLst>
              <a:rect l="0" t="0" r="r" b="b"/>
              <a:pathLst>
                <a:path w="3318" h="750">
                  <a:moveTo>
                    <a:pt x="3254" y="309"/>
                  </a:moveTo>
                  <a:cubicBezTo>
                    <a:pt x="2862" y="597"/>
                    <a:pt x="2294" y="750"/>
                    <a:pt x="1805" y="750"/>
                  </a:cubicBezTo>
                  <a:cubicBezTo>
                    <a:pt x="1120" y="750"/>
                    <a:pt x="503" y="498"/>
                    <a:pt x="36" y="78"/>
                  </a:cubicBezTo>
                  <a:cubicBezTo>
                    <a:pt x="0" y="45"/>
                    <a:pt x="32" y="0"/>
                    <a:pt x="76" y="26"/>
                  </a:cubicBezTo>
                  <a:cubicBezTo>
                    <a:pt x="580" y="317"/>
                    <a:pt x="1203" y="493"/>
                    <a:pt x="1846" y="493"/>
                  </a:cubicBezTo>
                  <a:cubicBezTo>
                    <a:pt x="2280" y="493"/>
                    <a:pt x="2758" y="404"/>
                    <a:pt x="3197" y="218"/>
                  </a:cubicBezTo>
                  <a:cubicBezTo>
                    <a:pt x="3263" y="190"/>
                    <a:pt x="3318" y="261"/>
                    <a:pt x="3254" y="309"/>
                  </a:cubicBezTo>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šḷídé">
              <a:extLst>
                <a:ext uri="{FF2B5EF4-FFF2-40B4-BE49-F238E27FC236}">
                  <a16:creationId xmlns:a16="http://schemas.microsoft.com/office/drawing/2014/main" id="{90975F0D-264A-4C87-BAC0-6D5ED8426DD2}"/>
                </a:ext>
              </a:extLst>
            </p:cNvPr>
            <p:cNvSpPr/>
            <p:nvPr/>
          </p:nvSpPr>
          <p:spPr bwMode="auto">
            <a:xfrm>
              <a:off x="6490434" y="3562847"/>
              <a:ext cx="592243" cy="599349"/>
            </a:xfrm>
            <a:custGeom>
              <a:avLst/>
              <a:gdLst>
                <a:gd name="T0" fmla="*/ 501 w 712"/>
                <a:gd name="T1" fmla="*/ 225 h 720"/>
                <a:gd name="T2" fmla="*/ 44 w 712"/>
                <a:gd name="T3" fmla="*/ 210 h 720"/>
                <a:gd name="T4" fmla="*/ 35 w 712"/>
                <a:gd name="T5" fmla="*/ 157 h 720"/>
                <a:gd name="T6" fmla="*/ 669 w 712"/>
                <a:gd name="T7" fmla="*/ 98 h 720"/>
                <a:gd name="T8" fmla="*/ 447 w 712"/>
                <a:gd name="T9" fmla="*/ 693 h 720"/>
                <a:gd name="T10" fmla="*/ 398 w 712"/>
                <a:gd name="T11" fmla="*/ 670 h 720"/>
                <a:gd name="T12" fmla="*/ 501 w 712"/>
                <a:gd name="T13" fmla="*/ 225 h 720"/>
              </a:gdLst>
              <a:ahLst/>
              <a:cxnLst>
                <a:cxn ang="0">
                  <a:pos x="T0" y="T1"/>
                </a:cxn>
                <a:cxn ang="0">
                  <a:pos x="T2" y="T3"/>
                </a:cxn>
                <a:cxn ang="0">
                  <a:pos x="T4" y="T5"/>
                </a:cxn>
                <a:cxn ang="0">
                  <a:pos x="T6" y="T7"/>
                </a:cxn>
                <a:cxn ang="0">
                  <a:pos x="T8" y="T9"/>
                </a:cxn>
                <a:cxn ang="0">
                  <a:pos x="T10" y="T11"/>
                </a:cxn>
                <a:cxn ang="0">
                  <a:pos x="T12" y="T13"/>
                </a:cxn>
              </a:cxnLst>
              <a:rect l="0" t="0" r="r" b="b"/>
              <a:pathLst>
                <a:path w="712" h="720">
                  <a:moveTo>
                    <a:pt x="501" y="225"/>
                  </a:moveTo>
                  <a:cubicBezTo>
                    <a:pt x="452" y="161"/>
                    <a:pt x="170" y="195"/>
                    <a:pt x="44" y="210"/>
                  </a:cubicBezTo>
                  <a:cubicBezTo>
                    <a:pt x="6" y="214"/>
                    <a:pt x="0" y="181"/>
                    <a:pt x="35" y="157"/>
                  </a:cubicBezTo>
                  <a:cubicBezTo>
                    <a:pt x="259" y="0"/>
                    <a:pt x="626" y="45"/>
                    <a:pt x="669" y="98"/>
                  </a:cubicBezTo>
                  <a:cubicBezTo>
                    <a:pt x="712" y="151"/>
                    <a:pt x="658" y="518"/>
                    <a:pt x="447" y="693"/>
                  </a:cubicBezTo>
                  <a:cubicBezTo>
                    <a:pt x="415" y="720"/>
                    <a:pt x="384" y="705"/>
                    <a:pt x="398" y="670"/>
                  </a:cubicBezTo>
                  <a:cubicBezTo>
                    <a:pt x="446" y="552"/>
                    <a:pt x="552" y="289"/>
                    <a:pt x="501" y="225"/>
                  </a:cubicBezTo>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ŝľïḋè">
              <a:extLst>
                <a:ext uri="{FF2B5EF4-FFF2-40B4-BE49-F238E27FC236}">
                  <a16:creationId xmlns:a16="http://schemas.microsoft.com/office/drawing/2014/main" id="{D4265867-DEBC-46C4-BD4D-34066E03CF53}"/>
                </a:ext>
              </a:extLst>
            </p:cNvPr>
            <p:cNvSpPr/>
            <p:nvPr/>
          </p:nvSpPr>
          <p:spPr bwMode="auto">
            <a:xfrm>
              <a:off x="6502280" y="2610521"/>
              <a:ext cx="687002" cy="938113"/>
            </a:xfrm>
            <a:custGeom>
              <a:avLst/>
              <a:gdLst>
                <a:gd name="T0" fmla="*/ 39 w 824"/>
                <a:gd name="T1" fmla="*/ 191 h 1125"/>
                <a:gd name="T2" fmla="*/ 39 w 824"/>
                <a:gd name="T3" fmla="*/ 38 h 1125"/>
                <a:gd name="T4" fmla="*/ 78 w 824"/>
                <a:gd name="T5" fmla="*/ 0 h 1125"/>
                <a:gd name="T6" fmla="*/ 764 w 824"/>
                <a:gd name="T7" fmla="*/ 0 h 1125"/>
                <a:gd name="T8" fmla="*/ 803 w 824"/>
                <a:gd name="T9" fmla="*/ 38 h 1125"/>
                <a:gd name="T10" fmla="*/ 803 w 824"/>
                <a:gd name="T11" fmla="*/ 169 h 1125"/>
                <a:gd name="T12" fmla="*/ 752 w 824"/>
                <a:gd name="T13" fmla="*/ 265 h 1125"/>
                <a:gd name="T14" fmla="*/ 396 w 824"/>
                <a:gd name="T15" fmla="*/ 770 h 1125"/>
                <a:gd name="T16" fmla="*/ 787 w 824"/>
                <a:gd name="T17" fmla="*/ 854 h 1125"/>
                <a:gd name="T18" fmla="*/ 824 w 824"/>
                <a:gd name="T19" fmla="*/ 913 h 1125"/>
                <a:gd name="T20" fmla="*/ 824 w 824"/>
                <a:gd name="T21" fmla="*/ 1076 h 1125"/>
                <a:gd name="T22" fmla="*/ 773 w 824"/>
                <a:gd name="T23" fmla="*/ 1111 h 1125"/>
                <a:gd name="T24" fmla="*/ 49 w 824"/>
                <a:gd name="T25" fmla="*/ 1112 h 1125"/>
                <a:gd name="T26" fmla="*/ 0 w 824"/>
                <a:gd name="T27" fmla="*/ 1077 h 1125"/>
                <a:gd name="T28" fmla="*/ 0 w 824"/>
                <a:gd name="T29" fmla="*/ 922 h 1125"/>
                <a:gd name="T30" fmla="*/ 25 w 824"/>
                <a:gd name="T31" fmla="*/ 817 h 1125"/>
                <a:gd name="T32" fmla="*/ 437 w 824"/>
                <a:gd name="T33" fmla="*/ 229 h 1125"/>
                <a:gd name="T34" fmla="*/ 79 w 824"/>
                <a:gd name="T35" fmla="*/ 229 h 1125"/>
                <a:gd name="T36" fmla="*/ 39 w 824"/>
                <a:gd name="T37" fmla="*/ 19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4" h="1125">
                  <a:moveTo>
                    <a:pt x="39" y="191"/>
                  </a:moveTo>
                  <a:cubicBezTo>
                    <a:pt x="39" y="38"/>
                    <a:pt x="39" y="38"/>
                    <a:pt x="39" y="38"/>
                  </a:cubicBezTo>
                  <a:cubicBezTo>
                    <a:pt x="39" y="15"/>
                    <a:pt x="57" y="0"/>
                    <a:pt x="78" y="0"/>
                  </a:cubicBezTo>
                  <a:cubicBezTo>
                    <a:pt x="764" y="0"/>
                    <a:pt x="764" y="0"/>
                    <a:pt x="764" y="0"/>
                  </a:cubicBezTo>
                  <a:cubicBezTo>
                    <a:pt x="786" y="0"/>
                    <a:pt x="803" y="16"/>
                    <a:pt x="803" y="38"/>
                  </a:cubicBezTo>
                  <a:cubicBezTo>
                    <a:pt x="803" y="169"/>
                    <a:pt x="803" y="169"/>
                    <a:pt x="803" y="169"/>
                  </a:cubicBezTo>
                  <a:cubicBezTo>
                    <a:pt x="803" y="191"/>
                    <a:pt x="784" y="220"/>
                    <a:pt x="752" y="265"/>
                  </a:cubicBezTo>
                  <a:cubicBezTo>
                    <a:pt x="396" y="770"/>
                    <a:pt x="396" y="770"/>
                    <a:pt x="396" y="770"/>
                  </a:cubicBezTo>
                  <a:cubicBezTo>
                    <a:pt x="528" y="767"/>
                    <a:pt x="668" y="787"/>
                    <a:pt x="787" y="854"/>
                  </a:cubicBezTo>
                  <a:cubicBezTo>
                    <a:pt x="814" y="869"/>
                    <a:pt x="822" y="891"/>
                    <a:pt x="824" y="913"/>
                  </a:cubicBezTo>
                  <a:cubicBezTo>
                    <a:pt x="824" y="1076"/>
                    <a:pt x="824" y="1076"/>
                    <a:pt x="824" y="1076"/>
                  </a:cubicBezTo>
                  <a:cubicBezTo>
                    <a:pt x="824" y="1098"/>
                    <a:pt x="799" y="1124"/>
                    <a:pt x="773" y="1111"/>
                  </a:cubicBezTo>
                  <a:cubicBezTo>
                    <a:pt x="562" y="1001"/>
                    <a:pt x="282" y="989"/>
                    <a:pt x="49" y="1112"/>
                  </a:cubicBezTo>
                  <a:cubicBezTo>
                    <a:pt x="25" y="1125"/>
                    <a:pt x="0" y="1099"/>
                    <a:pt x="0" y="1077"/>
                  </a:cubicBezTo>
                  <a:cubicBezTo>
                    <a:pt x="0" y="922"/>
                    <a:pt x="0" y="922"/>
                    <a:pt x="0" y="922"/>
                  </a:cubicBezTo>
                  <a:cubicBezTo>
                    <a:pt x="0" y="897"/>
                    <a:pt x="0" y="855"/>
                    <a:pt x="25" y="817"/>
                  </a:cubicBezTo>
                  <a:cubicBezTo>
                    <a:pt x="437" y="229"/>
                    <a:pt x="437" y="229"/>
                    <a:pt x="437" y="229"/>
                  </a:cubicBezTo>
                  <a:cubicBezTo>
                    <a:pt x="79" y="229"/>
                    <a:pt x="79" y="229"/>
                    <a:pt x="79" y="229"/>
                  </a:cubicBezTo>
                  <a:cubicBezTo>
                    <a:pt x="57" y="229"/>
                    <a:pt x="39" y="214"/>
                    <a:pt x="39" y="191"/>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şļidè">
              <a:extLst>
                <a:ext uri="{FF2B5EF4-FFF2-40B4-BE49-F238E27FC236}">
                  <a16:creationId xmlns:a16="http://schemas.microsoft.com/office/drawing/2014/main" id="{929D1C51-E6EF-468D-9ED8-C59B17D9E70A}"/>
                </a:ext>
              </a:extLst>
            </p:cNvPr>
            <p:cNvSpPr/>
            <p:nvPr/>
          </p:nvSpPr>
          <p:spPr bwMode="auto">
            <a:xfrm>
              <a:off x="4244649" y="2593937"/>
              <a:ext cx="1182118" cy="968909"/>
            </a:xfrm>
            <a:custGeom>
              <a:avLst/>
              <a:gdLst>
                <a:gd name="T0" fmla="*/ 246 w 1417"/>
                <a:gd name="T1" fmla="*/ 1163 h 1163"/>
                <a:gd name="T2" fmla="*/ 37 w 1417"/>
                <a:gd name="T3" fmla="*/ 1163 h 1163"/>
                <a:gd name="T4" fmla="*/ 0 w 1417"/>
                <a:gd name="T5" fmla="*/ 1127 h 1163"/>
                <a:gd name="T6" fmla="*/ 0 w 1417"/>
                <a:gd name="T7" fmla="*/ 61 h 1163"/>
                <a:gd name="T8" fmla="*/ 40 w 1417"/>
                <a:gd name="T9" fmla="*/ 23 h 1163"/>
                <a:gd name="T10" fmla="*/ 235 w 1417"/>
                <a:gd name="T11" fmla="*/ 23 h 1163"/>
                <a:gd name="T12" fmla="*/ 273 w 1417"/>
                <a:gd name="T13" fmla="*/ 58 h 1163"/>
                <a:gd name="T14" fmla="*/ 273 w 1417"/>
                <a:gd name="T15" fmla="*/ 198 h 1163"/>
                <a:gd name="T16" fmla="*/ 276 w 1417"/>
                <a:gd name="T17" fmla="*/ 198 h 1163"/>
                <a:gd name="T18" fmla="*/ 551 w 1417"/>
                <a:gd name="T19" fmla="*/ 0 h 1163"/>
                <a:gd name="T20" fmla="*/ 822 w 1417"/>
                <a:gd name="T21" fmla="*/ 198 h 1163"/>
                <a:gd name="T22" fmla="*/ 1110 w 1417"/>
                <a:gd name="T23" fmla="*/ 0 h 1163"/>
                <a:gd name="T24" fmla="*/ 1351 w 1417"/>
                <a:gd name="T25" fmla="*/ 117 h 1163"/>
                <a:gd name="T26" fmla="*/ 1404 w 1417"/>
                <a:gd name="T27" fmla="*/ 451 h 1163"/>
                <a:gd name="T28" fmla="*/ 1404 w 1417"/>
                <a:gd name="T29" fmla="*/ 1124 h 1163"/>
                <a:gd name="T30" fmla="*/ 1363 w 1417"/>
                <a:gd name="T31" fmla="*/ 1163 h 1163"/>
                <a:gd name="T32" fmla="*/ 1155 w 1417"/>
                <a:gd name="T33" fmla="*/ 1163 h 1163"/>
                <a:gd name="T34" fmla="*/ 1118 w 1417"/>
                <a:gd name="T35" fmla="*/ 1124 h 1163"/>
                <a:gd name="T36" fmla="*/ 1118 w 1417"/>
                <a:gd name="T37" fmla="*/ 559 h 1163"/>
                <a:gd name="T38" fmla="*/ 1112 w 1417"/>
                <a:gd name="T39" fmla="*/ 359 h 1163"/>
                <a:gd name="T40" fmla="*/ 989 w 1417"/>
                <a:gd name="T41" fmla="*/ 267 h 1163"/>
                <a:gd name="T42" fmla="*/ 864 w 1417"/>
                <a:gd name="T43" fmla="*/ 355 h 1163"/>
                <a:gd name="T44" fmla="*/ 845 w 1417"/>
                <a:gd name="T45" fmla="*/ 559 h 1163"/>
                <a:gd name="T46" fmla="*/ 845 w 1417"/>
                <a:gd name="T47" fmla="*/ 1124 h 1163"/>
                <a:gd name="T48" fmla="*/ 805 w 1417"/>
                <a:gd name="T49" fmla="*/ 1163 h 1163"/>
                <a:gd name="T50" fmla="*/ 597 w 1417"/>
                <a:gd name="T51" fmla="*/ 1163 h 1163"/>
                <a:gd name="T52" fmla="*/ 559 w 1417"/>
                <a:gd name="T53" fmla="*/ 1124 h 1163"/>
                <a:gd name="T54" fmla="*/ 559 w 1417"/>
                <a:gd name="T55" fmla="*/ 559 h 1163"/>
                <a:gd name="T56" fmla="*/ 430 w 1417"/>
                <a:gd name="T57" fmla="*/ 265 h 1163"/>
                <a:gd name="T58" fmla="*/ 286 w 1417"/>
                <a:gd name="T59" fmla="*/ 559 h 1163"/>
                <a:gd name="T60" fmla="*/ 286 w 1417"/>
                <a:gd name="T61" fmla="*/ 1124 h 1163"/>
                <a:gd name="T62" fmla="*/ 246 w 1417"/>
                <a:gd name="T63" fmla="*/ 1163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7" h="1163">
                  <a:moveTo>
                    <a:pt x="246" y="1163"/>
                  </a:moveTo>
                  <a:cubicBezTo>
                    <a:pt x="37" y="1163"/>
                    <a:pt x="37" y="1163"/>
                    <a:pt x="37" y="1163"/>
                  </a:cubicBezTo>
                  <a:cubicBezTo>
                    <a:pt x="17" y="1161"/>
                    <a:pt x="2" y="1146"/>
                    <a:pt x="0" y="1127"/>
                  </a:cubicBezTo>
                  <a:cubicBezTo>
                    <a:pt x="0" y="61"/>
                    <a:pt x="0" y="61"/>
                    <a:pt x="0" y="61"/>
                  </a:cubicBezTo>
                  <a:cubicBezTo>
                    <a:pt x="0" y="40"/>
                    <a:pt x="18" y="23"/>
                    <a:pt x="40" y="23"/>
                  </a:cubicBezTo>
                  <a:cubicBezTo>
                    <a:pt x="235" y="23"/>
                    <a:pt x="235" y="23"/>
                    <a:pt x="235" y="23"/>
                  </a:cubicBezTo>
                  <a:cubicBezTo>
                    <a:pt x="255" y="24"/>
                    <a:pt x="271" y="39"/>
                    <a:pt x="273" y="58"/>
                  </a:cubicBezTo>
                  <a:cubicBezTo>
                    <a:pt x="273" y="198"/>
                    <a:pt x="273" y="198"/>
                    <a:pt x="273" y="198"/>
                  </a:cubicBezTo>
                  <a:cubicBezTo>
                    <a:pt x="276" y="198"/>
                    <a:pt x="276" y="198"/>
                    <a:pt x="276" y="198"/>
                  </a:cubicBezTo>
                  <a:cubicBezTo>
                    <a:pt x="327" y="63"/>
                    <a:pt x="423" y="0"/>
                    <a:pt x="551" y="0"/>
                  </a:cubicBezTo>
                  <a:cubicBezTo>
                    <a:pt x="682" y="0"/>
                    <a:pt x="763" y="63"/>
                    <a:pt x="822" y="198"/>
                  </a:cubicBezTo>
                  <a:cubicBezTo>
                    <a:pt x="872" y="63"/>
                    <a:pt x="987" y="0"/>
                    <a:pt x="1110" y="0"/>
                  </a:cubicBezTo>
                  <a:cubicBezTo>
                    <a:pt x="1197" y="0"/>
                    <a:pt x="1293" y="36"/>
                    <a:pt x="1351" y="117"/>
                  </a:cubicBezTo>
                  <a:cubicBezTo>
                    <a:pt x="1417" y="207"/>
                    <a:pt x="1404" y="337"/>
                    <a:pt x="1404" y="451"/>
                  </a:cubicBezTo>
                  <a:cubicBezTo>
                    <a:pt x="1404" y="1124"/>
                    <a:pt x="1404" y="1124"/>
                    <a:pt x="1404" y="1124"/>
                  </a:cubicBezTo>
                  <a:cubicBezTo>
                    <a:pt x="1404" y="1146"/>
                    <a:pt x="1386" y="1163"/>
                    <a:pt x="1363" y="1163"/>
                  </a:cubicBezTo>
                  <a:cubicBezTo>
                    <a:pt x="1155" y="1163"/>
                    <a:pt x="1155" y="1163"/>
                    <a:pt x="1155" y="1163"/>
                  </a:cubicBezTo>
                  <a:cubicBezTo>
                    <a:pt x="1134" y="1161"/>
                    <a:pt x="1118" y="1145"/>
                    <a:pt x="1118" y="1124"/>
                  </a:cubicBezTo>
                  <a:cubicBezTo>
                    <a:pt x="1118" y="559"/>
                    <a:pt x="1118" y="559"/>
                    <a:pt x="1118" y="559"/>
                  </a:cubicBezTo>
                  <a:cubicBezTo>
                    <a:pt x="1118" y="514"/>
                    <a:pt x="1122" y="402"/>
                    <a:pt x="1112" y="359"/>
                  </a:cubicBezTo>
                  <a:cubicBezTo>
                    <a:pt x="1096" y="288"/>
                    <a:pt x="1050" y="267"/>
                    <a:pt x="989" y="267"/>
                  </a:cubicBezTo>
                  <a:cubicBezTo>
                    <a:pt x="939" y="267"/>
                    <a:pt x="886" y="301"/>
                    <a:pt x="864" y="355"/>
                  </a:cubicBezTo>
                  <a:cubicBezTo>
                    <a:pt x="843" y="409"/>
                    <a:pt x="845" y="499"/>
                    <a:pt x="845" y="559"/>
                  </a:cubicBezTo>
                  <a:cubicBezTo>
                    <a:pt x="845" y="1124"/>
                    <a:pt x="845" y="1124"/>
                    <a:pt x="845" y="1124"/>
                  </a:cubicBezTo>
                  <a:cubicBezTo>
                    <a:pt x="845" y="1146"/>
                    <a:pt x="827" y="1163"/>
                    <a:pt x="805" y="1163"/>
                  </a:cubicBezTo>
                  <a:cubicBezTo>
                    <a:pt x="597" y="1163"/>
                    <a:pt x="597" y="1163"/>
                    <a:pt x="597" y="1163"/>
                  </a:cubicBezTo>
                  <a:cubicBezTo>
                    <a:pt x="575" y="1161"/>
                    <a:pt x="559" y="1145"/>
                    <a:pt x="559" y="1124"/>
                  </a:cubicBezTo>
                  <a:cubicBezTo>
                    <a:pt x="559" y="559"/>
                    <a:pt x="559" y="559"/>
                    <a:pt x="559" y="559"/>
                  </a:cubicBezTo>
                  <a:cubicBezTo>
                    <a:pt x="559" y="440"/>
                    <a:pt x="578" y="265"/>
                    <a:pt x="430" y="265"/>
                  </a:cubicBezTo>
                  <a:cubicBezTo>
                    <a:pt x="280" y="265"/>
                    <a:pt x="286" y="436"/>
                    <a:pt x="286" y="559"/>
                  </a:cubicBezTo>
                  <a:cubicBezTo>
                    <a:pt x="286" y="1124"/>
                    <a:pt x="286" y="1124"/>
                    <a:pt x="286" y="1124"/>
                  </a:cubicBezTo>
                  <a:cubicBezTo>
                    <a:pt x="286" y="1146"/>
                    <a:pt x="268" y="1163"/>
                    <a:pt x="246" y="1163"/>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ṩ1îḓè">
              <a:extLst>
                <a:ext uri="{FF2B5EF4-FFF2-40B4-BE49-F238E27FC236}">
                  <a16:creationId xmlns:a16="http://schemas.microsoft.com/office/drawing/2014/main" id="{FED35BB6-4093-4563-89A0-6624DE35B209}"/>
                </a:ext>
              </a:extLst>
            </p:cNvPr>
            <p:cNvSpPr/>
            <p:nvPr/>
          </p:nvSpPr>
          <p:spPr bwMode="auto">
            <a:xfrm>
              <a:off x="7272195" y="2593937"/>
              <a:ext cx="788868" cy="987860"/>
            </a:xfrm>
            <a:custGeom>
              <a:avLst/>
              <a:gdLst>
                <a:gd name="T0" fmla="*/ 469 w 947"/>
                <a:gd name="T1" fmla="*/ 0 h 1185"/>
                <a:gd name="T2" fmla="*/ 947 w 947"/>
                <a:gd name="T3" fmla="*/ 602 h 1185"/>
                <a:gd name="T4" fmla="*/ 469 w 947"/>
                <a:gd name="T5" fmla="*/ 1185 h 1185"/>
                <a:gd name="T6" fmla="*/ 0 w 947"/>
                <a:gd name="T7" fmla="*/ 590 h 1185"/>
                <a:gd name="T8" fmla="*/ 469 w 947"/>
                <a:gd name="T9" fmla="*/ 0 h 1185"/>
                <a:gd name="T10" fmla="*/ 471 w 947"/>
                <a:gd name="T11" fmla="*/ 218 h 1185"/>
                <a:gd name="T12" fmla="*/ 308 w 947"/>
                <a:gd name="T13" fmla="*/ 557 h 1185"/>
                <a:gd name="T14" fmla="*/ 469 w 947"/>
                <a:gd name="T15" fmla="*/ 965 h 1185"/>
                <a:gd name="T16" fmla="*/ 639 w 947"/>
                <a:gd name="T17" fmla="*/ 604 h 1185"/>
                <a:gd name="T18" fmla="*/ 608 w 947"/>
                <a:gd name="T19" fmla="*/ 321 h 1185"/>
                <a:gd name="T20" fmla="*/ 471 w 947"/>
                <a:gd name="T21" fmla="*/ 218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7" h="1185">
                  <a:moveTo>
                    <a:pt x="469" y="0"/>
                  </a:moveTo>
                  <a:cubicBezTo>
                    <a:pt x="779" y="0"/>
                    <a:pt x="947" y="265"/>
                    <a:pt x="947" y="602"/>
                  </a:cubicBezTo>
                  <a:cubicBezTo>
                    <a:pt x="947" y="927"/>
                    <a:pt x="761" y="1185"/>
                    <a:pt x="469" y="1185"/>
                  </a:cubicBezTo>
                  <a:cubicBezTo>
                    <a:pt x="166" y="1185"/>
                    <a:pt x="0" y="920"/>
                    <a:pt x="0" y="590"/>
                  </a:cubicBezTo>
                  <a:cubicBezTo>
                    <a:pt x="0" y="258"/>
                    <a:pt x="168" y="0"/>
                    <a:pt x="469" y="0"/>
                  </a:cubicBezTo>
                  <a:moveTo>
                    <a:pt x="471" y="218"/>
                  </a:moveTo>
                  <a:cubicBezTo>
                    <a:pt x="317" y="218"/>
                    <a:pt x="308" y="427"/>
                    <a:pt x="308" y="557"/>
                  </a:cubicBezTo>
                  <a:cubicBezTo>
                    <a:pt x="308" y="687"/>
                    <a:pt x="306" y="965"/>
                    <a:pt x="469" y="965"/>
                  </a:cubicBezTo>
                  <a:cubicBezTo>
                    <a:pt x="631" y="965"/>
                    <a:pt x="639" y="741"/>
                    <a:pt x="639" y="604"/>
                  </a:cubicBezTo>
                  <a:cubicBezTo>
                    <a:pt x="639" y="514"/>
                    <a:pt x="635" y="406"/>
                    <a:pt x="608" y="321"/>
                  </a:cubicBezTo>
                  <a:cubicBezTo>
                    <a:pt x="584" y="247"/>
                    <a:pt x="538" y="218"/>
                    <a:pt x="471" y="218"/>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ṣļïḍê">
              <a:extLst>
                <a:ext uri="{FF2B5EF4-FFF2-40B4-BE49-F238E27FC236}">
                  <a16:creationId xmlns:a16="http://schemas.microsoft.com/office/drawing/2014/main" id="{44E8A61A-211B-4EC1-A91F-432A91B71D6B}"/>
                </a:ext>
              </a:extLst>
            </p:cNvPr>
            <p:cNvSpPr/>
            <p:nvPr/>
          </p:nvSpPr>
          <p:spPr bwMode="auto">
            <a:xfrm>
              <a:off x="8191356" y="2593937"/>
              <a:ext cx="713061" cy="968909"/>
            </a:xfrm>
            <a:custGeom>
              <a:avLst/>
              <a:gdLst>
                <a:gd name="T0" fmla="*/ 246 w 857"/>
                <a:gd name="T1" fmla="*/ 1163 h 1163"/>
                <a:gd name="T2" fmla="*/ 38 w 857"/>
                <a:gd name="T3" fmla="*/ 1163 h 1163"/>
                <a:gd name="T4" fmla="*/ 1 w 857"/>
                <a:gd name="T5" fmla="*/ 1124 h 1163"/>
                <a:gd name="T6" fmla="*/ 0 w 857"/>
                <a:gd name="T7" fmla="*/ 58 h 1163"/>
                <a:gd name="T8" fmla="*/ 41 w 857"/>
                <a:gd name="T9" fmla="*/ 23 h 1163"/>
                <a:gd name="T10" fmla="*/ 234 w 857"/>
                <a:gd name="T11" fmla="*/ 23 h 1163"/>
                <a:gd name="T12" fmla="*/ 271 w 857"/>
                <a:gd name="T13" fmla="*/ 53 h 1163"/>
                <a:gd name="T14" fmla="*/ 271 w 857"/>
                <a:gd name="T15" fmla="*/ 216 h 1163"/>
                <a:gd name="T16" fmla="*/ 275 w 857"/>
                <a:gd name="T17" fmla="*/ 216 h 1163"/>
                <a:gd name="T18" fmla="*/ 559 w 857"/>
                <a:gd name="T19" fmla="*/ 0 h 1163"/>
                <a:gd name="T20" fmla="*/ 803 w 857"/>
                <a:gd name="T21" fmla="*/ 126 h 1163"/>
                <a:gd name="T22" fmla="*/ 857 w 857"/>
                <a:gd name="T23" fmla="*/ 458 h 1163"/>
                <a:gd name="T24" fmla="*/ 857 w 857"/>
                <a:gd name="T25" fmla="*/ 1129 h 1163"/>
                <a:gd name="T26" fmla="*/ 817 w 857"/>
                <a:gd name="T27" fmla="*/ 1163 h 1163"/>
                <a:gd name="T28" fmla="*/ 608 w 857"/>
                <a:gd name="T29" fmla="*/ 1163 h 1163"/>
                <a:gd name="T30" fmla="*/ 571 w 857"/>
                <a:gd name="T31" fmla="*/ 1129 h 1163"/>
                <a:gd name="T32" fmla="*/ 571 w 857"/>
                <a:gd name="T33" fmla="*/ 550 h 1163"/>
                <a:gd name="T34" fmla="*/ 440 w 857"/>
                <a:gd name="T35" fmla="*/ 263 h 1163"/>
                <a:gd name="T36" fmla="*/ 320 w 857"/>
                <a:gd name="T37" fmla="*/ 348 h 1163"/>
                <a:gd name="T38" fmla="*/ 287 w 857"/>
                <a:gd name="T39" fmla="*/ 550 h 1163"/>
                <a:gd name="T40" fmla="*/ 287 w 857"/>
                <a:gd name="T41" fmla="*/ 1124 h 1163"/>
                <a:gd name="T42" fmla="*/ 246 w 857"/>
                <a:gd name="T43" fmla="*/ 1163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7" h="1163">
                  <a:moveTo>
                    <a:pt x="246" y="1163"/>
                  </a:moveTo>
                  <a:cubicBezTo>
                    <a:pt x="38" y="1163"/>
                    <a:pt x="38" y="1163"/>
                    <a:pt x="38" y="1163"/>
                  </a:cubicBezTo>
                  <a:cubicBezTo>
                    <a:pt x="17" y="1161"/>
                    <a:pt x="1" y="1145"/>
                    <a:pt x="1" y="1124"/>
                  </a:cubicBezTo>
                  <a:cubicBezTo>
                    <a:pt x="0" y="58"/>
                    <a:pt x="0" y="58"/>
                    <a:pt x="0" y="58"/>
                  </a:cubicBezTo>
                  <a:cubicBezTo>
                    <a:pt x="2" y="38"/>
                    <a:pt x="19" y="23"/>
                    <a:pt x="41" y="23"/>
                  </a:cubicBezTo>
                  <a:cubicBezTo>
                    <a:pt x="234" y="23"/>
                    <a:pt x="234" y="23"/>
                    <a:pt x="234" y="23"/>
                  </a:cubicBezTo>
                  <a:cubicBezTo>
                    <a:pt x="252" y="24"/>
                    <a:pt x="267" y="36"/>
                    <a:pt x="271" y="53"/>
                  </a:cubicBezTo>
                  <a:cubicBezTo>
                    <a:pt x="271" y="216"/>
                    <a:pt x="271" y="216"/>
                    <a:pt x="271" y="216"/>
                  </a:cubicBezTo>
                  <a:cubicBezTo>
                    <a:pt x="275" y="216"/>
                    <a:pt x="275" y="216"/>
                    <a:pt x="275" y="216"/>
                  </a:cubicBezTo>
                  <a:cubicBezTo>
                    <a:pt x="333" y="70"/>
                    <a:pt x="415" y="0"/>
                    <a:pt x="559" y="0"/>
                  </a:cubicBezTo>
                  <a:cubicBezTo>
                    <a:pt x="653" y="0"/>
                    <a:pt x="744" y="34"/>
                    <a:pt x="803" y="126"/>
                  </a:cubicBezTo>
                  <a:cubicBezTo>
                    <a:pt x="857" y="211"/>
                    <a:pt x="857" y="355"/>
                    <a:pt x="857" y="458"/>
                  </a:cubicBezTo>
                  <a:cubicBezTo>
                    <a:pt x="857" y="1129"/>
                    <a:pt x="857" y="1129"/>
                    <a:pt x="857" y="1129"/>
                  </a:cubicBezTo>
                  <a:cubicBezTo>
                    <a:pt x="855" y="1148"/>
                    <a:pt x="838" y="1163"/>
                    <a:pt x="817" y="1163"/>
                  </a:cubicBezTo>
                  <a:cubicBezTo>
                    <a:pt x="608" y="1163"/>
                    <a:pt x="608" y="1163"/>
                    <a:pt x="608" y="1163"/>
                  </a:cubicBezTo>
                  <a:cubicBezTo>
                    <a:pt x="589" y="1161"/>
                    <a:pt x="573" y="1147"/>
                    <a:pt x="571" y="1129"/>
                  </a:cubicBezTo>
                  <a:cubicBezTo>
                    <a:pt x="571" y="550"/>
                    <a:pt x="571" y="550"/>
                    <a:pt x="571" y="550"/>
                  </a:cubicBezTo>
                  <a:cubicBezTo>
                    <a:pt x="571" y="433"/>
                    <a:pt x="584" y="263"/>
                    <a:pt x="440" y="263"/>
                  </a:cubicBezTo>
                  <a:cubicBezTo>
                    <a:pt x="390" y="263"/>
                    <a:pt x="343" y="297"/>
                    <a:pt x="320" y="348"/>
                  </a:cubicBezTo>
                  <a:cubicBezTo>
                    <a:pt x="291" y="413"/>
                    <a:pt x="287" y="478"/>
                    <a:pt x="287" y="550"/>
                  </a:cubicBezTo>
                  <a:cubicBezTo>
                    <a:pt x="287" y="1124"/>
                    <a:pt x="287" y="1124"/>
                    <a:pt x="287" y="1124"/>
                  </a:cubicBezTo>
                  <a:cubicBezTo>
                    <a:pt x="286" y="1146"/>
                    <a:pt x="268" y="1163"/>
                    <a:pt x="246" y="1163"/>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ṧľïḑè">
              <a:extLst>
                <a:ext uri="{FF2B5EF4-FFF2-40B4-BE49-F238E27FC236}">
                  <a16:creationId xmlns:a16="http://schemas.microsoft.com/office/drawing/2014/main" id="{1ED58D63-3508-4F89-A288-069041D27E9F}"/>
                </a:ext>
              </a:extLst>
            </p:cNvPr>
            <p:cNvSpPr/>
            <p:nvPr/>
          </p:nvSpPr>
          <p:spPr bwMode="auto">
            <a:xfrm>
              <a:off x="5566535" y="2586831"/>
              <a:ext cx="836248" cy="987860"/>
            </a:xfrm>
            <a:custGeom>
              <a:avLst/>
              <a:gdLst>
                <a:gd name="T0" fmla="*/ 615 w 1002"/>
                <a:gd name="T1" fmla="*/ 663 h 1187"/>
                <a:gd name="T2" fmla="*/ 576 w 1002"/>
                <a:gd name="T3" fmla="*/ 884 h 1187"/>
                <a:gd name="T4" fmla="*/ 431 w 1002"/>
                <a:gd name="T5" fmla="*/ 978 h 1187"/>
                <a:gd name="T6" fmla="*/ 304 w 1002"/>
                <a:gd name="T7" fmla="*/ 828 h 1187"/>
                <a:gd name="T8" fmla="*/ 615 w 1002"/>
                <a:gd name="T9" fmla="*/ 618 h 1187"/>
                <a:gd name="T10" fmla="*/ 615 w 1002"/>
                <a:gd name="T11" fmla="*/ 663 h 1187"/>
                <a:gd name="T12" fmla="*/ 825 w 1002"/>
                <a:gd name="T13" fmla="*/ 1170 h 1187"/>
                <a:gd name="T14" fmla="*/ 776 w 1002"/>
                <a:gd name="T15" fmla="*/ 1175 h 1187"/>
                <a:gd name="T16" fmla="*/ 656 w 1002"/>
                <a:gd name="T17" fmla="*/ 1036 h 1187"/>
                <a:gd name="T18" fmla="*/ 312 w 1002"/>
                <a:gd name="T19" fmla="*/ 1187 h 1187"/>
                <a:gd name="T20" fmla="*/ 0 w 1002"/>
                <a:gd name="T21" fmla="*/ 864 h 1187"/>
                <a:gd name="T22" fmla="*/ 222 w 1002"/>
                <a:gd name="T23" fmla="*/ 524 h 1187"/>
                <a:gd name="T24" fmla="*/ 615 w 1002"/>
                <a:gd name="T25" fmla="*/ 452 h 1187"/>
                <a:gd name="T26" fmla="*/ 615 w 1002"/>
                <a:gd name="T27" fmla="*/ 425 h 1187"/>
                <a:gd name="T28" fmla="*/ 589 w 1002"/>
                <a:gd name="T29" fmla="*/ 274 h 1187"/>
                <a:gd name="T30" fmla="*/ 472 w 1002"/>
                <a:gd name="T31" fmla="*/ 220 h 1187"/>
                <a:gd name="T32" fmla="*/ 304 w 1002"/>
                <a:gd name="T33" fmla="*/ 345 h 1187"/>
                <a:gd name="T34" fmla="*/ 268 w 1002"/>
                <a:gd name="T35" fmla="*/ 383 h 1187"/>
                <a:gd name="T36" fmla="*/ 66 w 1002"/>
                <a:gd name="T37" fmla="*/ 362 h 1187"/>
                <a:gd name="T38" fmla="*/ 35 w 1002"/>
                <a:gd name="T39" fmla="*/ 318 h 1187"/>
                <a:gd name="T40" fmla="*/ 501 w 1002"/>
                <a:gd name="T41" fmla="*/ 0 h 1187"/>
                <a:gd name="T42" fmla="*/ 816 w 1002"/>
                <a:gd name="T43" fmla="*/ 103 h 1187"/>
                <a:gd name="T44" fmla="*/ 907 w 1002"/>
                <a:gd name="T45" fmla="*/ 461 h 1187"/>
                <a:gd name="T46" fmla="*/ 907 w 1002"/>
                <a:gd name="T47" fmla="*/ 785 h 1187"/>
                <a:gd name="T48" fmla="*/ 986 w 1002"/>
                <a:gd name="T49" fmla="*/ 977 h 1187"/>
                <a:gd name="T50" fmla="*/ 985 w 1002"/>
                <a:gd name="T51" fmla="*/ 1033 h 1187"/>
                <a:gd name="T52" fmla="*/ 825 w 1002"/>
                <a:gd name="T53" fmla="*/ 1171 h 1187"/>
                <a:gd name="T54" fmla="*/ 825 w 1002"/>
                <a:gd name="T55" fmla="*/ 117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02" h="1187">
                  <a:moveTo>
                    <a:pt x="615" y="663"/>
                  </a:moveTo>
                  <a:cubicBezTo>
                    <a:pt x="615" y="744"/>
                    <a:pt x="617" y="812"/>
                    <a:pt x="576" y="884"/>
                  </a:cubicBezTo>
                  <a:cubicBezTo>
                    <a:pt x="542" y="942"/>
                    <a:pt x="490" y="978"/>
                    <a:pt x="431" y="978"/>
                  </a:cubicBezTo>
                  <a:cubicBezTo>
                    <a:pt x="351" y="978"/>
                    <a:pt x="304" y="917"/>
                    <a:pt x="304" y="828"/>
                  </a:cubicBezTo>
                  <a:cubicBezTo>
                    <a:pt x="304" y="651"/>
                    <a:pt x="463" y="618"/>
                    <a:pt x="615" y="618"/>
                  </a:cubicBezTo>
                  <a:cubicBezTo>
                    <a:pt x="615" y="663"/>
                    <a:pt x="615" y="663"/>
                    <a:pt x="615" y="663"/>
                  </a:cubicBezTo>
                  <a:moveTo>
                    <a:pt x="825" y="1170"/>
                  </a:moveTo>
                  <a:cubicBezTo>
                    <a:pt x="811" y="1182"/>
                    <a:pt x="791" y="1183"/>
                    <a:pt x="776" y="1175"/>
                  </a:cubicBezTo>
                  <a:cubicBezTo>
                    <a:pt x="706" y="1118"/>
                    <a:pt x="694" y="1091"/>
                    <a:pt x="656" y="1036"/>
                  </a:cubicBezTo>
                  <a:cubicBezTo>
                    <a:pt x="541" y="1153"/>
                    <a:pt x="460" y="1187"/>
                    <a:pt x="312" y="1187"/>
                  </a:cubicBezTo>
                  <a:cubicBezTo>
                    <a:pt x="136" y="1187"/>
                    <a:pt x="0" y="1080"/>
                    <a:pt x="0" y="864"/>
                  </a:cubicBezTo>
                  <a:cubicBezTo>
                    <a:pt x="0" y="695"/>
                    <a:pt x="91" y="580"/>
                    <a:pt x="222" y="524"/>
                  </a:cubicBezTo>
                  <a:cubicBezTo>
                    <a:pt x="336" y="474"/>
                    <a:pt x="494" y="466"/>
                    <a:pt x="615" y="452"/>
                  </a:cubicBezTo>
                  <a:cubicBezTo>
                    <a:pt x="615" y="425"/>
                    <a:pt x="615" y="425"/>
                    <a:pt x="615" y="425"/>
                  </a:cubicBezTo>
                  <a:cubicBezTo>
                    <a:pt x="615" y="376"/>
                    <a:pt x="618" y="317"/>
                    <a:pt x="589" y="274"/>
                  </a:cubicBezTo>
                  <a:cubicBezTo>
                    <a:pt x="564" y="236"/>
                    <a:pt x="515" y="220"/>
                    <a:pt x="472" y="220"/>
                  </a:cubicBezTo>
                  <a:cubicBezTo>
                    <a:pt x="392" y="220"/>
                    <a:pt x="322" y="261"/>
                    <a:pt x="304" y="345"/>
                  </a:cubicBezTo>
                  <a:cubicBezTo>
                    <a:pt x="301" y="364"/>
                    <a:pt x="287" y="382"/>
                    <a:pt x="268" y="383"/>
                  </a:cubicBezTo>
                  <a:cubicBezTo>
                    <a:pt x="66" y="362"/>
                    <a:pt x="66" y="362"/>
                    <a:pt x="66" y="362"/>
                  </a:cubicBezTo>
                  <a:cubicBezTo>
                    <a:pt x="49" y="358"/>
                    <a:pt x="30" y="344"/>
                    <a:pt x="35" y="318"/>
                  </a:cubicBezTo>
                  <a:cubicBezTo>
                    <a:pt x="81" y="74"/>
                    <a:pt x="303" y="0"/>
                    <a:pt x="501" y="0"/>
                  </a:cubicBezTo>
                  <a:cubicBezTo>
                    <a:pt x="603" y="0"/>
                    <a:pt x="735" y="27"/>
                    <a:pt x="816" y="103"/>
                  </a:cubicBezTo>
                  <a:cubicBezTo>
                    <a:pt x="917" y="198"/>
                    <a:pt x="907" y="324"/>
                    <a:pt x="907" y="461"/>
                  </a:cubicBezTo>
                  <a:cubicBezTo>
                    <a:pt x="907" y="785"/>
                    <a:pt x="907" y="785"/>
                    <a:pt x="907" y="785"/>
                  </a:cubicBezTo>
                  <a:cubicBezTo>
                    <a:pt x="907" y="882"/>
                    <a:pt x="948" y="925"/>
                    <a:pt x="986" y="977"/>
                  </a:cubicBezTo>
                  <a:cubicBezTo>
                    <a:pt x="999" y="996"/>
                    <a:pt x="1002" y="1019"/>
                    <a:pt x="985" y="1033"/>
                  </a:cubicBezTo>
                  <a:cubicBezTo>
                    <a:pt x="943" y="1068"/>
                    <a:pt x="867" y="1134"/>
                    <a:pt x="825" y="1171"/>
                  </a:cubicBezTo>
                  <a:cubicBezTo>
                    <a:pt x="825" y="1170"/>
                    <a:pt x="825" y="1170"/>
                    <a:pt x="825" y="1170"/>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ṣļiḋé">
              <a:extLst>
                <a:ext uri="{FF2B5EF4-FFF2-40B4-BE49-F238E27FC236}">
                  <a16:creationId xmlns:a16="http://schemas.microsoft.com/office/drawing/2014/main" id="{8AD5A578-E9F9-4911-93C5-49B23FFFD913}"/>
                </a:ext>
              </a:extLst>
            </p:cNvPr>
            <p:cNvSpPr/>
            <p:nvPr/>
          </p:nvSpPr>
          <p:spPr bwMode="auto">
            <a:xfrm>
              <a:off x="3287584" y="2586831"/>
              <a:ext cx="836248" cy="987860"/>
            </a:xfrm>
            <a:custGeom>
              <a:avLst/>
              <a:gdLst>
                <a:gd name="T0" fmla="*/ 615 w 1003"/>
                <a:gd name="T1" fmla="*/ 663 h 1187"/>
                <a:gd name="T2" fmla="*/ 576 w 1003"/>
                <a:gd name="T3" fmla="*/ 884 h 1187"/>
                <a:gd name="T4" fmla="*/ 431 w 1003"/>
                <a:gd name="T5" fmla="*/ 978 h 1187"/>
                <a:gd name="T6" fmla="*/ 305 w 1003"/>
                <a:gd name="T7" fmla="*/ 828 h 1187"/>
                <a:gd name="T8" fmla="*/ 615 w 1003"/>
                <a:gd name="T9" fmla="*/ 618 h 1187"/>
                <a:gd name="T10" fmla="*/ 615 w 1003"/>
                <a:gd name="T11" fmla="*/ 663 h 1187"/>
                <a:gd name="T12" fmla="*/ 825 w 1003"/>
                <a:gd name="T13" fmla="*/ 1170 h 1187"/>
                <a:gd name="T14" fmla="*/ 776 w 1003"/>
                <a:gd name="T15" fmla="*/ 1175 h 1187"/>
                <a:gd name="T16" fmla="*/ 656 w 1003"/>
                <a:gd name="T17" fmla="*/ 1036 h 1187"/>
                <a:gd name="T18" fmla="*/ 312 w 1003"/>
                <a:gd name="T19" fmla="*/ 1187 h 1187"/>
                <a:gd name="T20" fmla="*/ 0 w 1003"/>
                <a:gd name="T21" fmla="*/ 864 h 1187"/>
                <a:gd name="T22" fmla="*/ 222 w 1003"/>
                <a:gd name="T23" fmla="*/ 524 h 1187"/>
                <a:gd name="T24" fmla="*/ 615 w 1003"/>
                <a:gd name="T25" fmla="*/ 452 h 1187"/>
                <a:gd name="T26" fmla="*/ 615 w 1003"/>
                <a:gd name="T27" fmla="*/ 425 h 1187"/>
                <a:gd name="T28" fmla="*/ 590 w 1003"/>
                <a:gd name="T29" fmla="*/ 274 h 1187"/>
                <a:gd name="T30" fmla="*/ 472 w 1003"/>
                <a:gd name="T31" fmla="*/ 220 h 1187"/>
                <a:gd name="T32" fmla="*/ 305 w 1003"/>
                <a:gd name="T33" fmla="*/ 345 h 1187"/>
                <a:gd name="T34" fmla="*/ 269 w 1003"/>
                <a:gd name="T35" fmla="*/ 383 h 1187"/>
                <a:gd name="T36" fmla="*/ 66 w 1003"/>
                <a:gd name="T37" fmla="*/ 362 h 1187"/>
                <a:gd name="T38" fmla="*/ 35 w 1003"/>
                <a:gd name="T39" fmla="*/ 318 h 1187"/>
                <a:gd name="T40" fmla="*/ 502 w 1003"/>
                <a:gd name="T41" fmla="*/ 0 h 1187"/>
                <a:gd name="T42" fmla="*/ 816 w 1003"/>
                <a:gd name="T43" fmla="*/ 103 h 1187"/>
                <a:gd name="T44" fmla="*/ 908 w 1003"/>
                <a:gd name="T45" fmla="*/ 461 h 1187"/>
                <a:gd name="T46" fmla="*/ 908 w 1003"/>
                <a:gd name="T47" fmla="*/ 785 h 1187"/>
                <a:gd name="T48" fmla="*/ 986 w 1003"/>
                <a:gd name="T49" fmla="*/ 977 h 1187"/>
                <a:gd name="T50" fmla="*/ 986 w 1003"/>
                <a:gd name="T51" fmla="*/ 1033 h 1187"/>
                <a:gd name="T52" fmla="*/ 826 w 1003"/>
                <a:gd name="T53" fmla="*/ 1171 h 1187"/>
                <a:gd name="T54" fmla="*/ 825 w 1003"/>
                <a:gd name="T55" fmla="*/ 1170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03" h="1187">
                  <a:moveTo>
                    <a:pt x="615" y="663"/>
                  </a:moveTo>
                  <a:cubicBezTo>
                    <a:pt x="615" y="744"/>
                    <a:pt x="617" y="812"/>
                    <a:pt x="576" y="884"/>
                  </a:cubicBezTo>
                  <a:cubicBezTo>
                    <a:pt x="543" y="942"/>
                    <a:pt x="490" y="978"/>
                    <a:pt x="431" y="978"/>
                  </a:cubicBezTo>
                  <a:cubicBezTo>
                    <a:pt x="351" y="978"/>
                    <a:pt x="305" y="917"/>
                    <a:pt x="305" y="828"/>
                  </a:cubicBezTo>
                  <a:cubicBezTo>
                    <a:pt x="305" y="651"/>
                    <a:pt x="464" y="618"/>
                    <a:pt x="615" y="618"/>
                  </a:cubicBezTo>
                  <a:cubicBezTo>
                    <a:pt x="615" y="663"/>
                    <a:pt x="615" y="663"/>
                    <a:pt x="615" y="663"/>
                  </a:cubicBezTo>
                  <a:moveTo>
                    <a:pt x="825" y="1170"/>
                  </a:moveTo>
                  <a:cubicBezTo>
                    <a:pt x="811" y="1182"/>
                    <a:pt x="791" y="1183"/>
                    <a:pt x="776" y="1175"/>
                  </a:cubicBezTo>
                  <a:cubicBezTo>
                    <a:pt x="707" y="1118"/>
                    <a:pt x="694" y="1091"/>
                    <a:pt x="656" y="1036"/>
                  </a:cubicBezTo>
                  <a:cubicBezTo>
                    <a:pt x="542" y="1153"/>
                    <a:pt x="461" y="1187"/>
                    <a:pt x="312" y="1187"/>
                  </a:cubicBezTo>
                  <a:cubicBezTo>
                    <a:pt x="137" y="1187"/>
                    <a:pt x="0" y="1080"/>
                    <a:pt x="0" y="864"/>
                  </a:cubicBezTo>
                  <a:cubicBezTo>
                    <a:pt x="0" y="695"/>
                    <a:pt x="92" y="580"/>
                    <a:pt x="222" y="524"/>
                  </a:cubicBezTo>
                  <a:cubicBezTo>
                    <a:pt x="336" y="474"/>
                    <a:pt x="494" y="466"/>
                    <a:pt x="615" y="452"/>
                  </a:cubicBezTo>
                  <a:cubicBezTo>
                    <a:pt x="615" y="425"/>
                    <a:pt x="615" y="425"/>
                    <a:pt x="615" y="425"/>
                  </a:cubicBezTo>
                  <a:cubicBezTo>
                    <a:pt x="615" y="376"/>
                    <a:pt x="619" y="317"/>
                    <a:pt x="590" y="274"/>
                  </a:cubicBezTo>
                  <a:cubicBezTo>
                    <a:pt x="564" y="236"/>
                    <a:pt x="515" y="220"/>
                    <a:pt x="472" y="220"/>
                  </a:cubicBezTo>
                  <a:cubicBezTo>
                    <a:pt x="393" y="220"/>
                    <a:pt x="322" y="261"/>
                    <a:pt x="305" y="345"/>
                  </a:cubicBezTo>
                  <a:cubicBezTo>
                    <a:pt x="301" y="364"/>
                    <a:pt x="287" y="382"/>
                    <a:pt x="269" y="383"/>
                  </a:cubicBezTo>
                  <a:cubicBezTo>
                    <a:pt x="66" y="362"/>
                    <a:pt x="66" y="362"/>
                    <a:pt x="66" y="362"/>
                  </a:cubicBezTo>
                  <a:cubicBezTo>
                    <a:pt x="49" y="358"/>
                    <a:pt x="30" y="344"/>
                    <a:pt x="35" y="318"/>
                  </a:cubicBezTo>
                  <a:cubicBezTo>
                    <a:pt x="82" y="74"/>
                    <a:pt x="303" y="0"/>
                    <a:pt x="502" y="0"/>
                  </a:cubicBezTo>
                  <a:cubicBezTo>
                    <a:pt x="603" y="0"/>
                    <a:pt x="736" y="27"/>
                    <a:pt x="816" y="103"/>
                  </a:cubicBezTo>
                  <a:cubicBezTo>
                    <a:pt x="917" y="198"/>
                    <a:pt x="908" y="324"/>
                    <a:pt x="908" y="461"/>
                  </a:cubicBezTo>
                  <a:cubicBezTo>
                    <a:pt x="908" y="785"/>
                    <a:pt x="908" y="785"/>
                    <a:pt x="908" y="785"/>
                  </a:cubicBezTo>
                  <a:cubicBezTo>
                    <a:pt x="908" y="882"/>
                    <a:pt x="948" y="925"/>
                    <a:pt x="986" y="977"/>
                  </a:cubicBezTo>
                  <a:cubicBezTo>
                    <a:pt x="1000" y="996"/>
                    <a:pt x="1003" y="1019"/>
                    <a:pt x="986" y="1033"/>
                  </a:cubicBezTo>
                  <a:cubicBezTo>
                    <a:pt x="943" y="1068"/>
                    <a:pt x="867" y="1134"/>
                    <a:pt x="826" y="1171"/>
                  </a:cubicBezTo>
                  <a:cubicBezTo>
                    <a:pt x="825" y="1170"/>
                    <a:pt x="825" y="1170"/>
                    <a:pt x="825" y="1170"/>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1" name="e82c8c27-cfba-4c79-a647-32a5997c44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6CBCF33-3C12-4B3B-A637-B74FB0090207}"/>
              </a:ext>
            </a:extLst>
          </p:cNvPr>
          <p:cNvGrpSpPr>
            <a:grpSpLocks noChangeAspect="1"/>
          </p:cNvGrpSpPr>
          <p:nvPr>
            <p:custDataLst>
              <p:tags r:id="rId6"/>
            </p:custDataLst>
          </p:nvPr>
        </p:nvGrpSpPr>
        <p:grpSpPr>
          <a:xfrm>
            <a:off x="6960243" y="5336589"/>
            <a:ext cx="606169" cy="604632"/>
            <a:chOff x="5156994" y="2492375"/>
            <a:chExt cx="1878013" cy="1873250"/>
          </a:xfrm>
        </p:grpSpPr>
        <p:sp>
          <p:nvSpPr>
            <p:cNvPr id="62" name="îS1ídè">
              <a:extLst>
                <a:ext uri="{FF2B5EF4-FFF2-40B4-BE49-F238E27FC236}">
                  <a16:creationId xmlns:a16="http://schemas.microsoft.com/office/drawing/2014/main" id="{52C88F22-44CA-45B0-BF98-FA87C253D640}"/>
                </a:ext>
              </a:extLst>
            </p:cNvPr>
            <p:cNvSpPr/>
            <p:nvPr/>
          </p:nvSpPr>
          <p:spPr bwMode="auto">
            <a:xfrm>
              <a:off x="5156994" y="2492375"/>
              <a:ext cx="1878013" cy="1873250"/>
            </a:xfrm>
            <a:prstGeom prst="ellipse">
              <a:avLst/>
            </a:prstGeom>
            <a:solidFill>
              <a:srgbClr val="2DAA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slîdè">
              <a:extLst>
                <a:ext uri="{FF2B5EF4-FFF2-40B4-BE49-F238E27FC236}">
                  <a16:creationId xmlns:a16="http://schemas.microsoft.com/office/drawing/2014/main" id="{9A8D37A9-72B5-4B5B-A408-F2871352534F}"/>
                </a:ext>
              </a:extLst>
            </p:cNvPr>
            <p:cNvSpPr/>
            <p:nvPr/>
          </p:nvSpPr>
          <p:spPr bwMode="auto">
            <a:xfrm>
              <a:off x="5493544" y="2940050"/>
              <a:ext cx="1203325" cy="976313"/>
            </a:xfrm>
            <a:custGeom>
              <a:avLst/>
              <a:gdLst>
                <a:gd name="T0" fmla="*/ 1510 w 1510"/>
                <a:gd name="T1" fmla="*/ 145 h 1228"/>
                <a:gd name="T2" fmla="*/ 1332 w 1510"/>
                <a:gd name="T3" fmla="*/ 194 h 1228"/>
                <a:gd name="T4" fmla="*/ 1469 w 1510"/>
                <a:gd name="T5" fmla="*/ 23 h 1228"/>
                <a:gd name="T6" fmla="*/ 1272 w 1510"/>
                <a:gd name="T7" fmla="*/ 98 h 1228"/>
                <a:gd name="T8" fmla="*/ 1046 w 1510"/>
                <a:gd name="T9" fmla="*/ 0 h 1228"/>
                <a:gd name="T10" fmla="*/ 736 w 1510"/>
                <a:gd name="T11" fmla="*/ 310 h 1228"/>
                <a:gd name="T12" fmla="*/ 744 w 1510"/>
                <a:gd name="T13" fmla="*/ 381 h 1228"/>
                <a:gd name="T14" fmla="*/ 105 w 1510"/>
                <a:gd name="T15" fmla="*/ 57 h 1228"/>
                <a:gd name="T16" fmla="*/ 63 w 1510"/>
                <a:gd name="T17" fmla="*/ 213 h 1228"/>
                <a:gd name="T18" fmla="*/ 201 w 1510"/>
                <a:gd name="T19" fmla="*/ 471 h 1228"/>
                <a:gd name="T20" fmla="*/ 60 w 1510"/>
                <a:gd name="T21" fmla="*/ 432 h 1228"/>
                <a:gd name="T22" fmla="*/ 60 w 1510"/>
                <a:gd name="T23" fmla="*/ 436 h 1228"/>
                <a:gd name="T24" fmla="*/ 309 w 1510"/>
                <a:gd name="T25" fmla="*/ 740 h 1228"/>
                <a:gd name="T26" fmla="*/ 227 w 1510"/>
                <a:gd name="T27" fmla="*/ 751 h 1228"/>
                <a:gd name="T28" fmla="*/ 169 w 1510"/>
                <a:gd name="T29" fmla="*/ 745 h 1228"/>
                <a:gd name="T30" fmla="*/ 458 w 1510"/>
                <a:gd name="T31" fmla="*/ 960 h 1228"/>
                <a:gd name="T32" fmla="*/ 74 w 1510"/>
                <a:gd name="T33" fmla="*/ 1093 h 1228"/>
                <a:gd name="T34" fmla="*/ 0 w 1510"/>
                <a:gd name="T35" fmla="*/ 1089 h 1228"/>
                <a:gd name="T36" fmla="*/ 475 w 1510"/>
                <a:gd name="T37" fmla="*/ 1228 h 1228"/>
                <a:gd name="T38" fmla="*/ 1356 w 1510"/>
                <a:gd name="T39" fmla="*/ 346 h 1228"/>
                <a:gd name="T40" fmla="*/ 1355 w 1510"/>
                <a:gd name="T41" fmla="*/ 306 h 1228"/>
                <a:gd name="T42" fmla="*/ 1510 w 1510"/>
                <a:gd name="T43" fmla="*/ 145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10" h="1228">
                  <a:moveTo>
                    <a:pt x="1510" y="145"/>
                  </a:moveTo>
                  <a:cubicBezTo>
                    <a:pt x="1455" y="170"/>
                    <a:pt x="1395" y="187"/>
                    <a:pt x="1332" y="194"/>
                  </a:cubicBezTo>
                  <a:cubicBezTo>
                    <a:pt x="1396" y="156"/>
                    <a:pt x="1445" y="95"/>
                    <a:pt x="1469" y="23"/>
                  </a:cubicBezTo>
                  <a:cubicBezTo>
                    <a:pt x="1409" y="58"/>
                    <a:pt x="1342" y="84"/>
                    <a:pt x="1272" y="98"/>
                  </a:cubicBezTo>
                  <a:cubicBezTo>
                    <a:pt x="1215" y="38"/>
                    <a:pt x="1135" y="0"/>
                    <a:pt x="1046" y="0"/>
                  </a:cubicBezTo>
                  <a:cubicBezTo>
                    <a:pt x="874" y="0"/>
                    <a:pt x="736" y="139"/>
                    <a:pt x="736" y="310"/>
                  </a:cubicBezTo>
                  <a:cubicBezTo>
                    <a:pt x="736" y="334"/>
                    <a:pt x="738" y="358"/>
                    <a:pt x="744" y="381"/>
                  </a:cubicBezTo>
                  <a:cubicBezTo>
                    <a:pt x="486" y="368"/>
                    <a:pt x="258" y="244"/>
                    <a:pt x="105" y="57"/>
                  </a:cubicBezTo>
                  <a:cubicBezTo>
                    <a:pt x="78" y="103"/>
                    <a:pt x="63" y="156"/>
                    <a:pt x="63" y="213"/>
                  </a:cubicBezTo>
                  <a:cubicBezTo>
                    <a:pt x="63" y="320"/>
                    <a:pt x="118" y="415"/>
                    <a:pt x="201" y="471"/>
                  </a:cubicBezTo>
                  <a:cubicBezTo>
                    <a:pt x="150" y="469"/>
                    <a:pt x="102" y="455"/>
                    <a:pt x="60" y="432"/>
                  </a:cubicBezTo>
                  <a:cubicBezTo>
                    <a:pt x="60" y="433"/>
                    <a:pt x="60" y="434"/>
                    <a:pt x="60" y="436"/>
                  </a:cubicBezTo>
                  <a:cubicBezTo>
                    <a:pt x="60" y="586"/>
                    <a:pt x="167" y="711"/>
                    <a:pt x="309" y="740"/>
                  </a:cubicBezTo>
                  <a:cubicBezTo>
                    <a:pt x="283" y="747"/>
                    <a:pt x="256" y="751"/>
                    <a:pt x="227" y="751"/>
                  </a:cubicBezTo>
                  <a:cubicBezTo>
                    <a:pt x="207" y="751"/>
                    <a:pt x="188" y="749"/>
                    <a:pt x="169" y="745"/>
                  </a:cubicBezTo>
                  <a:cubicBezTo>
                    <a:pt x="208" y="868"/>
                    <a:pt x="323" y="958"/>
                    <a:pt x="458" y="960"/>
                  </a:cubicBezTo>
                  <a:cubicBezTo>
                    <a:pt x="352" y="1043"/>
                    <a:pt x="219" y="1093"/>
                    <a:pt x="74" y="1093"/>
                  </a:cubicBezTo>
                  <a:cubicBezTo>
                    <a:pt x="49" y="1093"/>
                    <a:pt x="24" y="1091"/>
                    <a:pt x="0" y="1089"/>
                  </a:cubicBezTo>
                  <a:cubicBezTo>
                    <a:pt x="137" y="1176"/>
                    <a:pt x="300" y="1228"/>
                    <a:pt x="475" y="1228"/>
                  </a:cubicBezTo>
                  <a:cubicBezTo>
                    <a:pt x="1045" y="1228"/>
                    <a:pt x="1356" y="756"/>
                    <a:pt x="1356" y="346"/>
                  </a:cubicBezTo>
                  <a:cubicBezTo>
                    <a:pt x="1356" y="333"/>
                    <a:pt x="1356" y="319"/>
                    <a:pt x="1355" y="306"/>
                  </a:cubicBezTo>
                  <a:cubicBezTo>
                    <a:pt x="1416" y="262"/>
                    <a:pt x="1469" y="208"/>
                    <a:pt x="1510" y="1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5" name="476f70c1-2742-4d8a-96b2-6de7429fc5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AC18847-CC64-4841-BC5E-A34F75EF8EE5}"/>
              </a:ext>
            </a:extLst>
          </p:cNvPr>
          <p:cNvGrpSpPr>
            <a:grpSpLocks noChangeAspect="1"/>
          </p:cNvGrpSpPr>
          <p:nvPr>
            <p:custDataLst>
              <p:tags r:id="rId7"/>
            </p:custDataLst>
          </p:nvPr>
        </p:nvGrpSpPr>
        <p:grpSpPr>
          <a:xfrm>
            <a:off x="10355307" y="5319102"/>
            <a:ext cx="1119398" cy="739143"/>
            <a:chOff x="2602706" y="1362076"/>
            <a:chExt cx="6986588" cy="4613275"/>
          </a:xfrm>
        </p:grpSpPr>
        <p:sp>
          <p:nvSpPr>
            <p:cNvPr id="66" name="ïṩľidè">
              <a:extLst>
                <a:ext uri="{FF2B5EF4-FFF2-40B4-BE49-F238E27FC236}">
                  <a16:creationId xmlns:a16="http://schemas.microsoft.com/office/drawing/2014/main" id="{48A1D885-B16B-4B2A-B97F-7BB5F5D9A450}"/>
                </a:ext>
              </a:extLst>
            </p:cNvPr>
            <p:cNvSpPr/>
            <p:nvPr/>
          </p:nvSpPr>
          <p:spPr bwMode="auto">
            <a:xfrm>
              <a:off x="3182144" y="4159251"/>
              <a:ext cx="1089025" cy="1084263"/>
            </a:xfrm>
            <a:prstGeom prst="ellipse">
              <a:avLst/>
            </a:prstGeom>
            <a:solidFill>
              <a:srgbClr val="589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ślíḋê">
              <a:extLst>
                <a:ext uri="{FF2B5EF4-FFF2-40B4-BE49-F238E27FC236}">
                  <a16:creationId xmlns:a16="http://schemas.microsoft.com/office/drawing/2014/main" id="{061D79BC-CE64-49E9-B55E-0629487EB523}"/>
                </a:ext>
              </a:extLst>
            </p:cNvPr>
            <p:cNvSpPr/>
            <p:nvPr/>
          </p:nvSpPr>
          <p:spPr bwMode="auto">
            <a:xfrm>
              <a:off x="3391694" y="4554539"/>
              <a:ext cx="485775" cy="420688"/>
            </a:xfrm>
            <a:custGeom>
              <a:avLst/>
              <a:gdLst>
                <a:gd name="T0" fmla="*/ 31 w 306"/>
                <a:gd name="T1" fmla="*/ 265 h 265"/>
                <a:gd name="T2" fmla="*/ 84 w 306"/>
                <a:gd name="T3" fmla="*/ 207 h 265"/>
                <a:gd name="T4" fmla="*/ 306 w 306"/>
                <a:gd name="T5" fmla="*/ 207 h 265"/>
                <a:gd name="T6" fmla="*/ 306 w 306"/>
                <a:gd name="T7" fmla="*/ 148 h 265"/>
                <a:gd name="T8" fmla="*/ 105 w 306"/>
                <a:gd name="T9" fmla="*/ 148 h 265"/>
                <a:gd name="T10" fmla="*/ 95 w 306"/>
                <a:gd name="T11" fmla="*/ 148 h 265"/>
                <a:gd name="T12" fmla="*/ 95 w 306"/>
                <a:gd name="T13" fmla="*/ 138 h 265"/>
                <a:gd name="T14" fmla="*/ 95 w 306"/>
                <a:gd name="T15" fmla="*/ 0 h 265"/>
                <a:gd name="T16" fmla="*/ 0 w 306"/>
                <a:gd name="T17" fmla="*/ 0 h 265"/>
                <a:gd name="T18" fmla="*/ 0 w 306"/>
                <a:gd name="T19" fmla="*/ 207 h 265"/>
                <a:gd name="T20" fmla="*/ 31 w 306"/>
                <a:gd name="T21" fmla="*/ 207 h 265"/>
                <a:gd name="T22" fmla="*/ 31 w 306"/>
                <a:gd name="T23"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6" h="265">
                  <a:moveTo>
                    <a:pt x="31" y="265"/>
                  </a:moveTo>
                  <a:lnTo>
                    <a:pt x="84" y="207"/>
                  </a:lnTo>
                  <a:lnTo>
                    <a:pt x="306" y="207"/>
                  </a:lnTo>
                  <a:lnTo>
                    <a:pt x="306" y="148"/>
                  </a:lnTo>
                  <a:lnTo>
                    <a:pt x="105" y="148"/>
                  </a:lnTo>
                  <a:lnTo>
                    <a:pt x="95" y="148"/>
                  </a:lnTo>
                  <a:lnTo>
                    <a:pt x="95" y="138"/>
                  </a:lnTo>
                  <a:lnTo>
                    <a:pt x="95" y="0"/>
                  </a:lnTo>
                  <a:lnTo>
                    <a:pt x="0" y="0"/>
                  </a:lnTo>
                  <a:lnTo>
                    <a:pt x="0" y="207"/>
                  </a:lnTo>
                  <a:lnTo>
                    <a:pt x="31" y="207"/>
                  </a:lnTo>
                  <a:lnTo>
                    <a:pt x="31"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šlîḓè">
              <a:extLst>
                <a:ext uri="{FF2B5EF4-FFF2-40B4-BE49-F238E27FC236}">
                  <a16:creationId xmlns:a16="http://schemas.microsoft.com/office/drawing/2014/main" id="{D2631918-D84C-49DB-9DC6-B129838424AF}"/>
                </a:ext>
              </a:extLst>
            </p:cNvPr>
            <p:cNvSpPr/>
            <p:nvPr/>
          </p:nvSpPr>
          <p:spPr bwMode="auto">
            <a:xfrm>
              <a:off x="3558381" y="4429126"/>
              <a:ext cx="512763" cy="436563"/>
            </a:xfrm>
            <a:custGeom>
              <a:avLst/>
              <a:gdLst>
                <a:gd name="T0" fmla="*/ 323 w 323"/>
                <a:gd name="T1" fmla="*/ 0 h 275"/>
                <a:gd name="T2" fmla="*/ 0 w 323"/>
                <a:gd name="T3" fmla="*/ 0 h 275"/>
                <a:gd name="T4" fmla="*/ 0 w 323"/>
                <a:gd name="T5" fmla="*/ 79 h 275"/>
                <a:gd name="T6" fmla="*/ 0 w 323"/>
                <a:gd name="T7" fmla="*/ 217 h 275"/>
                <a:gd name="T8" fmla="*/ 201 w 323"/>
                <a:gd name="T9" fmla="*/ 217 h 275"/>
                <a:gd name="T10" fmla="*/ 233 w 323"/>
                <a:gd name="T11" fmla="*/ 217 h 275"/>
                <a:gd name="T12" fmla="*/ 286 w 323"/>
                <a:gd name="T13" fmla="*/ 275 h 275"/>
                <a:gd name="T14" fmla="*/ 286 w 323"/>
                <a:gd name="T15" fmla="*/ 217 h 275"/>
                <a:gd name="T16" fmla="*/ 323 w 323"/>
                <a:gd name="T17" fmla="*/ 217 h 275"/>
                <a:gd name="T18" fmla="*/ 323 w 323"/>
                <a:gd name="T19"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275">
                  <a:moveTo>
                    <a:pt x="323" y="0"/>
                  </a:moveTo>
                  <a:lnTo>
                    <a:pt x="0" y="0"/>
                  </a:lnTo>
                  <a:lnTo>
                    <a:pt x="0" y="79"/>
                  </a:lnTo>
                  <a:lnTo>
                    <a:pt x="0" y="217"/>
                  </a:lnTo>
                  <a:lnTo>
                    <a:pt x="201" y="217"/>
                  </a:lnTo>
                  <a:lnTo>
                    <a:pt x="233" y="217"/>
                  </a:lnTo>
                  <a:lnTo>
                    <a:pt x="286" y="275"/>
                  </a:lnTo>
                  <a:lnTo>
                    <a:pt x="286" y="217"/>
                  </a:lnTo>
                  <a:lnTo>
                    <a:pt x="323" y="217"/>
                  </a:lnTo>
                  <a:lnTo>
                    <a:pt x="3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líḍè">
              <a:extLst>
                <a:ext uri="{FF2B5EF4-FFF2-40B4-BE49-F238E27FC236}">
                  <a16:creationId xmlns:a16="http://schemas.microsoft.com/office/drawing/2014/main" id="{9882A476-235C-4312-9384-D923BFCD73DB}"/>
                </a:ext>
              </a:extLst>
            </p:cNvPr>
            <p:cNvSpPr/>
            <p:nvPr/>
          </p:nvSpPr>
          <p:spPr bwMode="auto">
            <a:xfrm>
              <a:off x="8506619" y="3101976"/>
              <a:ext cx="1082675" cy="1082675"/>
            </a:xfrm>
            <a:prstGeom prst="ellipse">
              <a:avLst/>
            </a:prstGeom>
            <a:solidFill>
              <a:srgbClr val="FA9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ṧļiḋe">
              <a:extLst>
                <a:ext uri="{FF2B5EF4-FFF2-40B4-BE49-F238E27FC236}">
                  <a16:creationId xmlns:a16="http://schemas.microsoft.com/office/drawing/2014/main" id="{A55EDA0D-DF44-4F7A-A8FF-1442E92A4080}"/>
                </a:ext>
              </a:extLst>
            </p:cNvPr>
            <p:cNvSpPr/>
            <p:nvPr/>
          </p:nvSpPr>
          <p:spPr bwMode="auto">
            <a:xfrm>
              <a:off x="8733631" y="3462339"/>
              <a:ext cx="184150" cy="361950"/>
            </a:xfrm>
            <a:custGeom>
              <a:avLst/>
              <a:gdLst>
                <a:gd name="T0" fmla="*/ 0 w 116"/>
                <a:gd name="T1" fmla="*/ 228 h 228"/>
                <a:gd name="T2" fmla="*/ 116 w 116"/>
                <a:gd name="T3" fmla="*/ 90 h 228"/>
                <a:gd name="T4" fmla="*/ 0 w 116"/>
                <a:gd name="T5" fmla="*/ 0 h 228"/>
                <a:gd name="T6" fmla="*/ 0 w 116"/>
                <a:gd name="T7" fmla="*/ 228 h 228"/>
              </a:gdLst>
              <a:ahLst/>
              <a:cxnLst>
                <a:cxn ang="0">
                  <a:pos x="T0" y="T1"/>
                </a:cxn>
                <a:cxn ang="0">
                  <a:pos x="T2" y="T3"/>
                </a:cxn>
                <a:cxn ang="0">
                  <a:pos x="T4" y="T5"/>
                </a:cxn>
                <a:cxn ang="0">
                  <a:pos x="T6" y="T7"/>
                </a:cxn>
              </a:cxnLst>
              <a:rect l="0" t="0" r="r" b="b"/>
              <a:pathLst>
                <a:path w="116" h="228">
                  <a:moveTo>
                    <a:pt x="0" y="228"/>
                  </a:moveTo>
                  <a:lnTo>
                    <a:pt x="116" y="90"/>
                  </a:lnTo>
                  <a:lnTo>
                    <a:pt x="0" y="0"/>
                  </a:lnTo>
                  <a:lnTo>
                    <a:pt x="0" y="2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šḷiḍê">
              <a:extLst>
                <a:ext uri="{FF2B5EF4-FFF2-40B4-BE49-F238E27FC236}">
                  <a16:creationId xmlns:a16="http://schemas.microsoft.com/office/drawing/2014/main" id="{2EDB4E4B-486D-46AB-8ECF-E1BD19A6A490}"/>
                </a:ext>
              </a:extLst>
            </p:cNvPr>
            <p:cNvSpPr/>
            <p:nvPr/>
          </p:nvSpPr>
          <p:spPr bwMode="auto">
            <a:xfrm>
              <a:off x="9178131" y="3462339"/>
              <a:ext cx="176213" cy="361950"/>
            </a:xfrm>
            <a:custGeom>
              <a:avLst/>
              <a:gdLst>
                <a:gd name="T0" fmla="*/ 111 w 111"/>
                <a:gd name="T1" fmla="*/ 228 h 228"/>
                <a:gd name="T2" fmla="*/ 111 w 111"/>
                <a:gd name="T3" fmla="*/ 0 h 228"/>
                <a:gd name="T4" fmla="*/ 0 w 111"/>
                <a:gd name="T5" fmla="*/ 90 h 228"/>
                <a:gd name="T6" fmla="*/ 111 w 111"/>
                <a:gd name="T7" fmla="*/ 228 h 228"/>
              </a:gdLst>
              <a:ahLst/>
              <a:cxnLst>
                <a:cxn ang="0">
                  <a:pos x="T0" y="T1"/>
                </a:cxn>
                <a:cxn ang="0">
                  <a:pos x="T2" y="T3"/>
                </a:cxn>
                <a:cxn ang="0">
                  <a:pos x="T4" y="T5"/>
                </a:cxn>
                <a:cxn ang="0">
                  <a:pos x="T6" y="T7"/>
                </a:cxn>
              </a:cxnLst>
              <a:rect l="0" t="0" r="r" b="b"/>
              <a:pathLst>
                <a:path w="111" h="228">
                  <a:moveTo>
                    <a:pt x="111" y="228"/>
                  </a:moveTo>
                  <a:lnTo>
                    <a:pt x="111" y="0"/>
                  </a:lnTo>
                  <a:lnTo>
                    <a:pt x="0" y="90"/>
                  </a:lnTo>
                  <a:lnTo>
                    <a:pt x="111" y="2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ş1íḓè">
              <a:extLst>
                <a:ext uri="{FF2B5EF4-FFF2-40B4-BE49-F238E27FC236}">
                  <a16:creationId xmlns:a16="http://schemas.microsoft.com/office/drawing/2014/main" id="{6AB3E331-A50E-430F-893D-E15A31AB8F10}"/>
                </a:ext>
              </a:extLst>
            </p:cNvPr>
            <p:cNvSpPr/>
            <p:nvPr/>
          </p:nvSpPr>
          <p:spPr bwMode="auto">
            <a:xfrm>
              <a:off x="9354344" y="3840164"/>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3" name="ïSḷiḍè">
              <a:extLst>
                <a:ext uri="{FF2B5EF4-FFF2-40B4-BE49-F238E27FC236}">
                  <a16:creationId xmlns:a16="http://schemas.microsoft.com/office/drawing/2014/main" id="{29CB640C-C018-46A5-BBF9-4A1A4198B665}"/>
                </a:ext>
              </a:extLst>
            </p:cNvPr>
            <p:cNvSpPr/>
            <p:nvPr/>
          </p:nvSpPr>
          <p:spPr bwMode="auto">
            <a:xfrm>
              <a:off x="8733631" y="3840164"/>
              <a:ext cx="7938" cy="0"/>
            </a:xfrm>
            <a:custGeom>
              <a:avLst/>
              <a:gdLst>
                <a:gd name="T0" fmla="*/ 0 w 5"/>
                <a:gd name="T1" fmla="*/ 5 w 5"/>
                <a:gd name="T2" fmla="*/ 0 w 5"/>
                <a:gd name="T3" fmla="*/ 0 w 5"/>
              </a:gdLst>
              <a:ahLst/>
              <a:cxnLst>
                <a:cxn ang="0">
                  <a:pos x="T0" y="0"/>
                </a:cxn>
                <a:cxn ang="0">
                  <a:pos x="T1" y="0"/>
                </a:cxn>
                <a:cxn ang="0">
                  <a:pos x="T2" y="0"/>
                </a:cxn>
                <a:cxn ang="0">
                  <a:pos x="T3" y="0"/>
                </a:cxn>
              </a:cxnLst>
              <a:rect l="0" t="0" r="r" b="b"/>
              <a:pathLst>
                <a:path w="5">
                  <a:moveTo>
                    <a:pt x="0" y="0"/>
                  </a:moveTo>
                  <a:lnTo>
                    <a:pt x="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ṡľïḑê">
              <a:extLst>
                <a:ext uri="{FF2B5EF4-FFF2-40B4-BE49-F238E27FC236}">
                  <a16:creationId xmlns:a16="http://schemas.microsoft.com/office/drawing/2014/main" id="{4A5727F8-58EB-4A96-BA2E-2FB36170429E}"/>
                </a:ext>
              </a:extLst>
            </p:cNvPr>
            <p:cNvSpPr/>
            <p:nvPr/>
          </p:nvSpPr>
          <p:spPr bwMode="auto">
            <a:xfrm>
              <a:off x="8749506" y="3613151"/>
              <a:ext cx="595313" cy="227013"/>
            </a:xfrm>
            <a:custGeom>
              <a:avLst/>
              <a:gdLst>
                <a:gd name="T0" fmla="*/ 375 w 375"/>
                <a:gd name="T1" fmla="*/ 143 h 143"/>
                <a:gd name="T2" fmla="*/ 375 w 375"/>
                <a:gd name="T3" fmla="*/ 143 h 143"/>
                <a:gd name="T4" fmla="*/ 259 w 375"/>
                <a:gd name="T5" fmla="*/ 0 h 143"/>
                <a:gd name="T6" fmla="*/ 185 w 375"/>
                <a:gd name="T7" fmla="*/ 59 h 143"/>
                <a:gd name="T8" fmla="*/ 117 w 375"/>
                <a:gd name="T9" fmla="*/ 0 h 143"/>
                <a:gd name="T10" fmla="*/ 0 w 375"/>
                <a:gd name="T11" fmla="*/ 143 h 143"/>
                <a:gd name="T12" fmla="*/ 0 w 375"/>
                <a:gd name="T13" fmla="*/ 143 h 143"/>
                <a:gd name="T14" fmla="*/ 375 w 375"/>
                <a:gd name="T15" fmla="*/ 143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5" h="143">
                  <a:moveTo>
                    <a:pt x="375" y="143"/>
                  </a:moveTo>
                  <a:lnTo>
                    <a:pt x="375" y="143"/>
                  </a:lnTo>
                  <a:lnTo>
                    <a:pt x="259" y="0"/>
                  </a:lnTo>
                  <a:lnTo>
                    <a:pt x="185" y="59"/>
                  </a:lnTo>
                  <a:lnTo>
                    <a:pt x="117" y="0"/>
                  </a:lnTo>
                  <a:lnTo>
                    <a:pt x="0" y="143"/>
                  </a:lnTo>
                  <a:lnTo>
                    <a:pt x="0" y="143"/>
                  </a:lnTo>
                  <a:lnTo>
                    <a:pt x="375"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ṣḻïďè">
              <a:extLst>
                <a:ext uri="{FF2B5EF4-FFF2-40B4-BE49-F238E27FC236}">
                  <a16:creationId xmlns:a16="http://schemas.microsoft.com/office/drawing/2014/main" id="{B6D4DF8C-6C31-4002-BF3A-E9B1DC773C4E}"/>
                </a:ext>
              </a:extLst>
            </p:cNvPr>
            <p:cNvSpPr/>
            <p:nvPr/>
          </p:nvSpPr>
          <p:spPr bwMode="auto">
            <a:xfrm>
              <a:off x="8749506" y="3446464"/>
              <a:ext cx="595313" cy="242888"/>
            </a:xfrm>
            <a:custGeom>
              <a:avLst/>
              <a:gdLst>
                <a:gd name="T0" fmla="*/ 117 w 375"/>
                <a:gd name="T1" fmla="*/ 90 h 153"/>
                <a:gd name="T2" fmla="*/ 117 w 375"/>
                <a:gd name="T3" fmla="*/ 95 h 153"/>
                <a:gd name="T4" fmla="*/ 122 w 375"/>
                <a:gd name="T5" fmla="*/ 100 h 153"/>
                <a:gd name="T6" fmla="*/ 185 w 375"/>
                <a:gd name="T7" fmla="*/ 153 h 153"/>
                <a:gd name="T8" fmla="*/ 254 w 375"/>
                <a:gd name="T9" fmla="*/ 100 h 153"/>
                <a:gd name="T10" fmla="*/ 259 w 375"/>
                <a:gd name="T11" fmla="*/ 95 h 153"/>
                <a:gd name="T12" fmla="*/ 259 w 375"/>
                <a:gd name="T13" fmla="*/ 90 h 153"/>
                <a:gd name="T14" fmla="*/ 375 w 375"/>
                <a:gd name="T15" fmla="*/ 0 h 153"/>
                <a:gd name="T16" fmla="*/ 0 w 375"/>
                <a:gd name="T17" fmla="*/ 0 h 153"/>
                <a:gd name="T18" fmla="*/ 117 w 375"/>
                <a:gd name="T19" fmla="*/ 9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153">
                  <a:moveTo>
                    <a:pt x="117" y="90"/>
                  </a:moveTo>
                  <a:lnTo>
                    <a:pt x="117" y="95"/>
                  </a:lnTo>
                  <a:lnTo>
                    <a:pt x="122" y="100"/>
                  </a:lnTo>
                  <a:lnTo>
                    <a:pt x="185" y="153"/>
                  </a:lnTo>
                  <a:lnTo>
                    <a:pt x="254" y="100"/>
                  </a:lnTo>
                  <a:lnTo>
                    <a:pt x="259" y="95"/>
                  </a:lnTo>
                  <a:lnTo>
                    <a:pt x="259" y="90"/>
                  </a:lnTo>
                  <a:lnTo>
                    <a:pt x="375" y="0"/>
                  </a:lnTo>
                  <a:lnTo>
                    <a:pt x="0" y="0"/>
                  </a:lnTo>
                  <a:lnTo>
                    <a:pt x="117"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ṧ1idè">
              <a:extLst>
                <a:ext uri="{FF2B5EF4-FFF2-40B4-BE49-F238E27FC236}">
                  <a16:creationId xmlns:a16="http://schemas.microsoft.com/office/drawing/2014/main" id="{054AFB7B-050E-437C-8E1C-DFCCEFD58237}"/>
                </a:ext>
              </a:extLst>
            </p:cNvPr>
            <p:cNvSpPr/>
            <p:nvPr/>
          </p:nvSpPr>
          <p:spPr bwMode="auto">
            <a:xfrm>
              <a:off x="6779419" y="1563689"/>
              <a:ext cx="1090613" cy="1092200"/>
            </a:xfrm>
            <a:prstGeom prst="ellipse">
              <a:avLst/>
            </a:prstGeom>
            <a:solidFill>
              <a:srgbClr val="FFD4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ṣľídê">
              <a:extLst>
                <a:ext uri="{FF2B5EF4-FFF2-40B4-BE49-F238E27FC236}">
                  <a16:creationId xmlns:a16="http://schemas.microsoft.com/office/drawing/2014/main" id="{461DF9D8-8288-4159-A6AD-800FBA915D68}"/>
                </a:ext>
              </a:extLst>
            </p:cNvPr>
            <p:cNvSpPr/>
            <p:nvPr/>
          </p:nvSpPr>
          <p:spPr bwMode="auto">
            <a:xfrm>
              <a:off x="7450931" y="1849439"/>
              <a:ext cx="115888" cy="41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8" name="iṩľïḑè">
              <a:extLst>
                <a:ext uri="{FF2B5EF4-FFF2-40B4-BE49-F238E27FC236}">
                  <a16:creationId xmlns:a16="http://schemas.microsoft.com/office/drawing/2014/main" id="{AD606CDE-B65C-428A-A8BB-64FB1A0C6F14}"/>
                </a:ext>
              </a:extLst>
            </p:cNvPr>
            <p:cNvSpPr/>
            <p:nvPr/>
          </p:nvSpPr>
          <p:spPr bwMode="auto">
            <a:xfrm>
              <a:off x="7006431" y="1916114"/>
              <a:ext cx="636588" cy="454025"/>
            </a:xfrm>
            <a:custGeom>
              <a:avLst/>
              <a:gdLst>
                <a:gd name="T0" fmla="*/ 38 w 76"/>
                <a:gd name="T1" fmla="*/ 54 h 54"/>
                <a:gd name="T2" fmla="*/ 76 w 76"/>
                <a:gd name="T3" fmla="*/ 54 h 54"/>
                <a:gd name="T4" fmla="*/ 76 w 76"/>
                <a:gd name="T5" fmla="*/ 0 h 54"/>
                <a:gd name="T6" fmla="*/ 38 w 76"/>
                <a:gd name="T7" fmla="*/ 0 h 54"/>
                <a:gd name="T8" fmla="*/ 38 w 76"/>
                <a:gd name="T9" fmla="*/ 6 h 54"/>
                <a:gd name="T10" fmla="*/ 38 w 76"/>
                <a:gd name="T11" fmla="*/ 6 h 54"/>
                <a:gd name="T12" fmla="*/ 38 w 76"/>
                <a:gd name="T13" fmla="*/ 6 h 54"/>
                <a:gd name="T14" fmla="*/ 59 w 76"/>
                <a:gd name="T15" fmla="*/ 27 h 54"/>
                <a:gd name="T16" fmla="*/ 38 w 76"/>
                <a:gd name="T17" fmla="*/ 48 h 54"/>
                <a:gd name="T18" fmla="*/ 38 w 76"/>
                <a:gd name="T19" fmla="*/ 48 h 54"/>
                <a:gd name="T20" fmla="*/ 38 w 76"/>
                <a:gd name="T21" fmla="*/ 54 h 54"/>
                <a:gd name="T22" fmla="*/ 0 w 76"/>
                <a:gd name="T23" fmla="*/ 54 h 54"/>
                <a:gd name="T24" fmla="*/ 38 w 76"/>
                <a:gd name="T25" fmla="*/ 54 h 54"/>
                <a:gd name="T26" fmla="*/ 38 w 76"/>
                <a:gd name="T27" fmla="*/ 48 h 54"/>
                <a:gd name="T28" fmla="*/ 17 w 76"/>
                <a:gd name="T29" fmla="*/ 27 h 54"/>
                <a:gd name="T30" fmla="*/ 38 w 76"/>
                <a:gd name="T31" fmla="*/ 6 h 54"/>
                <a:gd name="T32" fmla="*/ 38 w 76"/>
                <a:gd name="T33" fmla="*/ 0 h 54"/>
                <a:gd name="T34" fmla="*/ 0 w 76"/>
                <a:gd name="T35" fmla="*/ 0 h 54"/>
                <a:gd name="T36" fmla="*/ 0 w 76"/>
                <a:gd name="T3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54">
                  <a:moveTo>
                    <a:pt x="38" y="54"/>
                  </a:moveTo>
                  <a:cubicBezTo>
                    <a:pt x="76" y="54"/>
                    <a:pt x="76" y="54"/>
                    <a:pt x="76" y="54"/>
                  </a:cubicBezTo>
                  <a:cubicBezTo>
                    <a:pt x="76" y="0"/>
                    <a:pt x="76" y="0"/>
                    <a:pt x="76" y="0"/>
                  </a:cubicBezTo>
                  <a:cubicBezTo>
                    <a:pt x="38" y="0"/>
                    <a:pt x="38" y="0"/>
                    <a:pt x="38" y="0"/>
                  </a:cubicBezTo>
                  <a:cubicBezTo>
                    <a:pt x="38" y="6"/>
                    <a:pt x="38" y="6"/>
                    <a:pt x="38" y="6"/>
                  </a:cubicBezTo>
                  <a:cubicBezTo>
                    <a:pt x="38" y="6"/>
                    <a:pt x="38" y="6"/>
                    <a:pt x="38" y="6"/>
                  </a:cubicBezTo>
                  <a:cubicBezTo>
                    <a:pt x="38" y="6"/>
                    <a:pt x="38" y="6"/>
                    <a:pt x="38" y="6"/>
                  </a:cubicBezTo>
                  <a:cubicBezTo>
                    <a:pt x="50" y="6"/>
                    <a:pt x="59" y="15"/>
                    <a:pt x="59" y="27"/>
                  </a:cubicBezTo>
                  <a:cubicBezTo>
                    <a:pt x="59" y="38"/>
                    <a:pt x="50" y="48"/>
                    <a:pt x="38" y="48"/>
                  </a:cubicBezTo>
                  <a:cubicBezTo>
                    <a:pt x="38" y="48"/>
                    <a:pt x="38" y="48"/>
                    <a:pt x="38" y="48"/>
                  </a:cubicBezTo>
                  <a:lnTo>
                    <a:pt x="38" y="54"/>
                  </a:lnTo>
                  <a:close/>
                  <a:moveTo>
                    <a:pt x="0" y="54"/>
                  </a:moveTo>
                  <a:cubicBezTo>
                    <a:pt x="38" y="54"/>
                    <a:pt x="38" y="54"/>
                    <a:pt x="38" y="54"/>
                  </a:cubicBezTo>
                  <a:cubicBezTo>
                    <a:pt x="38" y="48"/>
                    <a:pt x="38" y="48"/>
                    <a:pt x="38" y="48"/>
                  </a:cubicBezTo>
                  <a:cubicBezTo>
                    <a:pt x="26" y="48"/>
                    <a:pt x="17" y="38"/>
                    <a:pt x="17" y="27"/>
                  </a:cubicBezTo>
                  <a:cubicBezTo>
                    <a:pt x="17" y="15"/>
                    <a:pt x="26" y="6"/>
                    <a:pt x="38" y="6"/>
                  </a:cubicBezTo>
                  <a:cubicBezTo>
                    <a:pt x="38" y="0"/>
                    <a:pt x="38" y="0"/>
                    <a:pt x="38" y="0"/>
                  </a:cubicBezTo>
                  <a:cubicBezTo>
                    <a:pt x="0" y="0"/>
                    <a:pt x="0" y="0"/>
                    <a:pt x="0" y="0"/>
                  </a:cubicBez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sľídê">
              <a:extLst>
                <a:ext uri="{FF2B5EF4-FFF2-40B4-BE49-F238E27FC236}">
                  <a16:creationId xmlns:a16="http://schemas.microsoft.com/office/drawing/2014/main" id="{CD70B97E-6B1B-4FB6-8AFA-FC7EF36BFC84}"/>
                </a:ext>
              </a:extLst>
            </p:cNvPr>
            <p:cNvSpPr/>
            <p:nvPr/>
          </p:nvSpPr>
          <p:spPr bwMode="auto">
            <a:xfrm>
              <a:off x="7206456" y="2025651"/>
              <a:ext cx="234950" cy="2349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ṥlïďê">
              <a:extLst>
                <a:ext uri="{FF2B5EF4-FFF2-40B4-BE49-F238E27FC236}">
                  <a16:creationId xmlns:a16="http://schemas.microsoft.com/office/drawing/2014/main" id="{2824C24A-BC02-42B7-93F0-928E6A94C324}"/>
                </a:ext>
              </a:extLst>
            </p:cNvPr>
            <p:cNvSpPr/>
            <p:nvPr/>
          </p:nvSpPr>
          <p:spPr bwMode="auto">
            <a:xfrm>
              <a:off x="5537994" y="1362076"/>
              <a:ext cx="1090613" cy="1092200"/>
            </a:xfrm>
            <a:prstGeom prst="ellipse">
              <a:avLst/>
            </a:prstGeom>
            <a:solidFill>
              <a:srgbClr val="589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ṣḻîḑe">
              <a:extLst>
                <a:ext uri="{FF2B5EF4-FFF2-40B4-BE49-F238E27FC236}">
                  <a16:creationId xmlns:a16="http://schemas.microsoft.com/office/drawing/2014/main" id="{8DF2871A-8687-4A05-A442-ADB29E664C96}"/>
                </a:ext>
              </a:extLst>
            </p:cNvPr>
            <p:cNvSpPr/>
            <p:nvPr/>
          </p:nvSpPr>
          <p:spPr bwMode="auto">
            <a:xfrm>
              <a:off x="5731669" y="1614489"/>
              <a:ext cx="603250" cy="571500"/>
            </a:xfrm>
            <a:custGeom>
              <a:avLst/>
              <a:gdLst>
                <a:gd name="T0" fmla="*/ 43 w 72"/>
                <a:gd name="T1" fmla="*/ 34 h 68"/>
                <a:gd name="T2" fmla="*/ 55 w 72"/>
                <a:gd name="T3" fmla="*/ 24 h 68"/>
                <a:gd name="T4" fmla="*/ 58 w 72"/>
                <a:gd name="T5" fmla="*/ 24 h 68"/>
                <a:gd name="T6" fmla="*/ 66 w 72"/>
                <a:gd name="T7" fmla="*/ 30 h 68"/>
                <a:gd name="T8" fmla="*/ 71 w 72"/>
                <a:gd name="T9" fmla="*/ 28 h 68"/>
                <a:gd name="T10" fmla="*/ 71 w 72"/>
                <a:gd name="T11" fmla="*/ 17 h 68"/>
                <a:gd name="T12" fmla="*/ 48 w 72"/>
                <a:gd name="T13" fmla="*/ 3 h 68"/>
                <a:gd name="T14" fmla="*/ 34 w 72"/>
                <a:gd name="T15" fmla="*/ 15 h 68"/>
                <a:gd name="T16" fmla="*/ 16 w 72"/>
                <a:gd name="T17" fmla="*/ 10 h 68"/>
                <a:gd name="T18" fmla="*/ 2 w 72"/>
                <a:gd name="T19" fmla="*/ 32 h 68"/>
                <a:gd name="T20" fmla="*/ 46 w 72"/>
                <a:gd name="T21" fmla="*/ 68 h 68"/>
                <a:gd name="T22" fmla="*/ 53 w 72"/>
                <a:gd name="T23" fmla="*/ 61 h 68"/>
                <a:gd name="T24" fmla="*/ 43 w 72"/>
                <a:gd name="T2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43" y="34"/>
                  </a:moveTo>
                  <a:cubicBezTo>
                    <a:pt x="44" y="28"/>
                    <a:pt x="49" y="24"/>
                    <a:pt x="55" y="24"/>
                  </a:cubicBezTo>
                  <a:cubicBezTo>
                    <a:pt x="56" y="24"/>
                    <a:pt x="57" y="24"/>
                    <a:pt x="58" y="24"/>
                  </a:cubicBezTo>
                  <a:cubicBezTo>
                    <a:pt x="61" y="25"/>
                    <a:pt x="64" y="27"/>
                    <a:pt x="66" y="30"/>
                  </a:cubicBezTo>
                  <a:cubicBezTo>
                    <a:pt x="67" y="29"/>
                    <a:pt x="69" y="28"/>
                    <a:pt x="71" y="28"/>
                  </a:cubicBezTo>
                  <a:cubicBezTo>
                    <a:pt x="72" y="21"/>
                    <a:pt x="71" y="17"/>
                    <a:pt x="71" y="17"/>
                  </a:cubicBezTo>
                  <a:cubicBezTo>
                    <a:pt x="68" y="7"/>
                    <a:pt x="58" y="0"/>
                    <a:pt x="48" y="3"/>
                  </a:cubicBezTo>
                  <a:cubicBezTo>
                    <a:pt x="41" y="4"/>
                    <a:pt x="36" y="9"/>
                    <a:pt x="34" y="15"/>
                  </a:cubicBezTo>
                  <a:cubicBezTo>
                    <a:pt x="30" y="11"/>
                    <a:pt x="23" y="8"/>
                    <a:pt x="16" y="10"/>
                  </a:cubicBezTo>
                  <a:cubicBezTo>
                    <a:pt x="6" y="12"/>
                    <a:pt x="0" y="22"/>
                    <a:pt x="2" y="32"/>
                  </a:cubicBezTo>
                  <a:cubicBezTo>
                    <a:pt x="2" y="32"/>
                    <a:pt x="6" y="57"/>
                    <a:pt x="46" y="68"/>
                  </a:cubicBezTo>
                  <a:cubicBezTo>
                    <a:pt x="49" y="65"/>
                    <a:pt x="51" y="63"/>
                    <a:pt x="53" y="61"/>
                  </a:cubicBezTo>
                  <a:cubicBezTo>
                    <a:pt x="39" y="47"/>
                    <a:pt x="42" y="35"/>
                    <a:pt x="43"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iṣḻídé">
              <a:extLst>
                <a:ext uri="{FF2B5EF4-FFF2-40B4-BE49-F238E27FC236}">
                  <a16:creationId xmlns:a16="http://schemas.microsoft.com/office/drawing/2014/main" id="{15FC3036-6AED-48A4-815D-F53416BC73BA}"/>
                </a:ext>
              </a:extLst>
            </p:cNvPr>
            <p:cNvSpPr/>
            <p:nvPr/>
          </p:nvSpPr>
          <p:spPr bwMode="auto">
            <a:xfrm>
              <a:off x="6074569" y="1831976"/>
              <a:ext cx="360363" cy="303213"/>
            </a:xfrm>
            <a:custGeom>
              <a:avLst/>
              <a:gdLst>
                <a:gd name="T0" fmla="*/ 34 w 43"/>
                <a:gd name="T1" fmla="*/ 4 h 36"/>
                <a:gd name="T2" fmla="*/ 32 w 43"/>
                <a:gd name="T3" fmla="*/ 4 h 36"/>
                <a:gd name="T4" fmla="*/ 30 w 43"/>
                <a:gd name="T5" fmla="*/ 4 h 36"/>
                <a:gd name="T6" fmla="*/ 24 w 43"/>
                <a:gd name="T7" fmla="*/ 7 h 36"/>
                <a:gd name="T8" fmla="*/ 16 w 43"/>
                <a:gd name="T9" fmla="*/ 0 h 36"/>
                <a:gd name="T10" fmla="*/ 14 w 43"/>
                <a:gd name="T11" fmla="*/ 0 h 36"/>
                <a:gd name="T12" fmla="*/ 4 w 43"/>
                <a:gd name="T13" fmla="*/ 8 h 36"/>
                <a:gd name="T14" fmla="*/ 14 w 43"/>
                <a:gd name="T15" fmla="*/ 33 h 36"/>
                <a:gd name="T16" fmla="*/ 17 w 43"/>
                <a:gd name="T17" fmla="*/ 36 h 36"/>
                <a:gd name="T18" fmla="*/ 42 w 43"/>
                <a:gd name="T19" fmla="*/ 17 h 36"/>
                <a:gd name="T20" fmla="*/ 34 w 43"/>
                <a:gd name="T2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6">
                  <a:moveTo>
                    <a:pt x="34" y="4"/>
                  </a:moveTo>
                  <a:cubicBezTo>
                    <a:pt x="33" y="4"/>
                    <a:pt x="32" y="4"/>
                    <a:pt x="32" y="4"/>
                  </a:cubicBezTo>
                  <a:cubicBezTo>
                    <a:pt x="31" y="4"/>
                    <a:pt x="30" y="4"/>
                    <a:pt x="30" y="4"/>
                  </a:cubicBezTo>
                  <a:cubicBezTo>
                    <a:pt x="27" y="5"/>
                    <a:pt x="25" y="6"/>
                    <a:pt x="24" y="7"/>
                  </a:cubicBezTo>
                  <a:cubicBezTo>
                    <a:pt x="23" y="4"/>
                    <a:pt x="20" y="1"/>
                    <a:pt x="16" y="0"/>
                  </a:cubicBezTo>
                  <a:cubicBezTo>
                    <a:pt x="15" y="0"/>
                    <a:pt x="15" y="0"/>
                    <a:pt x="14" y="0"/>
                  </a:cubicBezTo>
                  <a:cubicBezTo>
                    <a:pt x="9" y="0"/>
                    <a:pt x="5" y="3"/>
                    <a:pt x="4" y="8"/>
                  </a:cubicBezTo>
                  <a:cubicBezTo>
                    <a:pt x="4" y="8"/>
                    <a:pt x="0" y="20"/>
                    <a:pt x="14" y="33"/>
                  </a:cubicBezTo>
                  <a:cubicBezTo>
                    <a:pt x="15" y="34"/>
                    <a:pt x="16" y="35"/>
                    <a:pt x="17" y="36"/>
                  </a:cubicBezTo>
                  <a:cubicBezTo>
                    <a:pt x="39" y="31"/>
                    <a:pt x="42" y="17"/>
                    <a:pt x="42" y="17"/>
                  </a:cubicBezTo>
                  <a:cubicBezTo>
                    <a:pt x="43" y="11"/>
                    <a:pt x="40" y="6"/>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ṧlîḓe">
              <a:extLst>
                <a:ext uri="{FF2B5EF4-FFF2-40B4-BE49-F238E27FC236}">
                  <a16:creationId xmlns:a16="http://schemas.microsoft.com/office/drawing/2014/main" id="{1A9CD5B3-D55B-4543-B0B2-B79523F3DD3F}"/>
                </a:ext>
              </a:extLst>
            </p:cNvPr>
            <p:cNvSpPr/>
            <p:nvPr/>
          </p:nvSpPr>
          <p:spPr bwMode="auto">
            <a:xfrm>
              <a:off x="3182144" y="2043114"/>
              <a:ext cx="1089025" cy="1082675"/>
            </a:xfrm>
            <a:prstGeom prst="ellipse">
              <a:avLst/>
            </a:prstGeom>
            <a:solidFill>
              <a:srgbClr val="A2C9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ṡ1íḋê">
              <a:extLst>
                <a:ext uri="{FF2B5EF4-FFF2-40B4-BE49-F238E27FC236}">
                  <a16:creationId xmlns:a16="http://schemas.microsoft.com/office/drawing/2014/main" id="{81BD7C9A-664C-4C8C-BE6C-20F81D12C724}"/>
                </a:ext>
              </a:extLst>
            </p:cNvPr>
            <p:cNvSpPr/>
            <p:nvPr/>
          </p:nvSpPr>
          <p:spPr bwMode="auto">
            <a:xfrm>
              <a:off x="3399631" y="2638426"/>
              <a:ext cx="654050" cy="168275"/>
            </a:xfrm>
            <a:custGeom>
              <a:avLst/>
              <a:gdLst>
                <a:gd name="T0" fmla="*/ 269 w 412"/>
                <a:gd name="T1" fmla="*/ 53 h 106"/>
                <a:gd name="T2" fmla="*/ 143 w 412"/>
                <a:gd name="T3" fmla="*/ 53 h 106"/>
                <a:gd name="T4" fmla="*/ 143 w 412"/>
                <a:gd name="T5" fmla="*/ 0 h 106"/>
                <a:gd name="T6" fmla="*/ 0 w 412"/>
                <a:gd name="T7" fmla="*/ 0 h 106"/>
                <a:gd name="T8" fmla="*/ 0 w 412"/>
                <a:gd name="T9" fmla="*/ 106 h 106"/>
                <a:gd name="T10" fmla="*/ 412 w 412"/>
                <a:gd name="T11" fmla="*/ 106 h 106"/>
                <a:gd name="T12" fmla="*/ 412 w 412"/>
                <a:gd name="T13" fmla="*/ 0 h 106"/>
                <a:gd name="T14" fmla="*/ 269 w 412"/>
                <a:gd name="T15" fmla="*/ 0 h 106"/>
                <a:gd name="T16" fmla="*/ 269 w 412"/>
                <a:gd name="T17"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106">
                  <a:moveTo>
                    <a:pt x="269" y="53"/>
                  </a:moveTo>
                  <a:lnTo>
                    <a:pt x="143" y="53"/>
                  </a:lnTo>
                  <a:lnTo>
                    <a:pt x="143" y="0"/>
                  </a:lnTo>
                  <a:lnTo>
                    <a:pt x="0" y="0"/>
                  </a:lnTo>
                  <a:lnTo>
                    <a:pt x="0" y="106"/>
                  </a:lnTo>
                  <a:lnTo>
                    <a:pt x="412" y="106"/>
                  </a:lnTo>
                  <a:lnTo>
                    <a:pt x="412" y="0"/>
                  </a:lnTo>
                  <a:lnTo>
                    <a:pt x="269" y="0"/>
                  </a:lnTo>
                  <a:lnTo>
                    <a:pt x="269"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ṣḷíḑé">
              <a:extLst>
                <a:ext uri="{FF2B5EF4-FFF2-40B4-BE49-F238E27FC236}">
                  <a16:creationId xmlns:a16="http://schemas.microsoft.com/office/drawing/2014/main" id="{DF434CE6-0E66-42D1-A765-97845DFAA684}"/>
                </a:ext>
              </a:extLst>
            </p:cNvPr>
            <p:cNvSpPr/>
            <p:nvPr/>
          </p:nvSpPr>
          <p:spPr bwMode="auto">
            <a:xfrm>
              <a:off x="3659981" y="2638426"/>
              <a:ext cx="133350" cy="50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 name="i$ḷíḍè">
              <a:extLst>
                <a:ext uri="{FF2B5EF4-FFF2-40B4-BE49-F238E27FC236}">
                  <a16:creationId xmlns:a16="http://schemas.microsoft.com/office/drawing/2014/main" id="{E607E5DF-806D-4C69-906A-857D203EDAA2}"/>
                </a:ext>
              </a:extLst>
            </p:cNvPr>
            <p:cNvSpPr/>
            <p:nvPr/>
          </p:nvSpPr>
          <p:spPr bwMode="auto">
            <a:xfrm>
              <a:off x="3399631" y="2252664"/>
              <a:ext cx="654050" cy="344488"/>
            </a:xfrm>
            <a:custGeom>
              <a:avLst/>
              <a:gdLst>
                <a:gd name="T0" fmla="*/ 306 w 412"/>
                <a:gd name="T1" fmla="*/ 0 h 217"/>
                <a:gd name="T2" fmla="*/ 206 w 412"/>
                <a:gd name="T3" fmla="*/ 0 h 217"/>
                <a:gd name="T4" fmla="*/ 206 w 412"/>
                <a:gd name="T5" fmla="*/ 37 h 217"/>
                <a:gd name="T6" fmla="*/ 275 w 412"/>
                <a:gd name="T7" fmla="*/ 37 h 217"/>
                <a:gd name="T8" fmla="*/ 275 w 412"/>
                <a:gd name="T9" fmla="*/ 79 h 217"/>
                <a:gd name="T10" fmla="*/ 206 w 412"/>
                <a:gd name="T11" fmla="*/ 79 h 217"/>
                <a:gd name="T12" fmla="*/ 206 w 412"/>
                <a:gd name="T13" fmla="*/ 217 h 217"/>
                <a:gd name="T14" fmla="*/ 269 w 412"/>
                <a:gd name="T15" fmla="*/ 217 h 217"/>
                <a:gd name="T16" fmla="*/ 412 w 412"/>
                <a:gd name="T17" fmla="*/ 217 h 217"/>
                <a:gd name="T18" fmla="*/ 412 w 412"/>
                <a:gd name="T19" fmla="*/ 79 h 217"/>
                <a:gd name="T20" fmla="*/ 306 w 412"/>
                <a:gd name="T21" fmla="*/ 79 h 217"/>
                <a:gd name="T22" fmla="*/ 306 w 412"/>
                <a:gd name="T23" fmla="*/ 0 h 217"/>
                <a:gd name="T24" fmla="*/ 206 w 412"/>
                <a:gd name="T25" fmla="*/ 0 h 217"/>
                <a:gd name="T26" fmla="*/ 106 w 412"/>
                <a:gd name="T27" fmla="*/ 0 h 217"/>
                <a:gd name="T28" fmla="*/ 106 w 412"/>
                <a:gd name="T29" fmla="*/ 79 h 217"/>
                <a:gd name="T30" fmla="*/ 0 w 412"/>
                <a:gd name="T31" fmla="*/ 79 h 217"/>
                <a:gd name="T32" fmla="*/ 0 w 412"/>
                <a:gd name="T33" fmla="*/ 217 h 217"/>
                <a:gd name="T34" fmla="*/ 143 w 412"/>
                <a:gd name="T35" fmla="*/ 217 h 217"/>
                <a:gd name="T36" fmla="*/ 206 w 412"/>
                <a:gd name="T37" fmla="*/ 217 h 217"/>
                <a:gd name="T38" fmla="*/ 206 w 412"/>
                <a:gd name="T39" fmla="*/ 79 h 217"/>
                <a:gd name="T40" fmla="*/ 137 w 412"/>
                <a:gd name="T41" fmla="*/ 79 h 217"/>
                <a:gd name="T42" fmla="*/ 137 w 412"/>
                <a:gd name="T43" fmla="*/ 79 h 217"/>
                <a:gd name="T44" fmla="*/ 137 w 412"/>
                <a:gd name="T45" fmla="*/ 37 h 217"/>
                <a:gd name="T46" fmla="*/ 206 w 412"/>
                <a:gd name="T47" fmla="*/ 37 h 217"/>
                <a:gd name="T48" fmla="*/ 206 w 412"/>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2" h="217">
                  <a:moveTo>
                    <a:pt x="306" y="0"/>
                  </a:moveTo>
                  <a:lnTo>
                    <a:pt x="206" y="0"/>
                  </a:lnTo>
                  <a:lnTo>
                    <a:pt x="206" y="37"/>
                  </a:lnTo>
                  <a:lnTo>
                    <a:pt x="275" y="37"/>
                  </a:lnTo>
                  <a:lnTo>
                    <a:pt x="275" y="79"/>
                  </a:lnTo>
                  <a:lnTo>
                    <a:pt x="206" y="79"/>
                  </a:lnTo>
                  <a:lnTo>
                    <a:pt x="206" y="217"/>
                  </a:lnTo>
                  <a:lnTo>
                    <a:pt x="269" y="217"/>
                  </a:lnTo>
                  <a:lnTo>
                    <a:pt x="412" y="217"/>
                  </a:lnTo>
                  <a:lnTo>
                    <a:pt x="412" y="79"/>
                  </a:lnTo>
                  <a:lnTo>
                    <a:pt x="306" y="79"/>
                  </a:lnTo>
                  <a:lnTo>
                    <a:pt x="306" y="0"/>
                  </a:lnTo>
                  <a:close/>
                  <a:moveTo>
                    <a:pt x="206" y="0"/>
                  </a:moveTo>
                  <a:lnTo>
                    <a:pt x="106" y="0"/>
                  </a:lnTo>
                  <a:lnTo>
                    <a:pt x="106" y="79"/>
                  </a:lnTo>
                  <a:lnTo>
                    <a:pt x="0" y="79"/>
                  </a:lnTo>
                  <a:lnTo>
                    <a:pt x="0" y="217"/>
                  </a:lnTo>
                  <a:lnTo>
                    <a:pt x="143" y="217"/>
                  </a:lnTo>
                  <a:lnTo>
                    <a:pt x="206" y="217"/>
                  </a:lnTo>
                  <a:lnTo>
                    <a:pt x="206" y="79"/>
                  </a:lnTo>
                  <a:lnTo>
                    <a:pt x="137" y="79"/>
                  </a:lnTo>
                  <a:lnTo>
                    <a:pt x="137" y="79"/>
                  </a:lnTo>
                  <a:lnTo>
                    <a:pt x="137" y="37"/>
                  </a:lnTo>
                  <a:lnTo>
                    <a:pt x="206" y="37"/>
                  </a:lnTo>
                  <a:lnTo>
                    <a:pt x="2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ṥḻíḑê">
              <a:extLst>
                <a:ext uri="{FF2B5EF4-FFF2-40B4-BE49-F238E27FC236}">
                  <a16:creationId xmlns:a16="http://schemas.microsoft.com/office/drawing/2014/main" id="{D1C6FB00-F9D8-49C1-8185-391E8FE21E81}"/>
                </a:ext>
              </a:extLst>
            </p:cNvPr>
            <p:cNvSpPr/>
            <p:nvPr/>
          </p:nvSpPr>
          <p:spPr bwMode="auto">
            <a:xfrm>
              <a:off x="7911306" y="4125914"/>
              <a:ext cx="1090613" cy="1084263"/>
            </a:xfrm>
            <a:prstGeom prst="ellipse">
              <a:avLst/>
            </a:prstGeom>
            <a:solidFill>
              <a:srgbClr val="5896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ś1îḍe">
              <a:extLst>
                <a:ext uri="{FF2B5EF4-FFF2-40B4-BE49-F238E27FC236}">
                  <a16:creationId xmlns:a16="http://schemas.microsoft.com/office/drawing/2014/main" id="{A58D1316-AE70-4108-84BD-9D85D81FCE37}"/>
                </a:ext>
              </a:extLst>
            </p:cNvPr>
            <p:cNvSpPr/>
            <p:nvPr/>
          </p:nvSpPr>
          <p:spPr bwMode="auto">
            <a:xfrm>
              <a:off x="8271669" y="4362451"/>
              <a:ext cx="377825" cy="612775"/>
            </a:xfrm>
            <a:custGeom>
              <a:avLst/>
              <a:gdLst>
                <a:gd name="T0" fmla="*/ 238 w 238"/>
                <a:gd name="T1" fmla="*/ 386 h 386"/>
                <a:gd name="T2" fmla="*/ 212 w 238"/>
                <a:gd name="T3" fmla="*/ 5 h 386"/>
                <a:gd name="T4" fmla="*/ 190 w 238"/>
                <a:gd name="T5" fmla="*/ 0 h 386"/>
                <a:gd name="T6" fmla="*/ 212 w 238"/>
                <a:gd name="T7" fmla="*/ 31 h 386"/>
                <a:gd name="T8" fmla="*/ 212 w 238"/>
                <a:gd name="T9" fmla="*/ 248 h 386"/>
                <a:gd name="T10" fmla="*/ 190 w 238"/>
                <a:gd name="T11" fmla="*/ 275 h 386"/>
                <a:gd name="T12" fmla="*/ 212 w 238"/>
                <a:gd name="T13" fmla="*/ 307 h 386"/>
                <a:gd name="T14" fmla="*/ 190 w 238"/>
                <a:gd name="T15" fmla="*/ 307 h 386"/>
                <a:gd name="T16" fmla="*/ 212 w 238"/>
                <a:gd name="T17" fmla="*/ 328 h 386"/>
                <a:gd name="T18" fmla="*/ 212 w 238"/>
                <a:gd name="T19" fmla="*/ 359 h 386"/>
                <a:gd name="T20" fmla="*/ 190 w 238"/>
                <a:gd name="T21" fmla="*/ 386 h 386"/>
                <a:gd name="T22" fmla="*/ 164 w 238"/>
                <a:gd name="T23" fmla="*/ 5 h 386"/>
                <a:gd name="T24" fmla="*/ 116 w 238"/>
                <a:gd name="T25" fmla="*/ 31 h 386"/>
                <a:gd name="T26" fmla="*/ 190 w 238"/>
                <a:gd name="T27" fmla="*/ 0 h 386"/>
                <a:gd name="T28" fmla="*/ 164 w 238"/>
                <a:gd name="T29" fmla="*/ 0 h 386"/>
                <a:gd name="T30" fmla="*/ 190 w 238"/>
                <a:gd name="T31" fmla="*/ 386 h 386"/>
                <a:gd name="T32" fmla="*/ 164 w 238"/>
                <a:gd name="T33" fmla="*/ 359 h 386"/>
                <a:gd name="T34" fmla="*/ 190 w 238"/>
                <a:gd name="T35" fmla="*/ 328 h 386"/>
                <a:gd name="T36" fmla="*/ 164 w 238"/>
                <a:gd name="T37" fmla="*/ 307 h 386"/>
                <a:gd name="T38" fmla="*/ 190 w 238"/>
                <a:gd name="T39" fmla="*/ 275 h 386"/>
                <a:gd name="T40" fmla="*/ 116 w 238"/>
                <a:gd name="T41" fmla="*/ 248 h 386"/>
                <a:gd name="T42" fmla="*/ 143 w 238"/>
                <a:gd name="T43" fmla="*/ 275 h 386"/>
                <a:gd name="T44" fmla="*/ 143 w 238"/>
                <a:gd name="T45" fmla="*/ 307 h 386"/>
                <a:gd name="T46" fmla="*/ 116 w 238"/>
                <a:gd name="T47" fmla="*/ 328 h 386"/>
                <a:gd name="T48" fmla="*/ 143 w 238"/>
                <a:gd name="T49" fmla="*/ 359 h 386"/>
                <a:gd name="T50" fmla="*/ 116 w 238"/>
                <a:gd name="T51" fmla="*/ 359 h 386"/>
                <a:gd name="T52" fmla="*/ 116 w 238"/>
                <a:gd name="T53" fmla="*/ 5 h 386"/>
                <a:gd name="T54" fmla="*/ 48 w 238"/>
                <a:gd name="T55" fmla="*/ 31 h 386"/>
                <a:gd name="T56" fmla="*/ 116 w 238"/>
                <a:gd name="T57" fmla="*/ 5 h 386"/>
                <a:gd name="T58" fmla="*/ 48 w 238"/>
                <a:gd name="T59" fmla="*/ 386 h 386"/>
                <a:gd name="T60" fmla="*/ 116 w 238"/>
                <a:gd name="T61" fmla="*/ 359 h 386"/>
                <a:gd name="T62" fmla="*/ 95 w 238"/>
                <a:gd name="T63" fmla="*/ 328 h 386"/>
                <a:gd name="T64" fmla="*/ 116 w 238"/>
                <a:gd name="T65" fmla="*/ 307 h 386"/>
                <a:gd name="T66" fmla="*/ 95 w 238"/>
                <a:gd name="T67" fmla="*/ 275 h 386"/>
                <a:gd name="T68" fmla="*/ 116 w 238"/>
                <a:gd name="T69" fmla="*/ 248 h 386"/>
                <a:gd name="T70" fmla="*/ 48 w 238"/>
                <a:gd name="T71" fmla="*/ 275 h 386"/>
                <a:gd name="T72" fmla="*/ 69 w 238"/>
                <a:gd name="T73" fmla="*/ 307 h 386"/>
                <a:gd name="T74" fmla="*/ 48 w 238"/>
                <a:gd name="T75" fmla="*/ 307 h 386"/>
                <a:gd name="T76" fmla="*/ 69 w 238"/>
                <a:gd name="T77" fmla="*/ 328 h 386"/>
                <a:gd name="T78" fmla="*/ 69 w 238"/>
                <a:gd name="T79" fmla="*/ 359 h 386"/>
                <a:gd name="T80" fmla="*/ 48 w 238"/>
                <a:gd name="T81" fmla="*/ 386 h 386"/>
                <a:gd name="T82" fmla="*/ 0 w 238"/>
                <a:gd name="T83" fmla="*/ 5 h 386"/>
                <a:gd name="T84" fmla="*/ 48 w 238"/>
                <a:gd name="T85" fmla="*/ 386 h 386"/>
                <a:gd name="T86" fmla="*/ 27 w 238"/>
                <a:gd name="T87" fmla="*/ 359 h 386"/>
                <a:gd name="T88" fmla="*/ 48 w 238"/>
                <a:gd name="T89" fmla="*/ 328 h 386"/>
                <a:gd name="T90" fmla="*/ 27 w 238"/>
                <a:gd name="T91" fmla="*/ 307 h 386"/>
                <a:gd name="T92" fmla="*/ 48 w 238"/>
                <a:gd name="T93" fmla="*/ 275 h 386"/>
                <a:gd name="T94" fmla="*/ 27 w 238"/>
                <a:gd name="T95" fmla="*/ 248 h 386"/>
                <a:gd name="T96" fmla="*/ 48 w 238"/>
                <a:gd name="T97" fmla="*/ 3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 h="386">
                  <a:moveTo>
                    <a:pt x="190" y="386"/>
                  </a:moveTo>
                  <a:lnTo>
                    <a:pt x="238" y="386"/>
                  </a:lnTo>
                  <a:lnTo>
                    <a:pt x="238" y="5"/>
                  </a:lnTo>
                  <a:lnTo>
                    <a:pt x="212" y="5"/>
                  </a:lnTo>
                  <a:lnTo>
                    <a:pt x="212" y="0"/>
                  </a:lnTo>
                  <a:lnTo>
                    <a:pt x="190" y="0"/>
                  </a:lnTo>
                  <a:lnTo>
                    <a:pt x="190" y="31"/>
                  </a:lnTo>
                  <a:lnTo>
                    <a:pt x="212" y="31"/>
                  </a:lnTo>
                  <a:lnTo>
                    <a:pt x="212" y="248"/>
                  </a:lnTo>
                  <a:lnTo>
                    <a:pt x="212" y="248"/>
                  </a:lnTo>
                  <a:lnTo>
                    <a:pt x="190" y="248"/>
                  </a:lnTo>
                  <a:lnTo>
                    <a:pt x="190" y="275"/>
                  </a:lnTo>
                  <a:lnTo>
                    <a:pt x="212" y="275"/>
                  </a:lnTo>
                  <a:lnTo>
                    <a:pt x="212" y="307"/>
                  </a:lnTo>
                  <a:lnTo>
                    <a:pt x="212" y="307"/>
                  </a:lnTo>
                  <a:lnTo>
                    <a:pt x="190" y="307"/>
                  </a:lnTo>
                  <a:lnTo>
                    <a:pt x="190" y="328"/>
                  </a:lnTo>
                  <a:lnTo>
                    <a:pt x="212" y="328"/>
                  </a:lnTo>
                  <a:lnTo>
                    <a:pt x="212" y="359"/>
                  </a:lnTo>
                  <a:lnTo>
                    <a:pt x="212" y="359"/>
                  </a:lnTo>
                  <a:lnTo>
                    <a:pt x="190" y="359"/>
                  </a:lnTo>
                  <a:lnTo>
                    <a:pt x="190" y="386"/>
                  </a:lnTo>
                  <a:close/>
                  <a:moveTo>
                    <a:pt x="164" y="0"/>
                  </a:moveTo>
                  <a:lnTo>
                    <a:pt x="164" y="5"/>
                  </a:lnTo>
                  <a:lnTo>
                    <a:pt x="116" y="5"/>
                  </a:lnTo>
                  <a:lnTo>
                    <a:pt x="116" y="31"/>
                  </a:lnTo>
                  <a:lnTo>
                    <a:pt x="190" y="31"/>
                  </a:lnTo>
                  <a:lnTo>
                    <a:pt x="190" y="0"/>
                  </a:lnTo>
                  <a:lnTo>
                    <a:pt x="164" y="0"/>
                  </a:lnTo>
                  <a:lnTo>
                    <a:pt x="164" y="0"/>
                  </a:lnTo>
                  <a:close/>
                  <a:moveTo>
                    <a:pt x="116" y="386"/>
                  </a:moveTo>
                  <a:lnTo>
                    <a:pt x="190" y="386"/>
                  </a:lnTo>
                  <a:lnTo>
                    <a:pt x="190" y="359"/>
                  </a:lnTo>
                  <a:lnTo>
                    <a:pt x="164" y="359"/>
                  </a:lnTo>
                  <a:lnTo>
                    <a:pt x="164" y="328"/>
                  </a:lnTo>
                  <a:lnTo>
                    <a:pt x="190" y="328"/>
                  </a:lnTo>
                  <a:lnTo>
                    <a:pt x="190" y="307"/>
                  </a:lnTo>
                  <a:lnTo>
                    <a:pt x="164" y="307"/>
                  </a:lnTo>
                  <a:lnTo>
                    <a:pt x="164" y="275"/>
                  </a:lnTo>
                  <a:lnTo>
                    <a:pt x="190" y="275"/>
                  </a:lnTo>
                  <a:lnTo>
                    <a:pt x="190" y="248"/>
                  </a:lnTo>
                  <a:lnTo>
                    <a:pt x="116" y="248"/>
                  </a:lnTo>
                  <a:lnTo>
                    <a:pt x="116" y="275"/>
                  </a:lnTo>
                  <a:lnTo>
                    <a:pt x="143" y="275"/>
                  </a:lnTo>
                  <a:lnTo>
                    <a:pt x="143" y="307"/>
                  </a:lnTo>
                  <a:lnTo>
                    <a:pt x="143" y="307"/>
                  </a:lnTo>
                  <a:lnTo>
                    <a:pt x="116" y="307"/>
                  </a:lnTo>
                  <a:lnTo>
                    <a:pt x="116" y="328"/>
                  </a:lnTo>
                  <a:lnTo>
                    <a:pt x="143" y="328"/>
                  </a:lnTo>
                  <a:lnTo>
                    <a:pt x="143" y="359"/>
                  </a:lnTo>
                  <a:lnTo>
                    <a:pt x="143" y="359"/>
                  </a:lnTo>
                  <a:lnTo>
                    <a:pt x="116" y="359"/>
                  </a:lnTo>
                  <a:lnTo>
                    <a:pt x="116" y="386"/>
                  </a:lnTo>
                  <a:close/>
                  <a:moveTo>
                    <a:pt x="116" y="5"/>
                  </a:moveTo>
                  <a:lnTo>
                    <a:pt x="48" y="5"/>
                  </a:lnTo>
                  <a:lnTo>
                    <a:pt x="48" y="31"/>
                  </a:lnTo>
                  <a:lnTo>
                    <a:pt x="116" y="31"/>
                  </a:lnTo>
                  <a:lnTo>
                    <a:pt x="116" y="5"/>
                  </a:lnTo>
                  <a:lnTo>
                    <a:pt x="116" y="5"/>
                  </a:lnTo>
                  <a:close/>
                  <a:moveTo>
                    <a:pt x="48" y="386"/>
                  </a:moveTo>
                  <a:lnTo>
                    <a:pt x="116" y="386"/>
                  </a:lnTo>
                  <a:lnTo>
                    <a:pt x="116" y="359"/>
                  </a:lnTo>
                  <a:lnTo>
                    <a:pt x="95" y="359"/>
                  </a:lnTo>
                  <a:lnTo>
                    <a:pt x="95" y="328"/>
                  </a:lnTo>
                  <a:lnTo>
                    <a:pt x="116" y="328"/>
                  </a:lnTo>
                  <a:lnTo>
                    <a:pt x="116" y="307"/>
                  </a:lnTo>
                  <a:lnTo>
                    <a:pt x="95" y="307"/>
                  </a:lnTo>
                  <a:lnTo>
                    <a:pt x="95" y="275"/>
                  </a:lnTo>
                  <a:lnTo>
                    <a:pt x="116" y="275"/>
                  </a:lnTo>
                  <a:lnTo>
                    <a:pt x="116" y="248"/>
                  </a:lnTo>
                  <a:lnTo>
                    <a:pt x="48" y="248"/>
                  </a:lnTo>
                  <a:lnTo>
                    <a:pt x="48" y="275"/>
                  </a:lnTo>
                  <a:lnTo>
                    <a:pt x="69" y="275"/>
                  </a:lnTo>
                  <a:lnTo>
                    <a:pt x="69" y="307"/>
                  </a:lnTo>
                  <a:lnTo>
                    <a:pt x="69" y="307"/>
                  </a:lnTo>
                  <a:lnTo>
                    <a:pt x="48" y="307"/>
                  </a:lnTo>
                  <a:lnTo>
                    <a:pt x="48" y="328"/>
                  </a:lnTo>
                  <a:lnTo>
                    <a:pt x="69" y="328"/>
                  </a:lnTo>
                  <a:lnTo>
                    <a:pt x="69" y="359"/>
                  </a:lnTo>
                  <a:lnTo>
                    <a:pt x="69" y="359"/>
                  </a:lnTo>
                  <a:lnTo>
                    <a:pt x="48" y="359"/>
                  </a:lnTo>
                  <a:lnTo>
                    <a:pt x="48" y="386"/>
                  </a:lnTo>
                  <a:close/>
                  <a:moveTo>
                    <a:pt x="48" y="5"/>
                  </a:moveTo>
                  <a:lnTo>
                    <a:pt x="0" y="5"/>
                  </a:lnTo>
                  <a:lnTo>
                    <a:pt x="0" y="386"/>
                  </a:lnTo>
                  <a:lnTo>
                    <a:pt x="48" y="386"/>
                  </a:lnTo>
                  <a:lnTo>
                    <a:pt x="48" y="359"/>
                  </a:lnTo>
                  <a:lnTo>
                    <a:pt x="27" y="359"/>
                  </a:lnTo>
                  <a:lnTo>
                    <a:pt x="27" y="328"/>
                  </a:lnTo>
                  <a:lnTo>
                    <a:pt x="48" y="328"/>
                  </a:lnTo>
                  <a:lnTo>
                    <a:pt x="48" y="307"/>
                  </a:lnTo>
                  <a:lnTo>
                    <a:pt x="27" y="307"/>
                  </a:lnTo>
                  <a:lnTo>
                    <a:pt x="27" y="275"/>
                  </a:lnTo>
                  <a:lnTo>
                    <a:pt x="48" y="275"/>
                  </a:lnTo>
                  <a:lnTo>
                    <a:pt x="48" y="248"/>
                  </a:lnTo>
                  <a:lnTo>
                    <a:pt x="27" y="248"/>
                  </a:lnTo>
                  <a:lnTo>
                    <a:pt x="27" y="31"/>
                  </a:lnTo>
                  <a:lnTo>
                    <a:pt x="48" y="31"/>
                  </a:lnTo>
                  <a:lnTo>
                    <a:pt x="48"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Sḷiḑé">
              <a:extLst>
                <a:ext uri="{FF2B5EF4-FFF2-40B4-BE49-F238E27FC236}">
                  <a16:creationId xmlns:a16="http://schemas.microsoft.com/office/drawing/2014/main" id="{800287D8-AD2B-47DA-AD40-302494EFABE9}"/>
                </a:ext>
              </a:extLst>
            </p:cNvPr>
            <p:cNvSpPr/>
            <p:nvPr/>
          </p:nvSpPr>
          <p:spPr bwMode="auto">
            <a:xfrm>
              <a:off x="4321969" y="1597026"/>
              <a:ext cx="1082675" cy="1084263"/>
            </a:xfrm>
            <a:prstGeom prst="ellipse">
              <a:avLst/>
            </a:prstGeom>
            <a:solidFill>
              <a:srgbClr val="FA9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ṥliḓê">
              <a:extLst>
                <a:ext uri="{FF2B5EF4-FFF2-40B4-BE49-F238E27FC236}">
                  <a16:creationId xmlns:a16="http://schemas.microsoft.com/office/drawing/2014/main" id="{0CA59515-94AB-4ECE-9360-99FD2BC390C9}"/>
                </a:ext>
              </a:extLst>
            </p:cNvPr>
            <p:cNvSpPr/>
            <p:nvPr/>
          </p:nvSpPr>
          <p:spPr bwMode="auto">
            <a:xfrm>
              <a:off x="4523581" y="1831976"/>
              <a:ext cx="687388" cy="512763"/>
            </a:xfrm>
            <a:custGeom>
              <a:avLst/>
              <a:gdLst>
                <a:gd name="T0" fmla="*/ 41 w 82"/>
                <a:gd name="T1" fmla="*/ 0 h 61"/>
                <a:gd name="T2" fmla="*/ 0 w 82"/>
                <a:gd name="T3" fmla="*/ 41 h 61"/>
                <a:gd name="T4" fmla="*/ 5 w 82"/>
                <a:gd name="T5" fmla="*/ 60 h 61"/>
                <a:gd name="T6" fmla="*/ 5 w 82"/>
                <a:gd name="T7" fmla="*/ 50 h 61"/>
                <a:gd name="T8" fmla="*/ 7 w 82"/>
                <a:gd name="T9" fmla="*/ 44 h 61"/>
                <a:gd name="T10" fmla="*/ 6 w 82"/>
                <a:gd name="T11" fmla="*/ 41 h 61"/>
                <a:gd name="T12" fmla="*/ 41 w 82"/>
                <a:gd name="T13" fmla="*/ 6 h 61"/>
                <a:gd name="T14" fmla="*/ 75 w 82"/>
                <a:gd name="T15" fmla="*/ 41 h 61"/>
                <a:gd name="T16" fmla="*/ 75 w 82"/>
                <a:gd name="T17" fmla="*/ 44 h 61"/>
                <a:gd name="T18" fmla="*/ 76 w 82"/>
                <a:gd name="T19" fmla="*/ 50 h 61"/>
                <a:gd name="T20" fmla="*/ 76 w 82"/>
                <a:gd name="T21" fmla="*/ 61 h 61"/>
                <a:gd name="T22" fmla="*/ 82 w 82"/>
                <a:gd name="T23" fmla="*/ 41 h 61"/>
                <a:gd name="T24" fmla="*/ 41 w 82"/>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61">
                  <a:moveTo>
                    <a:pt x="41" y="0"/>
                  </a:moveTo>
                  <a:cubicBezTo>
                    <a:pt x="18" y="0"/>
                    <a:pt x="0" y="18"/>
                    <a:pt x="0" y="41"/>
                  </a:cubicBezTo>
                  <a:cubicBezTo>
                    <a:pt x="0" y="48"/>
                    <a:pt x="1" y="54"/>
                    <a:pt x="5" y="60"/>
                  </a:cubicBezTo>
                  <a:cubicBezTo>
                    <a:pt x="5" y="50"/>
                    <a:pt x="5" y="50"/>
                    <a:pt x="5" y="50"/>
                  </a:cubicBezTo>
                  <a:cubicBezTo>
                    <a:pt x="5" y="48"/>
                    <a:pt x="5" y="46"/>
                    <a:pt x="7" y="44"/>
                  </a:cubicBezTo>
                  <a:cubicBezTo>
                    <a:pt x="6" y="43"/>
                    <a:pt x="6" y="42"/>
                    <a:pt x="6" y="41"/>
                  </a:cubicBezTo>
                  <a:cubicBezTo>
                    <a:pt x="6" y="22"/>
                    <a:pt x="22" y="7"/>
                    <a:pt x="41" y="6"/>
                  </a:cubicBezTo>
                  <a:cubicBezTo>
                    <a:pt x="59" y="7"/>
                    <a:pt x="75" y="22"/>
                    <a:pt x="75" y="41"/>
                  </a:cubicBezTo>
                  <a:cubicBezTo>
                    <a:pt x="75" y="42"/>
                    <a:pt x="75" y="43"/>
                    <a:pt x="75" y="44"/>
                  </a:cubicBezTo>
                  <a:cubicBezTo>
                    <a:pt x="76" y="46"/>
                    <a:pt x="76" y="48"/>
                    <a:pt x="76" y="50"/>
                  </a:cubicBezTo>
                  <a:cubicBezTo>
                    <a:pt x="76" y="61"/>
                    <a:pt x="76" y="61"/>
                    <a:pt x="76" y="61"/>
                  </a:cubicBezTo>
                  <a:cubicBezTo>
                    <a:pt x="80" y="55"/>
                    <a:pt x="82" y="48"/>
                    <a:pt x="82" y="41"/>
                  </a:cubicBezTo>
                  <a:cubicBezTo>
                    <a:pt x="82" y="18"/>
                    <a:pt x="63" y="0"/>
                    <a:pt x="4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š1íḋê">
              <a:extLst>
                <a:ext uri="{FF2B5EF4-FFF2-40B4-BE49-F238E27FC236}">
                  <a16:creationId xmlns:a16="http://schemas.microsoft.com/office/drawing/2014/main" id="{8929D734-9F06-4C83-9E2E-2638D4EBB68B}"/>
                </a:ext>
              </a:extLst>
            </p:cNvPr>
            <p:cNvSpPr/>
            <p:nvPr/>
          </p:nvSpPr>
          <p:spPr bwMode="auto">
            <a:xfrm>
              <a:off x="4582319" y="2176464"/>
              <a:ext cx="150813" cy="269875"/>
            </a:xfrm>
            <a:custGeom>
              <a:avLst/>
              <a:gdLst>
                <a:gd name="T0" fmla="*/ 0 w 18"/>
                <a:gd name="T1" fmla="*/ 7 h 32"/>
                <a:gd name="T2" fmla="*/ 0 w 18"/>
                <a:gd name="T3" fmla="*/ 9 h 32"/>
                <a:gd name="T4" fmla="*/ 0 w 18"/>
                <a:gd name="T5" fmla="*/ 19 h 32"/>
                <a:gd name="T6" fmla="*/ 0 w 18"/>
                <a:gd name="T7" fmla="*/ 24 h 32"/>
                <a:gd name="T8" fmla="*/ 12 w 18"/>
                <a:gd name="T9" fmla="*/ 32 h 32"/>
                <a:gd name="T10" fmla="*/ 18 w 18"/>
                <a:gd name="T11" fmla="*/ 32 h 32"/>
                <a:gd name="T12" fmla="*/ 18 w 18"/>
                <a:gd name="T13" fmla="*/ 0 h 32"/>
                <a:gd name="T14" fmla="*/ 12 w 18"/>
                <a:gd name="T15" fmla="*/ 0 h 32"/>
                <a:gd name="T16" fmla="*/ 0 w 18"/>
                <a:gd name="T1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2">
                  <a:moveTo>
                    <a:pt x="0" y="7"/>
                  </a:moveTo>
                  <a:cubicBezTo>
                    <a:pt x="0" y="7"/>
                    <a:pt x="0" y="8"/>
                    <a:pt x="0" y="9"/>
                  </a:cubicBezTo>
                  <a:cubicBezTo>
                    <a:pt x="0" y="19"/>
                    <a:pt x="0" y="19"/>
                    <a:pt x="0" y="19"/>
                  </a:cubicBezTo>
                  <a:cubicBezTo>
                    <a:pt x="0" y="24"/>
                    <a:pt x="0" y="24"/>
                    <a:pt x="0" y="24"/>
                  </a:cubicBezTo>
                  <a:cubicBezTo>
                    <a:pt x="0" y="29"/>
                    <a:pt x="5" y="32"/>
                    <a:pt x="12" y="32"/>
                  </a:cubicBezTo>
                  <a:cubicBezTo>
                    <a:pt x="18" y="32"/>
                    <a:pt x="18" y="32"/>
                    <a:pt x="18" y="32"/>
                  </a:cubicBezTo>
                  <a:cubicBezTo>
                    <a:pt x="18" y="0"/>
                    <a:pt x="18" y="0"/>
                    <a:pt x="18" y="0"/>
                  </a:cubicBezTo>
                  <a:cubicBezTo>
                    <a:pt x="12" y="0"/>
                    <a:pt x="12" y="0"/>
                    <a:pt x="12" y="0"/>
                  </a:cubicBezTo>
                  <a:cubicBezTo>
                    <a:pt x="6" y="0"/>
                    <a:pt x="1" y="3"/>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ṡľïḓe">
              <a:extLst>
                <a:ext uri="{FF2B5EF4-FFF2-40B4-BE49-F238E27FC236}">
                  <a16:creationId xmlns:a16="http://schemas.microsoft.com/office/drawing/2014/main" id="{D6854EE3-F27E-411D-B20F-96F7492A169A}"/>
                </a:ext>
              </a:extLst>
            </p:cNvPr>
            <p:cNvSpPr/>
            <p:nvPr/>
          </p:nvSpPr>
          <p:spPr bwMode="auto">
            <a:xfrm>
              <a:off x="4993481" y="2176464"/>
              <a:ext cx="150813" cy="269875"/>
            </a:xfrm>
            <a:custGeom>
              <a:avLst/>
              <a:gdLst>
                <a:gd name="T0" fmla="*/ 18 w 18"/>
                <a:gd name="T1" fmla="*/ 24 h 32"/>
                <a:gd name="T2" fmla="*/ 18 w 18"/>
                <a:gd name="T3" fmla="*/ 19 h 32"/>
                <a:gd name="T4" fmla="*/ 18 w 18"/>
                <a:gd name="T5" fmla="*/ 9 h 32"/>
                <a:gd name="T6" fmla="*/ 18 w 18"/>
                <a:gd name="T7" fmla="*/ 7 h 32"/>
                <a:gd name="T8" fmla="*/ 5 w 18"/>
                <a:gd name="T9" fmla="*/ 0 h 32"/>
                <a:gd name="T10" fmla="*/ 0 w 18"/>
                <a:gd name="T11" fmla="*/ 0 h 32"/>
                <a:gd name="T12" fmla="*/ 0 w 18"/>
                <a:gd name="T13" fmla="*/ 32 h 32"/>
                <a:gd name="T14" fmla="*/ 5 w 18"/>
                <a:gd name="T15" fmla="*/ 32 h 32"/>
                <a:gd name="T16" fmla="*/ 18 w 18"/>
                <a:gd name="T1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2">
                  <a:moveTo>
                    <a:pt x="18" y="24"/>
                  </a:moveTo>
                  <a:cubicBezTo>
                    <a:pt x="18" y="19"/>
                    <a:pt x="18" y="19"/>
                    <a:pt x="18" y="19"/>
                  </a:cubicBezTo>
                  <a:cubicBezTo>
                    <a:pt x="18" y="9"/>
                    <a:pt x="18" y="9"/>
                    <a:pt x="18" y="9"/>
                  </a:cubicBezTo>
                  <a:cubicBezTo>
                    <a:pt x="18" y="8"/>
                    <a:pt x="18" y="8"/>
                    <a:pt x="18" y="7"/>
                  </a:cubicBezTo>
                  <a:cubicBezTo>
                    <a:pt x="17" y="3"/>
                    <a:pt x="12" y="0"/>
                    <a:pt x="5" y="0"/>
                  </a:cubicBezTo>
                  <a:cubicBezTo>
                    <a:pt x="0" y="0"/>
                    <a:pt x="0" y="0"/>
                    <a:pt x="0" y="0"/>
                  </a:cubicBezTo>
                  <a:cubicBezTo>
                    <a:pt x="0" y="32"/>
                    <a:pt x="0" y="32"/>
                    <a:pt x="0" y="32"/>
                  </a:cubicBezTo>
                  <a:cubicBezTo>
                    <a:pt x="5" y="32"/>
                    <a:pt x="5" y="32"/>
                    <a:pt x="5" y="32"/>
                  </a:cubicBezTo>
                  <a:cubicBezTo>
                    <a:pt x="12" y="32"/>
                    <a:pt x="18" y="29"/>
                    <a:pt x="1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Sḷiďe">
              <a:extLst>
                <a:ext uri="{FF2B5EF4-FFF2-40B4-BE49-F238E27FC236}">
                  <a16:creationId xmlns:a16="http://schemas.microsoft.com/office/drawing/2014/main" id="{3F9EDF99-64F9-4DA4-84C6-16C86A774457}"/>
                </a:ext>
              </a:extLst>
            </p:cNvPr>
            <p:cNvSpPr/>
            <p:nvPr/>
          </p:nvSpPr>
          <p:spPr bwMode="auto">
            <a:xfrm>
              <a:off x="2602706" y="3101976"/>
              <a:ext cx="1090613" cy="1082675"/>
            </a:xfrm>
            <a:prstGeom prst="ellipse">
              <a:avLst/>
            </a:prstGeom>
            <a:solidFill>
              <a:srgbClr val="FFD4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ṡlîďé">
              <a:extLst>
                <a:ext uri="{FF2B5EF4-FFF2-40B4-BE49-F238E27FC236}">
                  <a16:creationId xmlns:a16="http://schemas.microsoft.com/office/drawing/2014/main" id="{91BBE379-70F6-41F9-BF06-42F820B560C7}"/>
                </a:ext>
              </a:extLst>
            </p:cNvPr>
            <p:cNvSpPr/>
            <p:nvPr/>
          </p:nvSpPr>
          <p:spPr bwMode="auto">
            <a:xfrm>
              <a:off x="2870994" y="3378201"/>
              <a:ext cx="561975" cy="530225"/>
            </a:xfrm>
            <a:custGeom>
              <a:avLst/>
              <a:gdLst>
                <a:gd name="T0" fmla="*/ 11 w 67"/>
                <a:gd name="T1" fmla="*/ 63 h 63"/>
                <a:gd name="T2" fmla="*/ 23 w 67"/>
                <a:gd name="T3" fmla="*/ 51 h 63"/>
                <a:gd name="T4" fmla="*/ 23 w 67"/>
                <a:gd name="T5" fmla="*/ 51 h 63"/>
                <a:gd name="T6" fmla="*/ 23 w 67"/>
                <a:gd name="T7" fmla="*/ 14 h 63"/>
                <a:gd name="T8" fmla="*/ 59 w 67"/>
                <a:gd name="T9" fmla="*/ 14 h 63"/>
                <a:gd name="T10" fmla="*/ 59 w 67"/>
                <a:gd name="T11" fmla="*/ 41 h 63"/>
                <a:gd name="T12" fmla="*/ 55 w 67"/>
                <a:gd name="T13" fmla="*/ 40 h 63"/>
                <a:gd name="T14" fmla="*/ 44 w 67"/>
                <a:gd name="T15" fmla="*/ 51 h 63"/>
                <a:gd name="T16" fmla="*/ 55 w 67"/>
                <a:gd name="T17" fmla="*/ 63 h 63"/>
                <a:gd name="T18" fmla="*/ 67 w 67"/>
                <a:gd name="T19" fmla="*/ 51 h 63"/>
                <a:gd name="T20" fmla="*/ 67 w 67"/>
                <a:gd name="T21" fmla="*/ 51 h 63"/>
                <a:gd name="T22" fmla="*/ 67 w 67"/>
                <a:gd name="T23" fmla="*/ 51 h 63"/>
                <a:gd name="T24" fmla="*/ 67 w 67"/>
                <a:gd name="T25" fmla="*/ 14 h 63"/>
                <a:gd name="T26" fmla="*/ 67 w 67"/>
                <a:gd name="T27" fmla="*/ 0 h 63"/>
                <a:gd name="T28" fmla="*/ 59 w 67"/>
                <a:gd name="T29" fmla="*/ 0 h 63"/>
                <a:gd name="T30" fmla="*/ 23 w 67"/>
                <a:gd name="T31" fmla="*/ 0 h 63"/>
                <a:gd name="T32" fmla="*/ 16 w 67"/>
                <a:gd name="T33" fmla="*/ 0 h 63"/>
                <a:gd name="T34" fmla="*/ 16 w 67"/>
                <a:gd name="T35" fmla="*/ 14 h 63"/>
                <a:gd name="T36" fmla="*/ 16 w 67"/>
                <a:gd name="T37" fmla="*/ 41 h 63"/>
                <a:gd name="T38" fmla="*/ 11 w 67"/>
                <a:gd name="T39" fmla="*/ 40 h 63"/>
                <a:gd name="T40" fmla="*/ 0 w 67"/>
                <a:gd name="T41" fmla="*/ 51 h 63"/>
                <a:gd name="T42" fmla="*/ 11 w 67"/>
                <a:gd name="T4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63">
                  <a:moveTo>
                    <a:pt x="11" y="63"/>
                  </a:moveTo>
                  <a:cubicBezTo>
                    <a:pt x="18" y="63"/>
                    <a:pt x="23" y="58"/>
                    <a:pt x="23" y="51"/>
                  </a:cubicBezTo>
                  <a:cubicBezTo>
                    <a:pt x="23" y="51"/>
                    <a:pt x="23" y="51"/>
                    <a:pt x="23" y="51"/>
                  </a:cubicBezTo>
                  <a:cubicBezTo>
                    <a:pt x="23" y="14"/>
                    <a:pt x="23" y="14"/>
                    <a:pt x="23" y="14"/>
                  </a:cubicBezTo>
                  <a:cubicBezTo>
                    <a:pt x="59" y="14"/>
                    <a:pt x="59" y="14"/>
                    <a:pt x="59" y="14"/>
                  </a:cubicBezTo>
                  <a:cubicBezTo>
                    <a:pt x="59" y="41"/>
                    <a:pt x="59" y="41"/>
                    <a:pt x="59" y="41"/>
                  </a:cubicBezTo>
                  <a:cubicBezTo>
                    <a:pt x="58" y="40"/>
                    <a:pt x="57" y="40"/>
                    <a:pt x="55" y="40"/>
                  </a:cubicBezTo>
                  <a:cubicBezTo>
                    <a:pt x="49" y="40"/>
                    <a:pt x="44" y="45"/>
                    <a:pt x="44" y="51"/>
                  </a:cubicBezTo>
                  <a:cubicBezTo>
                    <a:pt x="44" y="58"/>
                    <a:pt x="49" y="63"/>
                    <a:pt x="55" y="63"/>
                  </a:cubicBezTo>
                  <a:cubicBezTo>
                    <a:pt x="62" y="63"/>
                    <a:pt x="67" y="58"/>
                    <a:pt x="67" y="51"/>
                  </a:cubicBezTo>
                  <a:cubicBezTo>
                    <a:pt x="67" y="51"/>
                    <a:pt x="67" y="51"/>
                    <a:pt x="67" y="51"/>
                  </a:cubicBezTo>
                  <a:cubicBezTo>
                    <a:pt x="67" y="51"/>
                    <a:pt x="67" y="51"/>
                    <a:pt x="67" y="51"/>
                  </a:cubicBezTo>
                  <a:cubicBezTo>
                    <a:pt x="67" y="14"/>
                    <a:pt x="67" y="14"/>
                    <a:pt x="67" y="14"/>
                  </a:cubicBezTo>
                  <a:cubicBezTo>
                    <a:pt x="67" y="0"/>
                    <a:pt x="67" y="0"/>
                    <a:pt x="67" y="0"/>
                  </a:cubicBezTo>
                  <a:cubicBezTo>
                    <a:pt x="59" y="0"/>
                    <a:pt x="59" y="0"/>
                    <a:pt x="59" y="0"/>
                  </a:cubicBezTo>
                  <a:cubicBezTo>
                    <a:pt x="23" y="0"/>
                    <a:pt x="23" y="0"/>
                    <a:pt x="23" y="0"/>
                  </a:cubicBezTo>
                  <a:cubicBezTo>
                    <a:pt x="16" y="0"/>
                    <a:pt x="16" y="0"/>
                    <a:pt x="16" y="0"/>
                  </a:cubicBezTo>
                  <a:cubicBezTo>
                    <a:pt x="16" y="14"/>
                    <a:pt x="16" y="14"/>
                    <a:pt x="16" y="14"/>
                  </a:cubicBezTo>
                  <a:cubicBezTo>
                    <a:pt x="16" y="41"/>
                    <a:pt x="16" y="41"/>
                    <a:pt x="16" y="41"/>
                  </a:cubicBezTo>
                  <a:cubicBezTo>
                    <a:pt x="14" y="40"/>
                    <a:pt x="13" y="40"/>
                    <a:pt x="11" y="40"/>
                  </a:cubicBezTo>
                  <a:cubicBezTo>
                    <a:pt x="5" y="40"/>
                    <a:pt x="0" y="45"/>
                    <a:pt x="0" y="51"/>
                  </a:cubicBezTo>
                  <a:cubicBezTo>
                    <a:pt x="0" y="58"/>
                    <a:pt x="5" y="63"/>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sḷiḑê">
              <a:extLst>
                <a:ext uri="{FF2B5EF4-FFF2-40B4-BE49-F238E27FC236}">
                  <a16:creationId xmlns:a16="http://schemas.microsoft.com/office/drawing/2014/main" id="{87C00249-A50D-4EC7-A8C9-D0C1CE6A6F6F}"/>
                </a:ext>
              </a:extLst>
            </p:cNvPr>
            <p:cNvSpPr/>
            <p:nvPr/>
          </p:nvSpPr>
          <p:spPr bwMode="auto">
            <a:xfrm>
              <a:off x="7870031" y="2068514"/>
              <a:ext cx="1081088" cy="1092200"/>
            </a:xfrm>
            <a:prstGeom prst="ellipse">
              <a:avLst/>
            </a:prstGeom>
            <a:solidFill>
              <a:srgbClr val="A2C9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ŝḷïdé">
              <a:extLst>
                <a:ext uri="{FF2B5EF4-FFF2-40B4-BE49-F238E27FC236}">
                  <a16:creationId xmlns:a16="http://schemas.microsoft.com/office/drawing/2014/main" id="{761A8B5D-92D1-4E1E-BB27-84672729B78D}"/>
                </a:ext>
              </a:extLst>
            </p:cNvPr>
            <p:cNvSpPr/>
            <p:nvPr/>
          </p:nvSpPr>
          <p:spPr bwMode="auto">
            <a:xfrm>
              <a:off x="8087519" y="2286001"/>
              <a:ext cx="503238" cy="504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S1iḑe">
              <a:extLst>
                <a:ext uri="{FF2B5EF4-FFF2-40B4-BE49-F238E27FC236}">
                  <a16:creationId xmlns:a16="http://schemas.microsoft.com/office/drawing/2014/main" id="{F45B7ACD-4EF9-44C3-BE6F-25CF2932B6E9}"/>
                </a:ext>
              </a:extLst>
            </p:cNvPr>
            <p:cNvSpPr/>
            <p:nvPr/>
          </p:nvSpPr>
          <p:spPr bwMode="auto">
            <a:xfrm>
              <a:off x="8171656" y="2370139"/>
              <a:ext cx="334963" cy="344488"/>
            </a:xfrm>
            <a:prstGeom prst="ellipse">
              <a:avLst/>
            </a:prstGeom>
            <a:solidFill>
              <a:srgbClr val="A2C9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ṥlîďé">
              <a:extLst>
                <a:ext uri="{FF2B5EF4-FFF2-40B4-BE49-F238E27FC236}">
                  <a16:creationId xmlns:a16="http://schemas.microsoft.com/office/drawing/2014/main" id="{06A87F0F-5166-4092-86D6-258DD07EA7DB}"/>
                </a:ext>
              </a:extLst>
            </p:cNvPr>
            <p:cNvSpPr/>
            <p:nvPr/>
          </p:nvSpPr>
          <p:spPr bwMode="auto">
            <a:xfrm>
              <a:off x="8490744" y="2697164"/>
              <a:ext cx="242888" cy="236538"/>
            </a:xfrm>
            <a:custGeom>
              <a:avLst/>
              <a:gdLst>
                <a:gd name="T0" fmla="*/ 0 w 29"/>
                <a:gd name="T1" fmla="*/ 10 h 28"/>
                <a:gd name="T2" fmla="*/ 19 w 29"/>
                <a:gd name="T3" fmla="*/ 28 h 28"/>
                <a:gd name="T4" fmla="*/ 29 w 29"/>
                <a:gd name="T5" fmla="*/ 19 h 28"/>
                <a:gd name="T6" fmla="*/ 10 w 29"/>
                <a:gd name="T7" fmla="*/ 0 h 28"/>
                <a:gd name="T8" fmla="*/ 0 w 29"/>
                <a:gd name="T9" fmla="*/ 10 h 28"/>
              </a:gdLst>
              <a:ahLst/>
              <a:cxnLst>
                <a:cxn ang="0">
                  <a:pos x="T0" y="T1"/>
                </a:cxn>
                <a:cxn ang="0">
                  <a:pos x="T2" y="T3"/>
                </a:cxn>
                <a:cxn ang="0">
                  <a:pos x="T4" y="T5"/>
                </a:cxn>
                <a:cxn ang="0">
                  <a:pos x="T6" y="T7"/>
                </a:cxn>
                <a:cxn ang="0">
                  <a:pos x="T8" y="T9"/>
                </a:cxn>
              </a:cxnLst>
              <a:rect l="0" t="0" r="r" b="b"/>
              <a:pathLst>
                <a:path w="29" h="28">
                  <a:moveTo>
                    <a:pt x="0" y="10"/>
                  </a:moveTo>
                  <a:cubicBezTo>
                    <a:pt x="19" y="28"/>
                    <a:pt x="19" y="28"/>
                    <a:pt x="19" y="28"/>
                  </a:cubicBezTo>
                  <a:cubicBezTo>
                    <a:pt x="29" y="19"/>
                    <a:pt x="29" y="19"/>
                    <a:pt x="29" y="19"/>
                  </a:cubicBezTo>
                  <a:cubicBezTo>
                    <a:pt x="10" y="0"/>
                    <a:pt x="10" y="0"/>
                    <a:pt x="10" y="0"/>
                  </a:cubicBezTo>
                  <a:cubicBezTo>
                    <a:pt x="8" y="4"/>
                    <a:pt x="4" y="7"/>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ŝļíḋè">
              <a:extLst>
                <a:ext uri="{FF2B5EF4-FFF2-40B4-BE49-F238E27FC236}">
                  <a16:creationId xmlns:a16="http://schemas.microsoft.com/office/drawing/2014/main" id="{DB7B03DB-6039-498B-A377-2F3C66785010}"/>
                </a:ext>
              </a:extLst>
            </p:cNvPr>
            <p:cNvSpPr/>
            <p:nvPr/>
          </p:nvSpPr>
          <p:spPr bwMode="auto">
            <a:xfrm>
              <a:off x="5018881" y="2109789"/>
              <a:ext cx="2138363" cy="3067050"/>
            </a:xfrm>
            <a:custGeom>
              <a:avLst/>
              <a:gdLst>
                <a:gd name="T0" fmla="*/ 202 w 255"/>
                <a:gd name="T1" fmla="*/ 0 h 365"/>
                <a:gd name="T2" fmla="*/ 52 w 255"/>
                <a:gd name="T3" fmla="*/ 0 h 365"/>
                <a:gd name="T4" fmla="*/ 0 w 255"/>
                <a:gd name="T5" fmla="*/ 53 h 365"/>
                <a:gd name="T6" fmla="*/ 0 w 255"/>
                <a:gd name="T7" fmla="*/ 312 h 365"/>
                <a:gd name="T8" fmla="*/ 52 w 255"/>
                <a:gd name="T9" fmla="*/ 365 h 365"/>
                <a:gd name="T10" fmla="*/ 202 w 255"/>
                <a:gd name="T11" fmla="*/ 365 h 365"/>
                <a:gd name="T12" fmla="*/ 255 w 255"/>
                <a:gd name="T13" fmla="*/ 312 h 365"/>
                <a:gd name="T14" fmla="*/ 255 w 255"/>
                <a:gd name="T15" fmla="*/ 53 h 365"/>
                <a:gd name="T16" fmla="*/ 202 w 255"/>
                <a:gd name="T17"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365">
                  <a:moveTo>
                    <a:pt x="202" y="0"/>
                  </a:moveTo>
                  <a:cubicBezTo>
                    <a:pt x="52" y="0"/>
                    <a:pt x="52" y="0"/>
                    <a:pt x="52" y="0"/>
                  </a:cubicBezTo>
                  <a:cubicBezTo>
                    <a:pt x="23" y="0"/>
                    <a:pt x="0" y="24"/>
                    <a:pt x="0" y="53"/>
                  </a:cubicBezTo>
                  <a:cubicBezTo>
                    <a:pt x="0" y="312"/>
                    <a:pt x="0" y="312"/>
                    <a:pt x="0" y="312"/>
                  </a:cubicBezTo>
                  <a:cubicBezTo>
                    <a:pt x="0" y="341"/>
                    <a:pt x="23" y="365"/>
                    <a:pt x="52" y="365"/>
                  </a:cubicBezTo>
                  <a:cubicBezTo>
                    <a:pt x="202" y="365"/>
                    <a:pt x="202" y="365"/>
                    <a:pt x="202" y="365"/>
                  </a:cubicBezTo>
                  <a:cubicBezTo>
                    <a:pt x="231" y="365"/>
                    <a:pt x="255" y="341"/>
                    <a:pt x="255" y="312"/>
                  </a:cubicBezTo>
                  <a:cubicBezTo>
                    <a:pt x="255" y="53"/>
                    <a:pt x="255" y="53"/>
                    <a:pt x="255" y="53"/>
                  </a:cubicBezTo>
                  <a:cubicBezTo>
                    <a:pt x="255" y="24"/>
                    <a:pt x="231" y="0"/>
                    <a:pt x="202" y="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ṧḻîḓe">
              <a:extLst>
                <a:ext uri="{FF2B5EF4-FFF2-40B4-BE49-F238E27FC236}">
                  <a16:creationId xmlns:a16="http://schemas.microsoft.com/office/drawing/2014/main" id="{36E1326E-1868-42BD-ABDC-566E66F4657A}"/>
                </a:ext>
              </a:extLst>
            </p:cNvPr>
            <p:cNvSpPr/>
            <p:nvPr/>
          </p:nvSpPr>
          <p:spPr bwMode="auto">
            <a:xfrm>
              <a:off x="5169694" y="2370139"/>
              <a:ext cx="1836738" cy="2520950"/>
            </a:xfrm>
            <a:custGeom>
              <a:avLst/>
              <a:gdLst>
                <a:gd name="T0" fmla="*/ 218 w 219"/>
                <a:gd name="T1" fmla="*/ 0 h 300"/>
                <a:gd name="T2" fmla="*/ 1 w 219"/>
                <a:gd name="T3" fmla="*/ 0 h 300"/>
                <a:gd name="T4" fmla="*/ 0 w 219"/>
                <a:gd name="T5" fmla="*/ 1 h 300"/>
                <a:gd name="T6" fmla="*/ 0 w 219"/>
                <a:gd name="T7" fmla="*/ 299 h 300"/>
                <a:gd name="T8" fmla="*/ 1 w 219"/>
                <a:gd name="T9" fmla="*/ 300 h 300"/>
                <a:gd name="T10" fmla="*/ 218 w 219"/>
                <a:gd name="T11" fmla="*/ 300 h 300"/>
                <a:gd name="T12" fmla="*/ 219 w 219"/>
                <a:gd name="T13" fmla="*/ 299 h 300"/>
                <a:gd name="T14" fmla="*/ 219 w 219"/>
                <a:gd name="T15" fmla="*/ 1 h 300"/>
                <a:gd name="T16" fmla="*/ 218 w 219"/>
                <a:gd name="T1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00">
                  <a:moveTo>
                    <a:pt x="218" y="0"/>
                  </a:moveTo>
                  <a:cubicBezTo>
                    <a:pt x="1" y="0"/>
                    <a:pt x="1" y="0"/>
                    <a:pt x="1" y="0"/>
                  </a:cubicBezTo>
                  <a:cubicBezTo>
                    <a:pt x="0" y="0"/>
                    <a:pt x="0" y="0"/>
                    <a:pt x="0" y="1"/>
                  </a:cubicBezTo>
                  <a:cubicBezTo>
                    <a:pt x="0" y="299"/>
                    <a:pt x="0" y="299"/>
                    <a:pt x="0" y="299"/>
                  </a:cubicBezTo>
                  <a:cubicBezTo>
                    <a:pt x="0" y="300"/>
                    <a:pt x="0" y="300"/>
                    <a:pt x="1" y="300"/>
                  </a:cubicBezTo>
                  <a:cubicBezTo>
                    <a:pt x="218" y="300"/>
                    <a:pt x="218" y="300"/>
                    <a:pt x="218" y="300"/>
                  </a:cubicBezTo>
                  <a:cubicBezTo>
                    <a:pt x="218" y="300"/>
                    <a:pt x="219" y="300"/>
                    <a:pt x="219" y="299"/>
                  </a:cubicBezTo>
                  <a:cubicBezTo>
                    <a:pt x="219" y="1"/>
                    <a:pt x="219" y="1"/>
                    <a:pt x="219" y="1"/>
                  </a:cubicBezTo>
                  <a:cubicBezTo>
                    <a:pt x="219" y="0"/>
                    <a:pt x="218" y="0"/>
                    <a:pt x="2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ṧḷîḓe">
              <a:extLst>
                <a:ext uri="{FF2B5EF4-FFF2-40B4-BE49-F238E27FC236}">
                  <a16:creationId xmlns:a16="http://schemas.microsoft.com/office/drawing/2014/main" id="{ECB5C484-827B-436C-9781-8603BEA32FC9}"/>
                </a:ext>
              </a:extLst>
            </p:cNvPr>
            <p:cNvSpPr/>
            <p:nvPr/>
          </p:nvSpPr>
          <p:spPr bwMode="auto">
            <a:xfrm>
              <a:off x="5823744" y="2185989"/>
              <a:ext cx="519113" cy="49213"/>
            </a:xfrm>
            <a:custGeom>
              <a:avLst/>
              <a:gdLst>
                <a:gd name="T0" fmla="*/ 59 w 62"/>
                <a:gd name="T1" fmla="*/ 0 h 6"/>
                <a:gd name="T2" fmla="*/ 3 w 62"/>
                <a:gd name="T3" fmla="*/ 0 h 6"/>
                <a:gd name="T4" fmla="*/ 0 w 62"/>
                <a:gd name="T5" fmla="*/ 3 h 6"/>
                <a:gd name="T6" fmla="*/ 0 w 62"/>
                <a:gd name="T7" fmla="*/ 3 h 6"/>
                <a:gd name="T8" fmla="*/ 3 w 62"/>
                <a:gd name="T9" fmla="*/ 6 h 6"/>
                <a:gd name="T10" fmla="*/ 59 w 62"/>
                <a:gd name="T11" fmla="*/ 6 h 6"/>
                <a:gd name="T12" fmla="*/ 62 w 62"/>
                <a:gd name="T13" fmla="*/ 3 h 6"/>
                <a:gd name="T14" fmla="*/ 62 w 62"/>
                <a:gd name="T15" fmla="*/ 3 h 6"/>
                <a:gd name="T16" fmla="*/ 59 w 62"/>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
                  <a:moveTo>
                    <a:pt x="59" y="0"/>
                  </a:moveTo>
                  <a:cubicBezTo>
                    <a:pt x="3" y="0"/>
                    <a:pt x="3" y="0"/>
                    <a:pt x="3" y="0"/>
                  </a:cubicBezTo>
                  <a:cubicBezTo>
                    <a:pt x="2" y="0"/>
                    <a:pt x="0" y="2"/>
                    <a:pt x="0" y="3"/>
                  </a:cubicBezTo>
                  <a:cubicBezTo>
                    <a:pt x="0" y="3"/>
                    <a:pt x="0" y="3"/>
                    <a:pt x="0" y="3"/>
                  </a:cubicBezTo>
                  <a:cubicBezTo>
                    <a:pt x="0" y="5"/>
                    <a:pt x="2" y="6"/>
                    <a:pt x="3" y="6"/>
                  </a:cubicBezTo>
                  <a:cubicBezTo>
                    <a:pt x="59" y="6"/>
                    <a:pt x="59" y="6"/>
                    <a:pt x="59" y="6"/>
                  </a:cubicBezTo>
                  <a:cubicBezTo>
                    <a:pt x="61" y="6"/>
                    <a:pt x="62" y="5"/>
                    <a:pt x="62" y="3"/>
                  </a:cubicBezTo>
                  <a:cubicBezTo>
                    <a:pt x="62" y="3"/>
                    <a:pt x="62" y="3"/>
                    <a:pt x="62" y="3"/>
                  </a:cubicBezTo>
                  <a:cubicBezTo>
                    <a:pt x="62" y="2"/>
                    <a:pt x="61" y="0"/>
                    <a:pt x="5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śḻiḋê">
              <a:extLst>
                <a:ext uri="{FF2B5EF4-FFF2-40B4-BE49-F238E27FC236}">
                  <a16:creationId xmlns:a16="http://schemas.microsoft.com/office/drawing/2014/main" id="{C9CE032F-A8AB-4BA0-83DC-6ADAC8527F25}"/>
                </a:ext>
              </a:extLst>
            </p:cNvPr>
            <p:cNvSpPr/>
            <p:nvPr/>
          </p:nvSpPr>
          <p:spPr bwMode="auto">
            <a:xfrm>
              <a:off x="6007894" y="4949826"/>
              <a:ext cx="158750" cy="160338"/>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ṥḷiḓè">
              <a:extLst>
                <a:ext uri="{FF2B5EF4-FFF2-40B4-BE49-F238E27FC236}">
                  <a16:creationId xmlns:a16="http://schemas.microsoft.com/office/drawing/2014/main" id="{4CD1EBB6-5B71-40D8-94CC-680D9A795239}"/>
                </a:ext>
              </a:extLst>
            </p:cNvPr>
            <p:cNvSpPr/>
            <p:nvPr/>
          </p:nvSpPr>
          <p:spPr bwMode="auto">
            <a:xfrm>
              <a:off x="5169694" y="2370139"/>
              <a:ext cx="1836738" cy="2520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4" name="íSliḍê">
              <a:extLst>
                <a:ext uri="{FF2B5EF4-FFF2-40B4-BE49-F238E27FC236}">
                  <a16:creationId xmlns:a16="http://schemas.microsoft.com/office/drawing/2014/main" id="{CEAA0BAE-1F04-4371-BD77-AF8EC9166B87}"/>
                </a:ext>
              </a:extLst>
            </p:cNvPr>
            <p:cNvSpPr/>
            <p:nvPr/>
          </p:nvSpPr>
          <p:spPr bwMode="auto">
            <a:xfrm>
              <a:off x="5169694" y="2370139"/>
              <a:ext cx="1836738" cy="125413"/>
            </a:xfrm>
            <a:prstGeom prst="rect">
              <a:avLst/>
            </a:prstGeom>
            <a:solidFill>
              <a:srgbClr val="91BD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5" name="íṧľíḋè">
              <a:extLst>
                <a:ext uri="{FF2B5EF4-FFF2-40B4-BE49-F238E27FC236}">
                  <a16:creationId xmlns:a16="http://schemas.microsoft.com/office/drawing/2014/main" id="{1219CB40-550B-4B4E-BF9B-531757C7123C}"/>
                </a:ext>
              </a:extLst>
            </p:cNvPr>
            <p:cNvSpPr/>
            <p:nvPr/>
          </p:nvSpPr>
          <p:spPr bwMode="auto">
            <a:xfrm>
              <a:off x="5655469" y="2563814"/>
              <a:ext cx="855663" cy="193675"/>
            </a:xfrm>
            <a:prstGeom prst="rect">
              <a:avLst/>
            </a:prstGeom>
            <a:solidFill>
              <a:srgbClr val="ED7B5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î$lidê">
              <a:extLst>
                <a:ext uri="{FF2B5EF4-FFF2-40B4-BE49-F238E27FC236}">
                  <a16:creationId xmlns:a16="http://schemas.microsoft.com/office/drawing/2014/main" id="{868831A8-5098-4707-8AFE-C8B6F6E1AEE4}"/>
                </a:ext>
              </a:extLst>
            </p:cNvPr>
            <p:cNvSpPr/>
            <p:nvPr/>
          </p:nvSpPr>
          <p:spPr bwMode="auto">
            <a:xfrm>
              <a:off x="5169694" y="2974976"/>
              <a:ext cx="1836738" cy="512763"/>
            </a:xfrm>
            <a:prstGeom prst="rect">
              <a:avLst/>
            </a:prstGeom>
            <a:solidFill>
              <a:srgbClr val="5896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í$ḷiḋé">
              <a:extLst>
                <a:ext uri="{FF2B5EF4-FFF2-40B4-BE49-F238E27FC236}">
                  <a16:creationId xmlns:a16="http://schemas.microsoft.com/office/drawing/2014/main" id="{4FFE1DA8-19C0-4AC6-B58D-841A26BE2476}"/>
                </a:ext>
              </a:extLst>
            </p:cNvPr>
            <p:cNvSpPr/>
            <p:nvPr/>
          </p:nvSpPr>
          <p:spPr bwMode="auto">
            <a:xfrm>
              <a:off x="5522119" y="2824164"/>
              <a:ext cx="1131888" cy="84138"/>
            </a:xfrm>
            <a:prstGeom prst="rect">
              <a:avLst/>
            </a:prstGeom>
            <a:solidFill>
              <a:srgbClr val="91BD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8" name="îṣľîḍé">
              <a:extLst>
                <a:ext uri="{FF2B5EF4-FFF2-40B4-BE49-F238E27FC236}">
                  <a16:creationId xmlns:a16="http://schemas.microsoft.com/office/drawing/2014/main" id="{E2E6C64A-0DFA-447C-9131-A9E06C69D7DE}"/>
                </a:ext>
              </a:extLst>
            </p:cNvPr>
            <p:cNvSpPr/>
            <p:nvPr/>
          </p:nvSpPr>
          <p:spPr bwMode="auto">
            <a:xfrm>
              <a:off x="5277644" y="3589339"/>
              <a:ext cx="461963" cy="411163"/>
            </a:xfrm>
            <a:prstGeom prst="rect">
              <a:avLst/>
            </a:prstGeom>
            <a:solidFill>
              <a:srgbClr val="FFD4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9" name="îṣḻîḋé">
              <a:extLst>
                <a:ext uri="{FF2B5EF4-FFF2-40B4-BE49-F238E27FC236}">
                  <a16:creationId xmlns:a16="http://schemas.microsoft.com/office/drawing/2014/main" id="{7B12AFFF-AB7C-4001-BBD8-B454E80C91F4}"/>
                </a:ext>
              </a:extLst>
            </p:cNvPr>
            <p:cNvSpPr/>
            <p:nvPr/>
          </p:nvSpPr>
          <p:spPr bwMode="auto">
            <a:xfrm>
              <a:off x="5857081" y="3589339"/>
              <a:ext cx="460375" cy="411163"/>
            </a:xfrm>
            <a:prstGeom prst="rect">
              <a:avLst/>
            </a:prstGeom>
            <a:solidFill>
              <a:srgbClr val="FA98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0" name="ïşlïḋê">
              <a:extLst>
                <a:ext uri="{FF2B5EF4-FFF2-40B4-BE49-F238E27FC236}">
                  <a16:creationId xmlns:a16="http://schemas.microsoft.com/office/drawing/2014/main" id="{6D64AC0E-1316-4A74-9D35-CF70699301E2}"/>
                </a:ext>
              </a:extLst>
            </p:cNvPr>
            <p:cNvSpPr/>
            <p:nvPr/>
          </p:nvSpPr>
          <p:spPr bwMode="auto">
            <a:xfrm>
              <a:off x="6434931" y="3589339"/>
              <a:ext cx="461963" cy="411163"/>
            </a:xfrm>
            <a:prstGeom prst="rect">
              <a:avLst/>
            </a:prstGeom>
            <a:solidFill>
              <a:srgbClr val="A2C9E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1" name="ïş1îḋe">
              <a:extLst>
                <a:ext uri="{FF2B5EF4-FFF2-40B4-BE49-F238E27FC236}">
                  <a16:creationId xmlns:a16="http://schemas.microsoft.com/office/drawing/2014/main" id="{960162CD-245D-4FBC-9C0C-3A643EA9B8E4}"/>
                </a:ext>
              </a:extLst>
            </p:cNvPr>
            <p:cNvSpPr/>
            <p:nvPr/>
          </p:nvSpPr>
          <p:spPr bwMode="auto">
            <a:xfrm>
              <a:off x="5169694" y="4664076"/>
              <a:ext cx="1836738" cy="227013"/>
            </a:xfrm>
            <a:prstGeom prst="rect">
              <a:avLst/>
            </a:prstGeom>
            <a:solidFill>
              <a:srgbClr val="91BDE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2" name="îšľïďé">
              <a:extLst>
                <a:ext uri="{FF2B5EF4-FFF2-40B4-BE49-F238E27FC236}">
                  <a16:creationId xmlns:a16="http://schemas.microsoft.com/office/drawing/2014/main" id="{C46009ED-3884-44C6-A8E9-A0B94D081E31}"/>
                </a:ext>
              </a:extLst>
            </p:cNvPr>
            <p:cNvSpPr/>
            <p:nvPr/>
          </p:nvSpPr>
          <p:spPr bwMode="auto">
            <a:xfrm>
              <a:off x="5277644" y="4059239"/>
              <a:ext cx="461963" cy="84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3" name="îśḷîḑê">
              <a:extLst>
                <a:ext uri="{FF2B5EF4-FFF2-40B4-BE49-F238E27FC236}">
                  <a16:creationId xmlns:a16="http://schemas.microsoft.com/office/drawing/2014/main" id="{977A858B-902A-46E0-8AF9-89CCB0FBE37C}"/>
                </a:ext>
              </a:extLst>
            </p:cNvPr>
            <p:cNvSpPr/>
            <p:nvPr/>
          </p:nvSpPr>
          <p:spPr bwMode="auto">
            <a:xfrm>
              <a:off x="5277644" y="4194176"/>
              <a:ext cx="461963" cy="84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4" name="îṧľîďé">
              <a:extLst>
                <a:ext uri="{FF2B5EF4-FFF2-40B4-BE49-F238E27FC236}">
                  <a16:creationId xmlns:a16="http://schemas.microsoft.com/office/drawing/2014/main" id="{E10268DC-EA4A-4C87-A36F-9F849E0011D7}"/>
                </a:ext>
              </a:extLst>
            </p:cNvPr>
            <p:cNvSpPr/>
            <p:nvPr/>
          </p:nvSpPr>
          <p:spPr bwMode="auto">
            <a:xfrm>
              <a:off x="5277644" y="4327526"/>
              <a:ext cx="461963" cy="84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ís1îḋe">
              <a:extLst>
                <a:ext uri="{FF2B5EF4-FFF2-40B4-BE49-F238E27FC236}">
                  <a16:creationId xmlns:a16="http://schemas.microsoft.com/office/drawing/2014/main" id="{05248062-9EA8-42F8-A857-7F94094DAF6B}"/>
                </a:ext>
              </a:extLst>
            </p:cNvPr>
            <p:cNvSpPr/>
            <p:nvPr/>
          </p:nvSpPr>
          <p:spPr bwMode="auto">
            <a:xfrm>
              <a:off x="5277644" y="4462464"/>
              <a:ext cx="293688" cy="762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6" name="íṩḻïḋè">
              <a:extLst>
                <a:ext uri="{FF2B5EF4-FFF2-40B4-BE49-F238E27FC236}">
                  <a16:creationId xmlns:a16="http://schemas.microsoft.com/office/drawing/2014/main" id="{43B4C7A9-44D6-457F-A907-032C61851D6A}"/>
                </a:ext>
              </a:extLst>
            </p:cNvPr>
            <p:cNvSpPr/>
            <p:nvPr/>
          </p:nvSpPr>
          <p:spPr bwMode="auto">
            <a:xfrm>
              <a:off x="5857081" y="4059239"/>
              <a:ext cx="460375" cy="84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7" name="îşľíḓè">
              <a:extLst>
                <a:ext uri="{FF2B5EF4-FFF2-40B4-BE49-F238E27FC236}">
                  <a16:creationId xmlns:a16="http://schemas.microsoft.com/office/drawing/2014/main" id="{453BA0E2-F8B8-466C-BAD4-2FE58DFE9967}"/>
                </a:ext>
              </a:extLst>
            </p:cNvPr>
            <p:cNvSpPr/>
            <p:nvPr/>
          </p:nvSpPr>
          <p:spPr bwMode="auto">
            <a:xfrm>
              <a:off x="5857081" y="4194176"/>
              <a:ext cx="460375" cy="84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8" name="íṥḷídê">
              <a:extLst>
                <a:ext uri="{FF2B5EF4-FFF2-40B4-BE49-F238E27FC236}">
                  <a16:creationId xmlns:a16="http://schemas.microsoft.com/office/drawing/2014/main" id="{FE6E8C36-466D-4BF3-BE7E-C2F0534DC148}"/>
                </a:ext>
              </a:extLst>
            </p:cNvPr>
            <p:cNvSpPr/>
            <p:nvPr/>
          </p:nvSpPr>
          <p:spPr bwMode="auto">
            <a:xfrm>
              <a:off x="5857081" y="4327526"/>
              <a:ext cx="460375" cy="84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9" name="ïsľíḋé">
              <a:extLst>
                <a:ext uri="{FF2B5EF4-FFF2-40B4-BE49-F238E27FC236}">
                  <a16:creationId xmlns:a16="http://schemas.microsoft.com/office/drawing/2014/main" id="{DA5CE546-0A2B-4376-B215-14421F3D8DA1}"/>
                </a:ext>
              </a:extLst>
            </p:cNvPr>
            <p:cNvSpPr/>
            <p:nvPr/>
          </p:nvSpPr>
          <p:spPr bwMode="auto">
            <a:xfrm>
              <a:off x="5857081" y="4462464"/>
              <a:ext cx="293688" cy="762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0" name="îs1íḋe">
              <a:extLst>
                <a:ext uri="{FF2B5EF4-FFF2-40B4-BE49-F238E27FC236}">
                  <a16:creationId xmlns:a16="http://schemas.microsoft.com/office/drawing/2014/main" id="{F0B08225-C388-47A8-93A4-BEC0B640EFB8}"/>
                </a:ext>
              </a:extLst>
            </p:cNvPr>
            <p:cNvSpPr/>
            <p:nvPr/>
          </p:nvSpPr>
          <p:spPr bwMode="auto">
            <a:xfrm>
              <a:off x="6434931" y="4059239"/>
              <a:ext cx="461963" cy="84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1" name="i$ḷíḑè">
              <a:extLst>
                <a:ext uri="{FF2B5EF4-FFF2-40B4-BE49-F238E27FC236}">
                  <a16:creationId xmlns:a16="http://schemas.microsoft.com/office/drawing/2014/main" id="{65858D9B-DC3A-4033-A1AF-7796CFFA9D5F}"/>
                </a:ext>
              </a:extLst>
            </p:cNvPr>
            <p:cNvSpPr/>
            <p:nvPr/>
          </p:nvSpPr>
          <p:spPr bwMode="auto">
            <a:xfrm>
              <a:off x="6434931" y="4194176"/>
              <a:ext cx="461963" cy="84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2" name="îṧḻîdé">
              <a:extLst>
                <a:ext uri="{FF2B5EF4-FFF2-40B4-BE49-F238E27FC236}">
                  <a16:creationId xmlns:a16="http://schemas.microsoft.com/office/drawing/2014/main" id="{2579AB04-7D23-445F-93F5-268F8F1ACA89}"/>
                </a:ext>
              </a:extLst>
            </p:cNvPr>
            <p:cNvSpPr/>
            <p:nvPr/>
          </p:nvSpPr>
          <p:spPr bwMode="auto">
            <a:xfrm>
              <a:off x="6434931" y="4327526"/>
              <a:ext cx="461963" cy="841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3" name="íśḻïḍè">
              <a:extLst>
                <a:ext uri="{FF2B5EF4-FFF2-40B4-BE49-F238E27FC236}">
                  <a16:creationId xmlns:a16="http://schemas.microsoft.com/office/drawing/2014/main" id="{DA01D2F8-576E-4362-A4A7-3B5FF72D73B5}"/>
                </a:ext>
              </a:extLst>
            </p:cNvPr>
            <p:cNvSpPr/>
            <p:nvPr/>
          </p:nvSpPr>
          <p:spPr bwMode="auto">
            <a:xfrm>
              <a:off x="6434931" y="4462464"/>
              <a:ext cx="285750" cy="762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4" name="ïş1iḑe">
              <a:extLst>
                <a:ext uri="{FF2B5EF4-FFF2-40B4-BE49-F238E27FC236}">
                  <a16:creationId xmlns:a16="http://schemas.microsoft.com/office/drawing/2014/main" id="{AD610F24-BE3E-4AB8-BA05-02C7496D02A0}"/>
                </a:ext>
              </a:extLst>
            </p:cNvPr>
            <p:cNvSpPr/>
            <p:nvPr/>
          </p:nvSpPr>
          <p:spPr bwMode="auto">
            <a:xfrm>
              <a:off x="6879431" y="3125789"/>
              <a:ext cx="68263" cy="134938"/>
            </a:xfrm>
            <a:custGeom>
              <a:avLst/>
              <a:gdLst>
                <a:gd name="T0" fmla="*/ 0 w 8"/>
                <a:gd name="T1" fmla="*/ 3 h 16"/>
                <a:gd name="T2" fmla="*/ 1 w 8"/>
                <a:gd name="T3" fmla="*/ 0 h 16"/>
                <a:gd name="T4" fmla="*/ 3 w 8"/>
                <a:gd name="T5" fmla="*/ 1 h 16"/>
                <a:gd name="T6" fmla="*/ 8 w 8"/>
                <a:gd name="T7" fmla="*/ 7 h 16"/>
                <a:gd name="T8" fmla="*/ 8 w 8"/>
                <a:gd name="T9" fmla="*/ 7 h 16"/>
                <a:gd name="T10" fmla="*/ 8 w 8"/>
                <a:gd name="T11" fmla="*/ 7 h 16"/>
                <a:gd name="T12" fmla="*/ 8 w 8"/>
                <a:gd name="T13" fmla="*/ 7 h 16"/>
                <a:gd name="T14" fmla="*/ 8 w 8"/>
                <a:gd name="T15" fmla="*/ 7 h 16"/>
                <a:gd name="T16" fmla="*/ 8 w 8"/>
                <a:gd name="T17" fmla="*/ 7 h 16"/>
                <a:gd name="T18" fmla="*/ 8 w 8"/>
                <a:gd name="T19" fmla="*/ 7 h 16"/>
                <a:gd name="T20" fmla="*/ 8 w 8"/>
                <a:gd name="T21" fmla="*/ 7 h 16"/>
                <a:gd name="T22" fmla="*/ 8 w 8"/>
                <a:gd name="T23" fmla="*/ 7 h 16"/>
                <a:gd name="T24" fmla="*/ 8 w 8"/>
                <a:gd name="T25" fmla="*/ 7 h 16"/>
                <a:gd name="T26" fmla="*/ 8 w 8"/>
                <a:gd name="T27" fmla="*/ 8 h 16"/>
                <a:gd name="T28" fmla="*/ 8 w 8"/>
                <a:gd name="T29" fmla="*/ 8 h 16"/>
                <a:gd name="T30" fmla="*/ 8 w 8"/>
                <a:gd name="T31" fmla="*/ 8 h 16"/>
                <a:gd name="T32" fmla="*/ 8 w 8"/>
                <a:gd name="T33" fmla="*/ 8 h 16"/>
                <a:gd name="T34" fmla="*/ 8 w 8"/>
                <a:gd name="T35" fmla="*/ 8 h 16"/>
                <a:gd name="T36" fmla="*/ 8 w 8"/>
                <a:gd name="T37" fmla="*/ 8 h 16"/>
                <a:gd name="T38" fmla="*/ 8 w 8"/>
                <a:gd name="T39" fmla="*/ 8 h 16"/>
                <a:gd name="T40" fmla="*/ 8 w 8"/>
                <a:gd name="T41" fmla="*/ 8 h 16"/>
                <a:gd name="T42" fmla="*/ 8 w 8"/>
                <a:gd name="T43" fmla="*/ 8 h 16"/>
                <a:gd name="T44" fmla="*/ 8 w 8"/>
                <a:gd name="T45" fmla="*/ 8 h 16"/>
                <a:gd name="T46" fmla="*/ 8 w 8"/>
                <a:gd name="T47" fmla="*/ 9 h 16"/>
                <a:gd name="T48" fmla="*/ 8 w 8"/>
                <a:gd name="T49" fmla="*/ 9 h 16"/>
                <a:gd name="T50" fmla="*/ 8 w 8"/>
                <a:gd name="T51" fmla="*/ 9 h 16"/>
                <a:gd name="T52" fmla="*/ 8 w 8"/>
                <a:gd name="T53" fmla="*/ 9 h 16"/>
                <a:gd name="T54" fmla="*/ 8 w 8"/>
                <a:gd name="T55" fmla="*/ 9 h 16"/>
                <a:gd name="T56" fmla="*/ 8 w 8"/>
                <a:gd name="T57" fmla="*/ 9 h 16"/>
                <a:gd name="T58" fmla="*/ 8 w 8"/>
                <a:gd name="T59" fmla="*/ 9 h 16"/>
                <a:gd name="T60" fmla="*/ 8 w 8"/>
                <a:gd name="T61" fmla="*/ 9 h 16"/>
                <a:gd name="T62" fmla="*/ 3 w 8"/>
                <a:gd name="T63" fmla="*/ 15 h 16"/>
                <a:gd name="T64" fmla="*/ 1 w 8"/>
                <a:gd name="T65" fmla="*/ 15 h 16"/>
                <a:gd name="T66" fmla="*/ 0 w 8"/>
                <a:gd name="T67" fmla="*/ 13 h 16"/>
                <a:gd name="T68" fmla="*/ 4 w 8"/>
                <a:gd name="T69" fmla="*/ 8 h 16"/>
                <a:gd name="T70" fmla="*/ 0 w 8"/>
                <a:gd name="T7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 h="16">
                  <a:moveTo>
                    <a:pt x="0" y="3"/>
                  </a:moveTo>
                  <a:cubicBezTo>
                    <a:pt x="0" y="2"/>
                    <a:pt x="0" y="1"/>
                    <a:pt x="1" y="0"/>
                  </a:cubicBezTo>
                  <a:cubicBezTo>
                    <a:pt x="1" y="0"/>
                    <a:pt x="3" y="0"/>
                    <a:pt x="3" y="1"/>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3" y="15"/>
                    <a:pt x="3" y="15"/>
                    <a:pt x="3" y="15"/>
                  </a:cubicBezTo>
                  <a:cubicBezTo>
                    <a:pt x="3" y="16"/>
                    <a:pt x="1" y="16"/>
                    <a:pt x="1" y="15"/>
                  </a:cubicBezTo>
                  <a:cubicBezTo>
                    <a:pt x="0" y="15"/>
                    <a:pt x="0" y="13"/>
                    <a:pt x="0" y="13"/>
                  </a:cubicBezTo>
                  <a:cubicBezTo>
                    <a:pt x="4" y="8"/>
                    <a:pt x="4" y="8"/>
                    <a:pt x="4" y="8"/>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îşlíḋe">
              <a:extLst>
                <a:ext uri="{FF2B5EF4-FFF2-40B4-BE49-F238E27FC236}">
                  <a16:creationId xmlns:a16="http://schemas.microsoft.com/office/drawing/2014/main" id="{26AFB4F0-38E6-4B22-8B6D-4E62C80D944F}"/>
                </a:ext>
              </a:extLst>
            </p:cNvPr>
            <p:cNvSpPr/>
            <p:nvPr/>
          </p:nvSpPr>
          <p:spPr bwMode="auto">
            <a:xfrm>
              <a:off x="5218906" y="3125789"/>
              <a:ext cx="76200" cy="134938"/>
            </a:xfrm>
            <a:custGeom>
              <a:avLst/>
              <a:gdLst>
                <a:gd name="T0" fmla="*/ 5 w 9"/>
                <a:gd name="T1" fmla="*/ 1 h 16"/>
                <a:gd name="T2" fmla="*/ 8 w 9"/>
                <a:gd name="T3" fmla="*/ 0 h 16"/>
                <a:gd name="T4" fmla="*/ 8 w 9"/>
                <a:gd name="T5" fmla="*/ 3 h 16"/>
                <a:gd name="T6" fmla="*/ 4 w 9"/>
                <a:gd name="T7" fmla="*/ 8 h 16"/>
                <a:gd name="T8" fmla="*/ 8 w 9"/>
                <a:gd name="T9" fmla="*/ 13 h 16"/>
                <a:gd name="T10" fmla="*/ 8 w 9"/>
                <a:gd name="T11" fmla="*/ 15 h 16"/>
                <a:gd name="T12" fmla="*/ 5 w 9"/>
                <a:gd name="T13" fmla="*/ 15 h 16"/>
                <a:gd name="T14" fmla="*/ 0 w 9"/>
                <a:gd name="T15" fmla="*/ 9 h 16"/>
                <a:gd name="T16" fmla="*/ 0 w 9"/>
                <a:gd name="T17" fmla="*/ 9 h 16"/>
                <a:gd name="T18" fmla="*/ 0 w 9"/>
                <a:gd name="T19" fmla="*/ 9 h 16"/>
                <a:gd name="T20" fmla="*/ 0 w 9"/>
                <a:gd name="T21" fmla="*/ 9 h 16"/>
                <a:gd name="T22" fmla="*/ 0 w 9"/>
                <a:gd name="T23" fmla="*/ 9 h 16"/>
                <a:gd name="T24" fmla="*/ 0 w 9"/>
                <a:gd name="T25" fmla="*/ 9 h 16"/>
                <a:gd name="T26" fmla="*/ 0 w 9"/>
                <a:gd name="T27" fmla="*/ 9 h 16"/>
                <a:gd name="T28" fmla="*/ 0 w 9"/>
                <a:gd name="T29" fmla="*/ 9 h 16"/>
                <a:gd name="T30" fmla="*/ 0 w 9"/>
                <a:gd name="T31" fmla="*/ 8 h 16"/>
                <a:gd name="T32" fmla="*/ 0 w 9"/>
                <a:gd name="T33" fmla="*/ 8 h 16"/>
                <a:gd name="T34" fmla="*/ 0 w 9"/>
                <a:gd name="T35" fmla="*/ 8 h 16"/>
                <a:gd name="T36" fmla="*/ 0 w 9"/>
                <a:gd name="T37" fmla="*/ 8 h 16"/>
                <a:gd name="T38" fmla="*/ 0 w 9"/>
                <a:gd name="T39" fmla="*/ 8 h 16"/>
                <a:gd name="T40" fmla="*/ 0 w 9"/>
                <a:gd name="T41" fmla="*/ 8 h 16"/>
                <a:gd name="T42" fmla="*/ 0 w 9"/>
                <a:gd name="T43" fmla="*/ 8 h 16"/>
                <a:gd name="T44" fmla="*/ 0 w 9"/>
                <a:gd name="T45" fmla="*/ 8 h 16"/>
                <a:gd name="T46" fmla="*/ 0 w 9"/>
                <a:gd name="T47" fmla="*/ 8 h 16"/>
                <a:gd name="T48" fmla="*/ 0 w 9"/>
                <a:gd name="T49" fmla="*/ 8 h 16"/>
                <a:gd name="T50" fmla="*/ 0 w 9"/>
                <a:gd name="T51" fmla="*/ 7 h 16"/>
                <a:gd name="T52" fmla="*/ 0 w 9"/>
                <a:gd name="T53" fmla="*/ 7 h 16"/>
                <a:gd name="T54" fmla="*/ 0 w 9"/>
                <a:gd name="T55" fmla="*/ 7 h 16"/>
                <a:gd name="T56" fmla="*/ 0 w 9"/>
                <a:gd name="T57" fmla="*/ 7 h 16"/>
                <a:gd name="T58" fmla="*/ 0 w 9"/>
                <a:gd name="T59" fmla="*/ 7 h 16"/>
                <a:gd name="T60" fmla="*/ 0 w 9"/>
                <a:gd name="T61" fmla="*/ 7 h 16"/>
                <a:gd name="T62" fmla="*/ 0 w 9"/>
                <a:gd name="T63" fmla="*/ 7 h 16"/>
                <a:gd name="T64" fmla="*/ 0 w 9"/>
                <a:gd name="T65" fmla="*/ 7 h 16"/>
                <a:gd name="T66" fmla="*/ 0 w 9"/>
                <a:gd name="T67" fmla="*/ 7 h 16"/>
                <a:gd name="T68" fmla="*/ 0 w 9"/>
                <a:gd name="T69" fmla="*/ 7 h 16"/>
                <a:gd name="T70" fmla="*/ 5 w 9"/>
                <a:gd name="T7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6">
                  <a:moveTo>
                    <a:pt x="5" y="1"/>
                  </a:moveTo>
                  <a:cubicBezTo>
                    <a:pt x="6" y="0"/>
                    <a:pt x="7" y="0"/>
                    <a:pt x="8" y="0"/>
                  </a:cubicBezTo>
                  <a:cubicBezTo>
                    <a:pt x="9" y="1"/>
                    <a:pt x="9" y="2"/>
                    <a:pt x="8" y="3"/>
                  </a:cubicBezTo>
                  <a:cubicBezTo>
                    <a:pt x="4" y="8"/>
                    <a:pt x="4" y="8"/>
                    <a:pt x="4" y="8"/>
                  </a:cubicBezTo>
                  <a:cubicBezTo>
                    <a:pt x="8" y="13"/>
                    <a:pt x="8" y="13"/>
                    <a:pt x="8" y="13"/>
                  </a:cubicBezTo>
                  <a:cubicBezTo>
                    <a:pt x="9" y="13"/>
                    <a:pt x="9" y="15"/>
                    <a:pt x="8" y="15"/>
                  </a:cubicBezTo>
                  <a:cubicBezTo>
                    <a:pt x="7" y="16"/>
                    <a:pt x="6" y="16"/>
                    <a:pt x="5" y="15"/>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lnTo>
                    <a:pt x="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Sḷiḋé">
              <a:extLst>
                <a:ext uri="{FF2B5EF4-FFF2-40B4-BE49-F238E27FC236}">
                  <a16:creationId xmlns:a16="http://schemas.microsoft.com/office/drawing/2014/main" id="{785BEB00-0240-4E64-8F9B-666174DA3523}"/>
                </a:ext>
              </a:extLst>
            </p:cNvPr>
            <p:cNvSpPr/>
            <p:nvPr/>
          </p:nvSpPr>
          <p:spPr bwMode="auto">
            <a:xfrm>
              <a:off x="5537994" y="4883151"/>
              <a:ext cx="1090613" cy="1092200"/>
            </a:xfrm>
            <a:prstGeom prst="ellipse">
              <a:avLst/>
            </a:prstGeom>
            <a:solidFill>
              <a:srgbClr val="FA9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ş1íḑe">
              <a:extLst>
                <a:ext uri="{FF2B5EF4-FFF2-40B4-BE49-F238E27FC236}">
                  <a16:creationId xmlns:a16="http://schemas.microsoft.com/office/drawing/2014/main" id="{DE74540E-E0AC-48D1-AB4F-73AC11ECF7FA}"/>
                </a:ext>
              </a:extLst>
            </p:cNvPr>
            <p:cNvSpPr/>
            <p:nvPr/>
          </p:nvSpPr>
          <p:spPr bwMode="auto">
            <a:xfrm>
              <a:off x="5790406" y="5218114"/>
              <a:ext cx="585788" cy="428625"/>
            </a:xfrm>
            <a:custGeom>
              <a:avLst/>
              <a:gdLst>
                <a:gd name="T0" fmla="*/ 47 w 70"/>
                <a:gd name="T1" fmla="*/ 51 h 51"/>
                <a:gd name="T2" fmla="*/ 70 w 70"/>
                <a:gd name="T3" fmla="*/ 51 h 51"/>
                <a:gd name="T4" fmla="*/ 70 w 70"/>
                <a:gd name="T5" fmla="*/ 0 h 51"/>
                <a:gd name="T6" fmla="*/ 47 w 70"/>
                <a:gd name="T7" fmla="*/ 0 h 51"/>
                <a:gd name="T8" fmla="*/ 47 w 70"/>
                <a:gd name="T9" fmla="*/ 21 h 51"/>
                <a:gd name="T10" fmla="*/ 64 w 70"/>
                <a:gd name="T11" fmla="*/ 45 h 51"/>
                <a:gd name="T12" fmla="*/ 47 w 70"/>
                <a:gd name="T13" fmla="*/ 45 h 51"/>
                <a:gd name="T14" fmla="*/ 47 w 70"/>
                <a:gd name="T15" fmla="*/ 51 h 51"/>
                <a:gd name="T16" fmla="*/ 32 w 70"/>
                <a:gd name="T17" fmla="*/ 51 h 51"/>
                <a:gd name="T18" fmla="*/ 47 w 70"/>
                <a:gd name="T19" fmla="*/ 51 h 51"/>
                <a:gd name="T20" fmla="*/ 47 w 70"/>
                <a:gd name="T21" fmla="*/ 45 h 51"/>
                <a:gd name="T22" fmla="*/ 37 w 70"/>
                <a:gd name="T23" fmla="*/ 45 h 51"/>
                <a:gd name="T24" fmla="*/ 36 w 70"/>
                <a:gd name="T25" fmla="*/ 43 h 51"/>
                <a:gd name="T26" fmla="*/ 32 w 70"/>
                <a:gd name="T27" fmla="*/ 38 h 51"/>
                <a:gd name="T28" fmla="*/ 32 w 70"/>
                <a:gd name="T29" fmla="*/ 42 h 51"/>
                <a:gd name="T30" fmla="*/ 34 w 70"/>
                <a:gd name="T31" fmla="*/ 45 h 51"/>
                <a:gd name="T32" fmla="*/ 32 w 70"/>
                <a:gd name="T33" fmla="*/ 45 h 51"/>
                <a:gd name="T34" fmla="*/ 32 w 70"/>
                <a:gd name="T35" fmla="*/ 51 h 51"/>
                <a:gd name="T36" fmla="*/ 47 w 70"/>
                <a:gd name="T37" fmla="*/ 0 h 51"/>
                <a:gd name="T38" fmla="*/ 32 w 70"/>
                <a:gd name="T39" fmla="*/ 0 h 51"/>
                <a:gd name="T40" fmla="*/ 32 w 70"/>
                <a:gd name="T41" fmla="*/ 33 h 51"/>
                <a:gd name="T42" fmla="*/ 44 w 70"/>
                <a:gd name="T43" fmla="*/ 16 h 51"/>
                <a:gd name="T44" fmla="*/ 44 w 70"/>
                <a:gd name="T45" fmla="*/ 16 h 51"/>
                <a:gd name="T46" fmla="*/ 47 w 70"/>
                <a:gd name="T47" fmla="*/ 21 h 51"/>
                <a:gd name="T48" fmla="*/ 47 w 70"/>
                <a:gd name="T49" fmla="*/ 0 h 51"/>
                <a:gd name="T50" fmla="*/ 20 w 70"/>
                <a:gd name="T51" fmla="*/ 51 h 51"/>
                <a:gd name="T52" fmla="*/ 32 w 70"/>
                <a:gd name="T53" fmla="*/ 51 h 51"/>
                <a:gd name="T54" fmla="*/ 32 w 70"/>
                <a:gd name="T55" fmla="*/ 45 h 51"/>
                <a:gd name="T56" fmla="*/ 23 w 70"/>
                <a:gd name="T57" fmla="*/ 45 h 51"/>
                <a:gd name="T58" fmla="*/ 20 w 70"/>
                <a:gd name="T59" fmla="*/ 45 h 51"/>
                <a:gd name="T60" fmla="*/ 20 w 70"/>
                <a:gd name="T61" fmla="*/ 51 h 51"/>
                <a:gd name="T62" fmla="*/ 32 w 70"/>
                <a:gd name="T63" fmla="*/ 0 h 51"/>
                <a:gd name="T64" fmla="*/ 20 w 70"/>
                <a:gd name="T65" fmla="*/ 0 h 51"/>
                <a:gd name="T66" fmla="*/ 20 w 70"/>
                <a:gd name="T67" fmla="*/ 8 h 51"/>
                <a:gd name="T68" fmla="*/ 21 w 70"/>
                <a:gd name="T69" fmla="*/ 12 h 51"/>
                <a:gd name="T70" fmla="*/ 20 w 70"/>
                <a:gd name="T71" fmla="*/ 15 h 51"/>
                <a:gd name="T72" fmla="*/ 20 w 70"/>
                <a:gd name="T73" fmla="*/ 25 h 51"/>
                <a:gd name="T74" fmla="*/ 20 w 70"/>
                <a:gd name="T75" fmla="*/ 25 h 51"/>
                <a:gd name="T76" fmla="*/ 29 w 70"/>
                <a:gd name="T77" fmla="*/ 37 h 51"/>
                <a:gd name="T78" fmla="*/ 32 w 70"/>
                <a:gd name="T79" fmla="*/ 42 h 51"/>
                <a:gd name="T80" fmla="*/ 32 w 70"/>
                <a:gd name="T81" fmla="*/ 38 h 51"/>
                <a:gd name="T82" fmla="*/ 30 w 70"/>
                <a:gd name="T83" fmla="*/ 35 h 51"/>
                <a:gd name="T84" fmla="*/ 32 w 70"/>
                <a:gd name="T85" fmla="*/ 33 h 51"/>
                <a:gd name="T86" fmla="*/ 32 w 70"/>
                <a:gd name="T87" fmla="*/ 0 h 51"/>
                <a:gd name="T88" fmla="*/ 0 w 70"/>
                <a:gd name="T89" fmla="*/ 51 h 51"/>
                <a:gd name="T90" fmla="*/ 20 w 70"/>
                <a:gd name="T91" fmla="*/ 51 h 51"/>
                <a:gd name="T92" fmla="*/ 20 w 70"/>
                <a:gd name="T93" fmla="*/ 45 h 51"/>
                <a:gd name="T94" fmla="*/ 6 w 70"/>
                <a:gd name="T95" fmla="*/ 45 h 51"/>
                <a:gd name="T96" fmla="*/ 6 w 70"/>
                <a:gd name="T97" fmla="*/ 45 h 51"/>
                <a:gd name="T98" fmla="*/ 20 w 70"/>
                <a:gd name="T99" fmla="*/ 25 h 51"/>
                <a:gd name="T100" fmla="*/ 20 w 70"/>
                <a:gd name="T101" fmla="*/ 15 h 51"/>
                <a:gd name="T102" fmla="*/ 16 w 70"/>
                <a:gd name="T103" fmla="*/ 17 h 51"/>
                <a:gd name="T104" fmla="*/ 10 w 70"/>
                <a:gd name="T105" fmla="*/ 12 h 51"/>
                <a:gd name="T106" fmla="*/ 16 w 70"/>
                <a:gd name="T107" fmla="*/ 6 h 51"/>
                <a:gd name="T108" fmla="*/ 16 w 70"/>
                <a:gd name="T109" fmla="*/ 6 h 51"/>
                <a:gd name="T110" fmla="*/ 20 w 70"/>
                <a:gd name="T111" fmla="*/ 8 h 51"/>
                <a:gd name="T112" fmla="*/ 20 w 70"/>
                <a:gd name="T113" fmla="*/ 0 h 51"/>
                <a:gd name="T114" fmla="*/ 0 w 70"/>
                <a:gd name="T115" fmla="*/ 0 h 51"/>
                <a:gd name="T116" fmla="*/ 0 w 70"/>
                <a:gd name="T1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 h="51">
                  <a:moveTo>
                    <a:pt x="47" y="51"/>
                  </a:moveTo>
                  <a:cubicBezTo>
                    <a:pt x="70" y="51"/>
                    <a:pt x="70" y="51"/>
                    <a:pt x="70" y="51"/>
                  </a:cubicBezTo>
                  <a:cubicBezTo>
                    <a:pt x="70" y="0"/>
                    <a:pt x="70" y="0"/>
                    <a:pt x="70" y="0"/>
                  </a:cubicBezTo>
                  <a:cubicBezTo>
                    <a:pt x="47" y="0"/>
                    <a:pt x="47" y="0"/>
                    <a:pt x="47" y="0"/>
                  </a:cubicBezTo>
                  <a:cubicBezTo>
                    <a:pt x="47" y="21"/>
                    <a:pt x="47" y="21"/>
                    <a:pt x="47" y="21"/>
                  </a:cubicBezTo>
                  <a:cubicBezTo>
                    <a:pt x="64" y="45"/>
                    <a:pt x="64" y="45"/>
                    <a:pt x="64" y="45"/>
                  </a:cubicBezTo>
                  <a:cubicBezTo>
                    <a:pt x="47" y="45"/>
                    <a:pt x="47" y="45"/>
                    <a:pt x="47" y="45"/>
                  </a:cubicBezTo>
                  <a:lnTo>
                    <a:pt x="47" y="51"/>
                  </a:lnTo>
                  <a:close/>
                  <a:moveTo>
                    <a:pt x="32" y="51"/>
                  </a:moveTo>
                  <a:cubicBezTo>
                    <a:pt x="47" y="51"/>
                    <a:pt x="47" y="51"/>
                    <a:pt x="47" y="51"/>
                  </a:cubicBezTo>
                  <a:cubicBezTo>
                    <a:pt x="47" y="45"/>
                    <a:pt x="47" y="45"/>
                    <a:pt x="47" y="45"/>
                  </a:cubicBezTo>
                  <a:cubicBezTo>
                    <a:pt x="37" y="45"/>
                    <a:pt x="37" y="45"/>
                    <a:pt x="37" y="45"/>
                  </a:cubicBezTo>
                  <a:cubicBezTo>
                    <a:pt x="36" y="43"/>
                    <a:pt x="36" y="43"/>
                    <a:pt x="36" y="43"/>
                  </a:cubicBezTo>
                  <a:cubicBezTo>
                    <a:pt x="32" y="38"/>
                    <a:pt x="32" y="38"/>
                    <a:pt x="32" y="38"/>
                  </a:cubicBezTo>
                  <a:cubicBezTo>
                    <a:pt x="32" y="42"/>
                    <a:pt x="32" y="42"/>
                    <a:pt x="32" y="42"/>
                  </a:cubicBezTo>
                  <a:cubicBezTo>
                    <a:pt x="34" y="45"/>
                    <a:pt x="34" y="45"/>
                    <a:pt x="34" y="45"/>
                  </a:cubicBezTo>
                  <a:cubicBezTo>
                    <a:pt x="32" y="45"/>
                    <a:pt x="32" y="45"/>
                    <a:pt x="32" y="45"/>
                  </a:cubicBezTo>
                  <a:cubicBezTo>
                    <a:pt x="32" y="51"/>
                    <a:pt x="32" y="51"/>
                    <a:pt x="32" y="51"/>
                  </a:cubicBezTo>
                  <a:close/>
                  <a:moveTo>
                    <a:pt x="47" y="0"/>
                  </a:moveTo>
                  <a:cubicBezTo>
                    <a:pt x="32" y="0"/>
                    <a:pt x="32" y="0"/>
                    <a:pt x="32" y="0"/>
                  </a:cubicBezTo>
                  <a:cubicBezTo>
                    <a:pt x="32" y="33"/>
                    <a:pt x="32" y="33"/>
                    <a:pt x="32" y="33"/>
                  </a:cubicBezTo>
                  <a:cubicBezTo>
                    <a:pt x="44" y="16"/>
                    <a:pt x="44" y="16"/>
                    <a:pt x="44" y="16"/>
                  </a:cubicBezTo>
                  <a:cubicBezTo>
                    <a:pt x="44" y="16"/>
                    <a:pt x="44" y="16"/>
                    <a:pt x="44" y="16"/>
                  </a:cubicBezTo>
                  <a:cubicBezTo>
                    <a:pt x="47" y="21"/>
                    <a:pt x="47" y="21"/>
                    <a:pt x="47" y="21"/>
                  </a:cubicBezTo>
                  <a:lnTo>
                    <a:pt x="47" y="0"/>
                  </a:lnTo>
                  <a:close/>
                  <a:moveTo>
                    <a:pt x="20" y="51"/>
                  </a:moveTo>
                  <a:cubicBezTo>
                    <a:pt x="32" y="51"/>
                    <a:pt x="32" y="51"/>
                    <a:pt x="32" y="51"/>
                  </a:cubicBezTo>
                  <a:cubicBezTo>
                    <a:pt x="32" y="45"/>
                    <a:pt x="32" y="45"/>
                    <a:pt x="32" y="45"/>
                  </a:cubicBezTo>
                  <a:cubicBezTo>
                    <a:pt x="23" y="45"/>
                    <a:pt x="23" y="45"/>
                    <a:pt x="23" y="45"/>
                  </a:cubicBezTo>
                  <a:cubicBezTo>
                    <a:pt x="20" y="45"/>
                    <a:pt x="20" y="45"/>
                    <a:pt x="20" y="45"/>
                  </a:cubicBezTo>
                  <a:cubicBezTo>
                    <a:pt x="20" y="51"/>
                    <a:pt x="20" y="51"/>
                    <a:pt x="20" y="51"/>
                  </a:cubicBezTo>
                  <a:close/>
                  <a:moveTo>
                    <a:pt x="32" y="0"/>
                  </a:moveTo>
                  <a:cubicBezTo>
                    <a:pt x="20" y="0"/>
                    <a:pt x="20" y="0"/>
                    <a:pt x="20" y="0"/>
                  </a:cubicBezTo>
                  <a:cubicBezTo>
                    <a:pt x="20" y="8"/>
                    <a:pt x="20" y="8"/>
                    <a:pt x="20" y="8"/>
                  </a:cubicBezTo>
                  <a:cubicBezTo>
                    <a:pt x="21" y="9"/>
                    <a:pt x="21" y="11"/>
                    <a:pt x="21" y="12"/>
                  </a:cubicBezTo>
                  <a:cubicBezTo>
                    <a:pt x="21" y="13"/>
                    <a:pt x="21" y="14"/>
                    <a:pt x="20" y="15"/>
                  </a:cubicBezTo>
                  <a:cubicBezTo>
                    <a:pt x="20" y="25"/>
                    <a:pt x="20" y="25"/>
                    <a:pt x="20" y="25"/>
                  </a:cubicBezTo>
                  <a:cubicBezTo>
                    <a:pt x="20" y="25"/>
                    <a:pt x="20" y="25"/>
                    <a:pt x="20" y="25"/>
                  </a:cubicBezTo>
                  <a:cubicBezTo>
                    <a:pt x="29" y="37"/>
                    <a:pt x="29" y="37"/>
                    <a:pt x="29" y="37"/>
                  </a:cubicBezTo>
                  <a:cubicBezTo>
                    <a:pt x="32" y="42"/>
                    <a:pt x="32" y="42"/>
                    <a:pt x="32" y="42"/>
                  </a:cubicBezTo>
                  <a:cubicBezTo>
                    <a:pt x="32" y="38"/>
                    <a:pt x="32" y="38"/>
                    <a:pt x="32" y="38"/>
                  </a:cubicBezTo>
                  <a:cubicBezTo>
                    <a:pt x="30" y="35"/>
                    <a:pt x="30" y="35"/>
                    <a:pt x="30" y="35"/>
                  </a:cubicBezTo>
                  <a:cubicBezTo>
                    <a:pt x="32" y="33"/>
                    <a:pt x="32" y="33"/>
                    <a:pt x="32" y="33"/>
                  </a:cubicBezTo>
                  <a:lnTo>
                    <a:pt x="32" y="0"/>
                  </a:lnTo>
                  <a:close/>
                  <a:moveTo>
                    <a:pt x="0" y="51"/>
                  </a:moveTo>
                  <a:cubicBezTo>
                    <a:pt x="20" y="51"/>
                    <a:pt x="20" y="51"/>
                    <a:pt x="20" y="51"/>
                  </a:cubicBezTo>
                  <a:cubicBezTo>
                    <a:pt x="20" y="45"/>
                    <a:pt x="20" y="45"/>
                    <a:pt x="20" y="45"/>
                  </a:cubicBezTo>
                  <a:cubicBezTo>
                    <a:pt x="6" y="45"/>
                    <a:pt x="6" y="45"/>
                    <a:pt x="6" y="45"/>
                  </a:cubicBezTo>
                  <a:cubicBezTo>
                    <a:pt x="6" y="45"/>
                    <a:pt x="6" y="45"/>
                    <a:pt x="6" y="45"/>
                  </a:cubicBezTo>
                  <a:cubicBezTo>
                    <a:pt x="20" y="25"/>
                    <a:pt x="20" y="25"/>
                    <a:pt x="20" y="25"/>
                  </a:cubicBezTo>
                  <a:cubicBezTo>
                    <a:pt x="20" y="15"/>
                    <a:pt x="20" y="15"/>
                    <a:pt x="20" y="15"/>
                  </a:cubicBezTo>
                  <a:cubicBezTo>
                    <a:pt x="19" y="17"/>
                    <a:pt x="18" y="17"/>
                    <a:pt x="16" y="17"/>
                  </a:cubicBezTo>
                  <a:cubicBezTo>
                    <a:pt x="13" y="17"/>
                    <a:pt x="10" y="15"/>
                    <a:pt x="10" y="12"/>
                  </a:cubicBezTo>
                  <a:cubicBezTo>
                    <a:pt x="10" y="9"/>
                    <a:pt x="13" y="6"/>
                    <a:pt x="16" y="6"/>
                  </a:cubicBezTo>
                  <a:cubicBezTo>
                    <a:pt x="16" y="6"/>
                    <a:pt x="16" y="6"/>
                    <a:pt x="16" y="6"/>
                  </a:cubicBezTo>
                  <a:cubicBezTo>
                    <a:pt x="18" y="6"/>
                    <a:pt x="19" y="7"/>
                    <a:pt x="20" y="8"/>
                  </a:cubicBezTo>
                  <a:cubicBezTo>
                    <a:pt x="20" y="0"/>
                    <a:pt x="20" y="0"/>
                    <a:pt x="20" y="0"/>
                  </a:cubicBezTo>
                  <a:cubicBezTo>
                    <a:pt x="0" y="0"/>
                    <a:pt x="0" y="0"/>
                    <a:pt x="0" y="0"/>
                  </a:cubicBez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ïṡḻïďê">
              <a:extLst>
                <a:ext uri="{FF2B5EF4-FFF2-40B4-BE49-F238E27FC236}">
                  <a16:creationId xmlns:a16="http://schemas.microsoft.com/office/drawing/2014/main" id="{DA69F203-E445-496E-BD46-AC6C9AE9321B}"/>
                </a:ext>
              </a:extLst>
            </p:cNvPr>
            <p:cNvSpPr/>
            <p:nvPr/>
          </p:nvSpPr>
          <p:spPr bwMode="auto">
            <a:xfrm>
              <a:off x="4321969" y="4646614"/>
              <a:ext cx="1090613" cy="1084263"/>
            </a:xfrm>
            <a:prstGeom prst="ellipse">
              <a:avLst/>
            </a:prstGeom>
            <a:solidFill>
              <a:srgbClr val="FFD4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ṣḷîḑe">
              <a:extLst>
                <a:ext uri="{FF2B5EF4-FFF2-40B4-BE49-F238E27FC236}">
                  <a16:creationId xmlns:a16="http://schemas.microsoft.com/office/drawing/2014/main" id="{7C224C07-2DB1-4FCF-829B-AB09F1F4C1A8}"/>
                </a:ext>
              </a:extLst>
            </p:cNvPr>
            <p:cNvSpPr/>
            <p:nvPr/>
          </p:nvSpPr>
          <p:spPr bwMode="auto">
            <a:xfrm>
              <a:off x="4750594" y="5395914"/>
              <a:ext cx="233363" cy="82550"/>
            </a:xfrm>
            <a:custGeom>
              <a:avLst/>
              <a:gdLst>
                <a:gd name="T0" fmla="*/ 5 w 147"/>
                <a:gd name="T1" fmla="*/ 0 h 52"/>
                <a:gd name="T2" fmla="*/ 0 w 147"/>
                <a:gd name="T3" fmla="*/ 52 h 52"/>
                <a:gd name="T4" fmla="*/ 147 w 147"/>
                <a:gd name="T5" fmla="*/ 52 h 52"/>
                <a:gd name="T6" fmla="*/ 147 w 147"/>
                <a:gd name="T7" fmla="*/ 0 h 52"/>
                <a:gd name="T8" fmla="*/ 5 w 147"/>
                <a:gd name="T9" fmla="*/ 0 h 52"/>
              </a:gdLst>
              <a:ahLst/>
              <a:cxnLst>
                <a:cxn ang="0">
                  <a:pos x="T0" y="T1"/>
                </a:cxn>
                <a:cxn ang="0">
                  <a:pos x="T2" y="T3"/>
                </a:cxn>
                <a:cxn ang="0">
                  <a:pos x="T4" y="T5"/>
                </a:cxn>
                <a:cxn ang="0">
                  <a:pos x="T6" y="T7"/>
                </a:cxn>
                <a:cxn ang="0">
                  <a:pos x="T8" y="T9"/>
                </a:cxn>
              </a:cxnLst>
              <a:rect l="0" t="0" r="r" b="b"/>
              <a:pathLst>
                <a:path w="147" h="52">
                  <a:moveTo>
                    <a:pt x="5" y="0"/>
                  </a:moveTo>
                  <a:lnTo>
                    <a:pt x="0" y="52"/>
                  </a:lnTo>
                  <a:lnTo>
                    <a:pt x="147" y="52"/>
                  </a:lnTo>
                  <a:lnTo>
                    <a:pt x="147"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işļîḑé">
              <a:extLst>
                <a:ext uri="{FF2B5EF4-FFF2-40B4-BE49-F238E27FC236}">
                  <a16:creationId xmlns:a16="http://schemas.microsoft.com/office/drawing/2014/main" id="{DDB9DDEF-5EF6-4173-BD88-443EB45AD18F}"/>
                </a:ext>
              </a:extLst>
            </p:cNvPr>
            <p:cNvSpPr/>
            <p:nvPr/>
          </p:nvSpPr>
          <p:spPr bwMode="auto">
            <a:xfrm>
              <a:off x="4539456" y="4957764"/>
              <a:ext cx="663575" cy="420688"/>
            </a:xfrm>
            <a:custGeom>
              <a:avLst/>
              <a:gdLst>
                <a:gd name="T0" fmla="*/ 280 w 418"/>
                <a:gd name="T1" fmla="*/ 265 h 265"/>
                <a:gd name="T2" fmla="*/ 418 w 418"/>
                <a:gd name="T3" fmla="*/ 265 h 265"/>
                <a:gd name="T4" fmla="*/ 418 w 418"/>
                <a:gd name="T5" fmla="*/ 0 h 265"/>
                <a:gd name="T6" fmla="*/ 206 w 418"/>
                <a:gd name="T7" fmla="*/ 0 h 265"/>
                <a:gd name="T8" fmla="*/ 206 w 418"/>
                <a:gd name="T9" fmla="*/ 37 h 265"/>
                <a:gd name="T10" fmla="*/ 381 w 418"/>
                <a:gd name="T11" fmla="*/ 37 h 265"/>
                <a:gd name="T12" fmla="*/ 381 w 418"/>
                <a:gd name="T13" fmla="*/ 233 h 265"/>
                <a:gd name="T14" fmla="*/ 280 w 418"/>
                <a:gd name="T15" fmla="*/ 233 h 265"/>
                <a:gd name="T16" fmla="*/ 206 w 418"/>
                <a:gd name="T17" fmla="*/ 233 h 265"/>
                <a:gd name="T18" fmla="*/ 206 w 418"/>
                <a:gd name="T19" fmla="*/ 265 h 265"/>
                <a:gd name="T20" fmla="*/ 280 w 418"/>
                <a:gd name="T21" fmla="*/ 265 h 265"/>
                <a:gd name="T22" fmla="*/ 206 w 418"/>
                <a:gd name="T23" fmla="*/ 0 h 265"/>
                <a:gd name="T24" fmla="*/ 0 w 418"/>
                <a:gd name="T25" fmla="*/ 0 h 265"/>
                <a:gd name="T26" fmla="*/ 0 w 418"/>
                <a:gd name="T27" fmla="*/ 265 h 265"/>
                <a:gd name="T28" fmla="*/ 138 w 418"/>
                <a:gd name="T29" fmla="*/ 265 h 265"/>
                <a:gd name="T30" fmla="*/ 206 w 418"/>
                <a:gd name="T31" fmla="*/ 265 h 265"/>
                <a:gd name="T32" fmla="*/ 206 w 418"/>
                <a:gd name="T33" fmla="*/ 233 h 265"/>
                <a:gd name="T34" fmla="*/ 138 w 418"/>
                <a:gd name="T35" fmla="*/ 233 h 265"/>
                <a:gd name="T36" fmla="*/ 37 w 418"/>
                <a:gd name="T37" fmla="*/ 233 h 265"/>
                <a:gd name="T38" fmla="*/ 37 w 418"/>
                <a:gd name="T39" fmla="*/ 233 h 265"/>
                <a:gd name="T40" fmla="*/ 37 w 418"/>
                <a:gd name="T41" fmla="*/ 37 h 265"/>
                <a:gd name="T42" fmla="*/ 206 w 418"/>
                <a:gd name="T43" fmla="*/ 37 h 265"/>
                <a:gd name="T44" fmla="*/ 206 w 418"/>
                <a:gd name="T4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 h="265">
                  <a:moveTo>
                    <a:pt x="280" y="265"/>
                  </a:moveTo>
                  <a:lnTo>
                    <a:pt x="418" y="265"/>
                  </a:lnTo>
                  <a:lnTo>
                    <a:pt x="418" y="0"/>
                  </a:lnTo>
                  <a:lnTo>
                    <a:pt x="206" y="0"/>
                  </a:lnTo>
                  <a:lnTo>
                    <a:pt x="206" y="37"/>
                  </a:lnTo>
                  <a:lnTo>
                    <a:pt x="381" y="37"/>
                  </a:lnTo>
                  <a:lnTo>
                    <a:pt x="381" y="233"/>
                  </a:lnTo>
                  <a:lnTo>
                    <a:pt x="280" y="233"/>
                  </a:lnTo>
                  <a:lnTo>
                    <a:pt x="206" y="233"/>
                  </a:lnTo>
                  <a:lnTo>
                    <a:pt x="206" y="265"/>
                  </a:lnTo>
                  <a:lnTo>
                    <a:pt x="280" y="265"/>
                  </a:lnTo>
                  <a:close/>
                  <a:moveTo>
                    <a:pt x="206" y="0"/>
                  </a:moveTo>
                  <a:lnTo>
                    <a:pt x="0" y="0"/>
                  </a:lnTo>
                  <a:lnTo>
                    <a:pt x="0" y="265"/>
                  </a:lnTo>
                  <a:lnTo>
                    <a:pt x="138" y="265"/>
                  </a:lnTo>
                  <a:lnTo>
                    <a:pt x="206" y="265"/>
                  </a:lnTo>
                  <a:lnTo>
                    <a:pt x="206" y="233"/>
                  </a:lnTo>
                  <a:lnTo>
                    <a:pt x="138" y="233"/>
                  </a:lnTo>
                  <a:lnTo>
                    <a:pt x="37" y="233"/>
                  </a:lnTo>
                  <a:lnTo>
                    <a:pt x="37" y="233"/>
                  </a:lnTo>
                  <a:lnTo>
                    <a:pt x="37" y="37"/>
                  </a:lnTo>
                  <a:lnTo>
                    <a:pt x="206" y="37"/>
                  </a:lnTo>
                  <a:lnTo>
                    <a:pt x="2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ṡļïḋe">
              <a:extLst>
                <a:ext uri="{FF2B5EF4-FFF2-40B4-BE49-F238E27FC236}">
                  <a16:creationId xmlns:a16="http://schemas.microsoft.com/office/drawing/2014/main" id="{B04F18BC-242B-4B38-9559-CE5B11E32472}"/>
                </a:ext>
              </a:extLst>
            </p:cNvPr>
            <p:cNvSpPr/>
            <p:nvPr/>
          </p:nvSpPr>
          <p:spPr bwMode="auto">
            <a:xfrm>
              <a:off x="4707731" y="5495926"/>
              <a:ext cx="327025" cy="33338"/>
            </a:xfrm>
            <a:custGeom>
              <a:avLst/>
              <a:gdLst>
                <a:gd name="T0" fmla="*/ 0 w 206"/>
                <a:gd name="T1" fmla="*/ 0 h 21"/>
                <a:gd name="T2" fmla="*/ 0 w 206"/>
                <a:gd name="T3" fmla="*/ 21 h 21"/>
                <a:gd name="T4" fmla="*/ 206 w 206"/>
                <a:gd name="T5" fmla="*/ 21 h 21"/>
                <a:gd name="T6" fmla="*/ 206 w 206"/>
                <a:gd name="T7" fmla="*/ 0 h 21"/>
                <a:gd name="T8" fmla="*/ 180 w 206"/>
                <a:gd name="T9" fmla="*/ 0 h 21"/>
                <a:gd name="T10" fmla="*/ 27 w 206"/>
                <a:gd name="T11" fmla="*/ 0 h 21"/>
                <a:gd name="T12" fmla="*/ 0 w 206"/>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6" h="21">
                  <a:moveTo>
                    <a:pt x="0" y="0"/>
                  </a:moveTo>
                  <a:lnTo>
                    <a:pt x="0" y="21"/>
                  </a:lnTo>
                  <a:lnTo>
                    <a:pt x="206" y="21"/>
                  </a:lnTo>
                  <a:lnTo>
                    <a:pt x="206" y="0"/>
                  </a:lnTo>
                  <a:lnTo>
                    <a:pt x="180" y="0"/>
                  </a:lnTo>
                  <a:lnTo>
                    <a:pt x="2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ṡ1ídè">
              <a:extLst>
                <a:ext uri="{FF2B5EF4-FFF2-40B4-BE49-F238E27FC236}">
                  <a16:creationId xmlns:a16="http://schemas.microsoft.com/office/drawing/2014/main" id="{B5D30D23-AB3C-4E75-92A6-983725E80C53}"/>
                </a:ext>
              </a:extLst>
            </p:cNvPr>
            <p:cNvSpPr/>
            <p:nvPr/>
          </p:nvSpPr>
          <p:spPr bwMode="auto">
            <a:xfrm>
              <a:off x="6795294" y="4646614"/>
              <a:ext cx="1082675" cy="1093788"/>
            </a:xfrm>
            <a:prstGeom prst="ellipse">
              <a:avLst/>
            </a:prstGeom>
            <a:solidFill>
              <a:srgbClr val="FFD4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ṣlïdè">
              <a:extLst>
                <a:ext uri="{FF2B5EF4-FFF2-40B4-BE49-F238E27FC236}">
                  <a16:creationId xmlns:a16="http://schemas.microsoft.com/office/drawing/2014/main" id="{D8FA18BA-B62B-427C-8D15-B7B3F65ECA07}"/>
                </a:ext>
              </a:extLst>
            </p:cNvPr>
            <p:cNvSpPr/>
            <p:nvPr/>
          </p:nvSpPr>
          <p:spPr bwMode="auto">
            <a:xfrm>
              <a:off x="6912769" y="5151439"/>
              <a:ext cx="847725" cy="92075"/>
            </a:xfrm>
            <a:custGeom>
              <a:avLst/>
              <a:gdLst>
                <a:gd name="T0" fmla="*/ 88 w 101"/>
                <a:gd name="T1" fmla="*/ 11 h 11"/>
                <a:gd name="T2" fmla="*/ 91 w 101"/>
                <a:gd name="T3" fmla="*/ 11 h 11"/>
                <a:gd name="T4" fmla="*/ 91 w 101"/>
                <a:gd name="T5" fmla="*/ 0 h 11"/>
                <a:gd name="T6" fmla="*/ 88 w 101"/>
                <a:gd name="T7" fmla="*/ 0 h 11"/>
                <a:gd name="T8" fmla="*/ 88 w 101"/>
                <a:gd name="T9" fmla="*/ 1 h 11"/>
                <a:gd name="T10" fmla="*/ 93 w 101"/>
                <a:gd name="T11" fmla="*/ 6 h 11"/>
                <a:gd name="T12" fmla="*/ 88 w 101"/>
                <a:gd name="T13" fmla="*/ 10 h 11"/>
                <a:gd name="T14" fmla="*/ 88 w 101"/>
                <a:gd name="T15" fmla="*/ 11 h 11"/>
                <a:gd name="T16" fmla="*/ 13 w 101"/>
                <a:gd name="T17" fmla="*/ 11 h 11"/>
                <a:gd name="T18" fmla="*/ 88 w 101"/>
                <a:gd name="T19" fmla="*/ 11 h 11"/>
                <a:gd name="T20" fmla="*/ 88 w 101"/>
                <a:gd name="T21" fmla="*/ 10 h 11"/>
                <a:gd name="T22" fmla="*/ 84 w 101"/>
                <a:gd name="T23" fmla="*/ 6 h 11"/>
                <a:gd name="T24" fmla="*/ 88 w 101"/>
                <a:gd name="T25" fmla="*/ 1 h 11"/>
                <a:gd name="T26" fmla="*/ 88 w 101"/>
                <a:gd name="T27" fmla="*/ 0 h 11"/>
                <a:gd name="T28" fmla="*/ 13 w 101"/>
                <a:gd name="T29" fmla="*/ 0 h 11"/>
                <a:gd name="T30" fmla="*/ 13 w 101"/>
                <a:gd name="T31" fmla="*/ 1 h 11"/>
                <a:gd name="T32" fmla="*/ 13 w 101"/>
                <a:gd name="T33" fmla="*/ 1 h 11"/>
                <a:gd name="T34" fmla="*/ 17 w 101"/>
                <a:gd name="T35" fmla="*/ 6 h 11"/>
                <a:gd name="T36" fmla="*/ 13 w 101"/>
                <a:gd name="T37" fmla="*/ 10 h 11"/>
                <a:gd name="T38" fmla="*/ 13 w 101"/>
                <a:gd name="T39" fmla="*/ 10 h 11"/>
                <a:gd name="T40" fmla="*/ 13 w 101"/>
                <a:gd name="T41" fmla="*/ 11 h 11"/>
                <a:gd name="T42" fmla="*/ 9 w 101"/>
                <a:gd name="T43" fmla="*/ 11 h 11"/>
                <a:gd name="T44" fmla="*/ 13 w 101"/>
                <a:gd name="T45" fmla="*/ 11 h 11"/>
                <a:gd name="T46" fmla="*/ 13 w 101"/>
                <a:gd name="T47" fmla="*/ 10 h 11"/>
                <a:gd name="T48" fmla="*/ 8 w 101"/>
                <a:gd name="T49" fmla="*/ 6 h 11"/>
                <a:gd name="T50" fmla="*/ 13 w 101"/>
                <a:gd name="T51" fmla="*/ 1 h 11"/>
                <a:gd name="T52" fmla="*/ 13 w 101"/>
                <a:gd name="T53" fmla="*/ 0 h 11"/>
                <a:gd name="T54" fmla="*/ 9 w 101"/>
                <a:gd name="T55" fmla="*/ 0 h 11"/>
                <a:gd name="T56" fmla="*/ 9 w 101"/>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1">
                  <a:moveTo>
                    <a:pt x="88" y="11"/>
                  </a:moveTo>
                  <a:cubicBezTo>
                    <a:pt x="91" y="11"/>
                    <a:pt x="91" y="11"/>
                    <a:pt x="91" y="11"/>
                  </a:cubicBezTo>
                  <a:cubicBezTo>
                    <a:pt x="101" y="11"/>
                    <a:pt x="101" y="0"/>
                    <a:pt x="91" y="0"/>
                  </a:cubicBezTo>
                  <a:cubicBezTo>
                    <a:pt x="88" y="0"/>
                    <a:pt x="88" y="0"/>
                    <a:pt x="88" y="0"/>
                  </a:cubicBezTo>
                  <a:cubicBezTo>
                    <a:pt x="88" y="1"/>
                    <a:pt x="88" y="1"/>
                    <a:pt x="88" y="1"/>
                  </a:cubicBezTo>
                  <a:cubicBezTo>
                    <a:pt x="91" y="1"/>
                    <a:pt x="93" y="3"/>
                    <a:pt x="93" y="6"/>
                  </a:cubicBezTo>
                  <a:cubicBezTo>
                    <a:pt x="93" y="8"/>
                    <a:pt x="91" y="10"/>
                    <a:pt x="88" y="10"/>
                  </a:cubicBezTo>
                  <a:lnTo>
                    <a:pt x="88" y="11"/>
                  </a:lnTo>
                  <a:close/>
                  <a:moveTo>
                    <a:pt x="13" y="11"/>
                  </a:moveTo>
                  <a:cubicBezTo>
                    <a:pt x="88" y="11"/>
                    <a:pt x="88" y="11"/>
                    <a:pt x="88" y="11"/>
                  </a:cubicBezTo>
                  <a:cubicBezTo>
                    <a:pt x="88" y="10"/>
                    <a:pt x="88" y="10"/>
                    <a:pt x="88" y="10"/>
                  </a:cubicBezTo>
                  <a:cubicBezTo>
                    <a:pt x="86" y="10"/>
                    <a:pt x="84" y="8"/>
                    <a:pt x="84" y="6"/>
                  </a:cubicBezTo>
                  <a:cubicBezTo>
                    <a:pt x="84" y="3"/>
                    <a:pt x="86" y="1"/>
                    <a:pt x="88" y="1"/>
                  </a:cubicBezTo>
                  <a:cubicBezTo>
                    <a:pt x="88" y="0"/>
                    <a:pt x="88" y="0"/>
                    <a:pt x="88" y="0"/>
                  </a:cubicBezTo>
                  <a:cubicBezTo>
                    <a:pt x="63" y="0"/>
                    <a:pt x="38" y="0"/>
                    <a:pt x="13" y="0"/>
                  </a:cubicBezTo>
                  <a:cubicBezTo>
                    <a:pt x="13" y="1"/>
                    <a:pt x="13" y="1"/>
                    <a:pt x="13" y="1"/>
                  </a:cubicBezTo>
                  <a:cubicBezTo>
                    <a:pt x="13" y="1"/>
                    <a:pt x="13" y="1"/>
                    <a:pt x="13" y="1"/>
                  </a:cubicBezTo>
                  <a:cubicBezTo>
                    <a:pt x="15" y="1"/>
                    <a:pt x="17" y="3"/>
                    <a:pt x="17" y="6"/>
                  </a:cubicBezTo>
                  <a:cubicBezTo>
                    <a:pt x="17" y="8"/>
                    <a:pt x="15" y="10"/>
                    <a:pt x="13" y="10"/>
                  </a:cubicBezTo>
                  <a:cubicBezTo>
                    <a:pt x="13" y="10"/>
                    <a:pt x="13" y="10"/>
                    <a:pt x="13" y="10"/>
                  </a:cubicBezTo>
                  <a:lnTo>
                    <a:pt x="13" y="11"/>
                  </a:lnTo>
                  <a:close/>
                  <a:moveTo>
                    <a:pt x="9" y="11"/>
                  </a:moveTo>
                  <a:cubicBezTo>
                    <a:pt x="13" y="11"/>
                    <a:pt x="13" y="11"/>
                    <a:pt x="13" y="11"/>
                  </a:cubicBezTo>
                  <a:cubicBezTo>
                    <a:pt x="13" y="10"/>
                    <a:pt x="13" y="10"/>
                    <a:pt x="13" y="10"/>
                  </a:cubicBezTo>
                  <a:cubicBezTo>
                    <a:pt x="10" y="10"/>
                    <a:pt x="8" y="8"/>
                    <a:pt x="8" y="6"/>
                  </a:cubicBezTo>
                  <a:cubicBezTo>
                    <a:pt x="8" y="3"/>
                    <a:pt x="10" y="1"/>
                    <a:pt x="13" y="1"/>
                  </a:cubicBezTo>
                  <a:cubicBezTo>
                    <a:pt x="13" y="0"/>
                    <a:pt x="13" y="0"/>
                    <a:pt x="13" y="0"/>
                  </a:cubicBezTo>
                  <a:cubicBezTo>
                    <a:pt x="9" y="0"/>
                    <a:pt x="9" y="0"/>
                    <a:pt x="9" y="0"/>
                  </a:cubicBezTo>
                  <a:cubicBezTo>
                    <a:pt x="0" y="0"/>
                    <a:pt x="0" y="11"/>
                    <a:pt x="9"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şḻíḓé">
              <a:extLst>
                <a:ext uri="{FF2B5EF4-FFF2-40B4-BE49-F238E27FC236}">
                  <a16:creationId xmlns:a16="http://schemas.microsoft.com/office/drawing/2014/main" id="{E56CF37E-7991-4977-9EF7-8C1496F81C7F}"/>
                </a:ext>
              </a:extLst>
            </p:cNvPr>
            <p:cNvSpPr/>
            <p:nvPr/>
          </p:nvSpPr>
          <p:spPr bwMode="auto">
            <a:xfrm>
              <a:off x="7349331" y="4857751"/>
              <a:ext cx="76200" cy="746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ṣľîďe">
              <a:extLst>
                <a:ext uri="{FF2B5EF4-FFF2-40B4-BE49-F238E27FC236}">
                  <a16:creationId xmlns:a16="http://schemas.microsoft.com/office/drawing/2014/main" id="{62B4851D-C4B3-4D2D-871B-7B1879BEC5B6}"/>
                </a:ext>
              </a:extLst>
            </p:cNvPr>
            <p:cNvSpPr/>
            <p:nvPr/>
          </p:nvSpPr>
          <p:spPr bwMode="auto">
            <a:xfrm>
              <a:off x="7392194" y="4899026"/>
              <a:ext cx="284163" cy="319088"/>
            </a:xfrm>
            <a:custGeom>
              <a:avLst/>
              <a:gdLst>
                <a:gd name="T0" fmla="*/ 33 w 34"/>
                <a:gd name="T1" fmla="*/ 34 h 38"/>
                <a:gd name="T2" fmla="*/ 3 w 34"/>
                <a:gd name="T3" fmla="*/ 1 h 38"/>
                <a:gd name="T4" fmla="*/ 1 w 34"/>
                <a:gd name="T5" fmla="*/ 1 h 38"/>
                <a:gd name="T6" fmla="*/ 1 w 34"/>
                <a:gd name="T7" fmla="*/ 1 h 38"/>
                <a:gd name="T8" fmla="*/ 0 w 34"/>
                <a:gd name="T9" fmla="*/ 4 h 38"/>
                <a:gd name="T10" fmla="*/ 30 w 34"/>
                <a:gd name="T11" fmla="*/ 37 h 38"/>
                <a:gd name="T12" fmla="*/ 33 w 34"/>
                <a:gd name="T13" fmla="*/ 37 h 38"/>
                <a:gd name="T14" fmla="*/ 33 w 34"/>
                <a:gd name="T15" fmla="*/ 37 h 38"/>
                <a:gd name="T16" fmla="*/ 33 w 34"/>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8">
                  <a:moveTo>
                    <a:pt x="33" y="34"/>
                  </a:moveTo>
                  <a:cubicBezTo>
                    <a:pt x="3" y="1"/>
                    <a:pt x="3" y="1"/>
                    <a:pt x="3" y="1"/>
                  </a:cubicBezTo>
                  <a:cubicBezTo>
                    <a:pt x="2" y="0"/>
                    <a:pt x="1" y="0"/>
                    <a:pt x="1" y="1"/>
                  </a:cubicBezTo>
                  <a:cubicBezTo>
                    <a:pt x="1" y="1"/>
                    <a:pt x="1" y="1"/>
                    <a:pt x="1" y="1"/>
                  </a:cubicBezTo>
                  <a:cubicBezTo>
                    <a:pt x="0" y="2"/>
                    <a:pt x="0" y="3"/>
                    <a:pt x="0" y="4"/>
                  </a:cubicBezTo>
                  <a:cubicBezTo>
                    <a:pt x="30" y="37"/>
                    <a:pt x="30" y="37"/>
                    <a:pt x="30" y="37"/>
                  </a:cubicBezTo>
                  <a:cubicBezTo>
                    <a:pt x="31" y="38"/>
                    <a:pt x="32" y="38"/>
                    <a:pt x="33" y="37"/>
                  </a:cubicBezTo>
                  <a:cubicBezTo>
                    <a:pt x="33" y="37"/>
                    <a:pt x="33" y="37"/>
                    <a:pt x="33" y="37"/>
                  </a:cubicBezTo>
                  <a:cubicBezTo>
                    <a:pt x="34" y="36"/>
                    <a:pt x="34" y="35"/>
                    <a:pt x="33"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lîdè">
              <a:extLst>
                <a:ext uri="{FF2B5EF4-FFF2-40B4-BE49-F238E27FC236}">
                  <a16:creationId xmlns:a16="http://schemas.microsoft.com/office/drawing/2014/main" id="{5AD12997-E7C3-43AE-944C-8200E090DF75}"/>
                </a:ext>
              </a:extLst>
            </p:cNvPr>
            <p:cNvSpPr/>
            <p:nvPr/>
          </p:nvSpPr>
          <p:spPr bwMode="auto">
            <a:xfrm>
              <a:off x="7249319" y="4857751"/>
              <a:ext cx="74613" cy="746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lïďé">
              <a:extLst>
                <a:ext uri="{FF2B5EF4-FFF2-40B4-BE49-F238E27FC236}">
                  <a16:creationId xmlns:a16="http://schemas.microsoft.com/office/drawing/2014/main" id="{BF7020E5-A8F7-4C45-8FD7-7B353985CA65}"/>
                </a:ext>
              </a:extLst>
            </p:cNvPr>
            <p:cNvSpPr/>
            <p:nvPr/>
          </p:nvSpPr>
          <p:spPr bwMode="auto">
            <a:xfrm>
              <a:off x="6996906" y="4873626"/>
              <a:ext cx="311150" cy="344488"/>
            </a:xfrm>
            <a:custGeom>
              <a:avLst/>
              <a:gdLst>
                <a:gd name="T0" fmla="*/ 1 w 37"/>
                <a:gd name="T1" fmla="*/ 37 h 41"/>
                <a:gd name="T2" fmla="*/ 33 w 37"/>
                <a:gd name="T3" fmla="*/ 1 h 41"/>
                <a:gd name="T4" fmla="*/ 36 w 37"/>
                <a:gd name="T5" fmla="*/ 1 h 41"/>
                <a:gd name="T6" fmla="*/ 36 w 37"/>
                <a:gd name="T7" fmla="*/ 1 h 41"/>
                <a:gd name="T8" fmla="*/ 36 w 37"/>
                <a:gd name="T9" fmla="*/ 4 h 41"/>
                <a:gd name="T10" fmla="*/ 4 w 37"/>
                <a:gd name="T11" fmla="*/ 40 h 41"/>
                <a:gd name="T12" fmla="*/ 1 w 37"/>
                <a:gd name="T13" fmla="*/ 40 h 41"/>
                <a:gd name="T14" fmla="*/ 1 w 37"/>
                <a:gd name="T15" fmla="*/ 40 h 41"/>
                <a:gd name="T16" fmla="*/ 1 w 37"/>
                <a:gd name="T17"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1">
                  <a:moveTo>
                    <a:pt x="1" y="37"/>
                  </a:moveTo>
                  <a:cubicBezTo>
                    <a:pt x="33" y="1"/>
                    <a:pt x="33" y="1"/>
                    <a:pt x="33" y="1"/>
                  </a:cubicBezTo>
                  <a:cubicBezTo>
                    <a:pt x="34" y="0"/>
                    <a:pt x="35" y="0"/>
                    <a:pt x="36" y="1"/>
                  </a:cubicBezTo>
                  <a:cubicBezTo>
                    <a:pt x="36" y="1"/>
                    <a:pt x="36" y="1"/>
                    <a:pt x="36" y="1"/>
                  </a:cubicBezTo>
                  <a:cubicBezTo>
                    <a:pt x="37" y="2"/>
                    <a:pt x="37" y="3"/>
                    <a:pt x="36" y="4"/>
                  </a:cubicBezTo>
                  <a:cubicBezTo>
                    <a:pt x="4" y="40"/>
                    <a:pt x="4" y="40"/>
                    <a:pt x="4" y="40"/>
                  </a:cubicBezTo>
                  <a:cubicBezTo>
                    <a:pt x="3" y="41"/>
                    <a:pt x="2" y="41"/>
                    <a:pt x="1" y="40"/>
                  </a:cubicBezTo>
                  <a:cubicBezTo>
                    <a:pt x="1" y="40"/>
                    <a:pt x="1" y="40"/>
                    <a:pt x="1" y="40"/>
                  </a:cubicBezTo>
                  <a:cubicBezTo>
                    <a:pt x="0" y="39"/>
                    <a:pt x="0" y="38"/>
                    <a:pt x="1"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śľíḍe">
              <a:extLst>
                <a:ext uri="{FF2B5EF4-FFF2-40B4-BE49-F238E27FC236}">
                  <a16:creationId xmlns:a16="http://schemas.microsoft.com/office/drawing/2014/main" id="{8CA11F48-CBB5-466E-97D7-20C1CC0D98BB}"/>
                </a:ext>
              </a:extLst>
            </p:cNvPr>
            <p:cNvSpPr/>
            <p:nvPr/>
          </p:nvSpPr>
          <p:spPr bwMode="auto">
            <a:xfrm>
              <a:off x="6996906" y="5268914"/>
              <a:ext cx="679450" cy="269875"/>
            </a:xfrm>
            <a:custGeom>
              <a:avLst/>
              <a:gdLst>
                <a:gd name="T0" fmla="*/ 81 w 81"/>
                <a:gd name="T1" fmla="*/ 0 h 32"/>
                <a:gd name="T2" fmla="*/ 66 w 81"/>
                <a:gd name="T3" fmla="*/ 32 h 32"/>
                <a:gd name="T4" fmla="*/ 66 w 81"/>
                <a:gd name="T5" fmla="*/ 25 h 32"/>
                <a:gd name="T6" fmla="*/ 69 w 81"/>
                <a:gd name="T7" fmla="*/ 14 h 32"/>
                <a:gd name="T8" fmla="*/ 67 w 81"/>
                <a:gd name="T9" fmla="*/ 3 h 32"/>
                <a:gd name="T10" fmla="*/ 66 w 81"/>
                <a:gd name="T11" fmla="*/ 3 h 32"/>
                <a:gd name="T12" fmla="*/ 53 w 81"/>
                <a:gd name="T13" fmla="*/ 0 h 32"/>
                <a:gd name="T14" fmla="*/ 66 w 81"/>
                <a:gd name="T15" fmla="*/ 3 h 32"/>
                <a:gd name="T16" fmla="*/ 62 w 81"/>
                <a:gd name="T17" fmla="*/ 14 h 32"/>
                <a:gd name="T18" fmla="*/ 64 w 81"/>
                <a:gd name="T19" fmla="*/ 25 h 32"/>
                <a:gd name="T20" fmla="*/ 66 w 81"/>
                <a:gd name="T21" fmla="*/ 25 h 32"/>
                <a:gd name="T22" fmla="*/ 53 w 81"/>
                <a:gd name="T23" fmla="*/ 32 h 32"/>
                <a:gd name="T24" fmla="*/ 56 w 81"/>
                <a:gd name="T25" fmla="*/ 22 h 32"/>
                <a:gd name="T26" fmla="*/ 57 w 81"/>
                <a:gd name="T27" fmla="*/ 6 h 32"/>
                <a:gd name="T28" fmla="*/ 54 w 81"/>
                <a:gd name="T29" fmla="*/ 3 h 32"/>
                <a:gd name="T30" fmla="*/ 53 w 81"/>
                <a:gd name="T31" fmla="*/ 0 h 32"/>
                <a:gd name="T32" fmla="*/ 53 w 81"/>
                <a:gd name="T33" fmla="*/ 0 h 32"/>
                <a:gd name="T34" fmla="*/ 50 w 81"/>
                <a:gd name="T35" fmla="*/ 6 h 32"/>
                <a:gd name="T36" fmla="*/ 49 w 81"/>
                <a:gd name="T37" fmla="*/ 22 h 32"/>
                <a:gd name="T38" fmla="*/ 52 w 81"/>
                <a:gd name="T39" fmla="*/ 25 h 32"/>
                <a:gd name="T40" fmla="*/ 53 w 81"/>
                <a:gd name="T41" fmla="*/ 32 h 32"/>
                <a:gd name="T42" fmla="*/ 40 w 81"/>
                <a:gd name="T43" fmla="*/ 25 h 32"/>
                <a:gd name="T44" fmla="*/ 44 w 81"/>
                <a:gd name="T45" fmla="*/ 14 h 32"/>
                <a:gd name="T46" fmla="*/ 40 w 81"/>
                <a:gd name="T47" fmla="*/ 3 h 32"/>
                <a:gd name="T48" fmla="*/ 40 w 81"/>
                <a:gd name="T49" fmla="*/ 3 h 32"/>
                <a:gd name="T50" fmla="*/ 28 w 81"/>
                <a:gd name="T51" fmla="*/ 0 h 32"/>
                <a:gd name="T52" fmla="*/ 40 w 81"/>
                <a:gd name="T53" fmla="*/ 3 h 32"/>
                <a:gd name="T54" fmla="*/ 37 w 81"/>
                <a:gd name="T55" fmla="*/ 14 h 32"/>
                <a:gd name="T56" fmla="*/ 40 w 81"/>
                <a:gd name="T57" fmla="*/ 25 h 32"/>
                <a:gd name="T58" fmla="*/ 40 w 81"/>
                <a:gd name="T59" fmla="*/ 25 h 32"/>
                <a:gd name="T60" fmla="*/ 28 w 81"/>
                <a:gd name="T61" fmla="*/ 32 h 32"/>
                <a:gd name="T62" fmla="*/ 29 w 81"/>
                <a:gd name="T63" fmla="*/ 25 h 32"/>
                <a:gd name="T64" fmla="*/ 32 w 81"/>
                <a:gd name="T65" fmla="*/ 22 h 32"/>
                <a:gd name="T66" fmla="*/ 31 w 81"/>
                <a:gd name="T67" fmla="*/ 6 h 32"/>
                <a:gd name="T68" fmla="*/ 28 w 81"/>
                <a:gd name="T69" fmla="*/ 0 h 32"/>
                <a:gd name="T70" fmla="*/ 28 w 81"/>
                <a:gd name="T71" fmla="*/ 0 h 32"/>
                <a:gd name="T72" fmla="*/ 27 w 81"/>
                <a:gd name="T73" fmla="*/ 3 h 32"/>
                <a:gd name="T74" fmla="*/ 24 w 81"/>
                <a:gd name="T75" fmla="*/ 6 h 32"/>
                <a:gd name="T76" fmla="*/ 25 w 81"/>
                <a:gd name="T77" fmla="*/ 22 h 32"/>
                <a:gd name="T78" fmla="*/ 28 w 81"/>
                <a:gd name="T79" fmla="*/ 32 h 32"/>
                <a:gd name="T80" fmla="*/ 15 w 81"/>
                <a:gd name="T81" fmla="*/ 25 h 32"/>
                <a:gd name="T82" fmla="*/ 17 w 81"/>
                <a:gd name="T83" fmla="*/ 25 h 32"/>
                <a:gd name="T84" fmla="*/ 19 w 81"/>
                <a:gd name="T85" fmla="*/ 14 h 32"/>
                <a:gd name="T86" fmla="*/ 15 w 81"/>
                <a:gd name="T87" fmla="*/ 3 h 32"/>
                <a:gd name="T88" fmla="*/ 15 w 81"/>
                <a:gd name="T89" fmla="*/ 32 h 32"/>
                <a:gd name="T90" fmla="*/ 0 w 81"/>
                <a:gd name="T91" fmla="*/ 0 h 32"/>
                <a:gd name="T92" fmla="*/ 15 w 81"/>
                <a:gd name="T93" fmla="*/ 3 h 32"/>
                <a:gd name="T94" fmla="*/ 14 w 81"/>
                <a:gd name="T95" fmla="*/ 3 h 32"/>
                <a:gd name="T96" fmla="*/ 12 w 81"/>
                <a:gd name="T97" fmla="*/ 14 h 32"/>
                <a:gd name="T98" fmla="*/ 15 w 81"/>
                <a:gd name="T99"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 h="32">
                  <a:moveTo>
                    <a:pt x="66" y="0"/>
                  </a:moveTo>
                  <a:cubicBezTo>
                    <a:pt x="81" y="0"/>
                    <a:pt x="81" y="0"/>
                    <a:pt x="81" y="0"/>
                  </a:cubicBezTo>
                  <a:cubicBezTo>
                    <a:pt x="77" y="23"/>
                    <a:pt x="77" y="23"/>
                    <a:pt x="77" y="23"/>
                  </a:cubicBezTo>
                  <a:cubicBezTo>
                    <a:pt x="76" y="28"/>
                    <a:pt x="74" y="32"/>
                    <a:pt x="66" y="32"/>
                  </a:cubicBezTo>
                  <a:cubicBezTo>
                    <a:pt x="66" y="32"/>
                    <a:pt x="66" y="32"/>
                    <a:pt x="66" y="32"/>
                  </a:cubicBezTo>
                  <a:cubicBezTo>
                    <a:pt x="66" y="25"/>
                    <a:pt x="66" y="25"/>
                    <a:pt x="66" y="25"/>
                  </a:cubicBezTo>
                  <a:cubicBezTo>
                    <a:pt x="67" y="24"/>
                    <a:pt x="68" y="23"/>
                    <a:pt x="68" y="22"/>
                  </a:cubicBezTo>
                  <a:cubicBezTo>
                    <a:pt x="68" y="19"/>
                    <a:pt x="68" y="17"/>
                    <a:pt x="69" y="14"/>
                  </a:cubicBezTo>
                  <a:cubicBezTo>
                    <a:pt x="69" y="11"/>
                    <a:pt x="70" y="9"/>
                    <a:pt x="70" y="6"/>
                  </a:cubicBezTo>
                  <a:cubicBezTo>
                    <a:pt x="70" y="4"/>
                    <a:pt x="69" y="3"/>
                    <a:pt x="67" y="3"/>
                  </a:cubicBezTo>
                  <a:cubicBezTo>
                    <a:pt x="67" y="3"/>
                    <a:pt x="67" y="3"/>
                    <a:pt x="67" y="3"/>
                  </a:cubicBezTo>
                  <a:cubicBezTo>
                    <a:pt x="66" y="3"/>
                    <a:pt x="66" y="3"/>
                    <a:pt x="66" y="3"/>
                  </a:cubicBezTo>
                  <a:lnTo>
                    <a:pt x="66" y="0"/>
                  </a:lnTo>
                  <a:close/>
                  <a:moveTo>
                    <a:pt x="53" y="0"/>
                  </a:moveTo>
                  <a:cubicBezTo>
                    <a:pt x="66" y="0"/>
                    <a:pt x="66" y="0"/>
                    <a:pt x="66" y="0"/>
                  </a:cubicBezTo>
                  <a:cubicBezTo>
                    <a:pt x="66" y="3"/>
                    <a:pt x="66" y="3"/>
                    <a:pt x="66" y="3"/>
                  </a:cubicBezTo>
                  <a:cubicBezTo>
                    <a:pt x="64" y="3"/>
                    <a:pt x="63" y="5"/>
                    <a:pt x="63" y="6"/>
                  </a:cubicBezTo>
                  <a:cubicBezTo>
                    <a:pt x="63" y="9"/>
                    <a:pt x="62" y="11"/>
                    <a:pt x="62" y="14"/>
                  </a:cubicBezTo>
                  <a:cubicBezTo>
                    <a:pt x="62" y="17"/>
                    <a:pt x="62" y="19"/>
                    <a:pt x="61" y="22"/>
                  </a:cubicBezTo>
                  <a:cubicBezTo>
                    <a:pt x="61" y="24"/>
                    <a:pt x="62" y="25"/>
                    <a:pt x="64" y="25"/>
                  </a:cubicBezTo>
                  <a:cubicBezTo>
                    <a:pt x="64" y="25"/>
                    <a:pt x="64" y="25"/>
                    <a:pt x="64" y="25"/>
                  </a:cubicBezTo>
                  <a:cubicBezTo>
                    <a:pt x="65" y="25"/>
                    <a:pt x="65" y="25"/>
                    <a:pt x="66" y="25"/>
                  </a:cubicBezTo>
                  <a:cubicBezTo>
                    <a:pt x="66" y="32"/>
                    <a:pt x="66" y="32"/>
                    <a:pt x="66" y="32"/>
                  </a:cubicBezTo>
                  <a:cubicBezTo>
                    <a:pt x="53" y="32"/>
                    <a:pt x="53" y="32"/>
                    <a:pt x="53" y="32"/>
                  </a:cubicBezTo>
                  <a:cubicBezTo>
                    <a:pt x="53" y="25"/>
                    <a:pt x="53" y="25"/>
                    <a:pt x="53" y="25"/>
                  </a:cubicBezTo>
                  <a:cubicBezTo>
                    <a:pt x="54" y="25"/>
                    <a:pt x="56" y="23"/>
                    <a:pt x="56" y="22"/>
                  </a:cubicBezTo>
                  <a:cubicBezTo>
                    <a:pt x="56" y="19"/>
                    <a:pt x="56" y="17"/>
                    <a:pt x="56" y="14"/>
                  </a:cubicBezTo>
                  <a:cubicBezTo>
                    <a:pt x="56" y="11"/>
                    <a:pt x="57" y="9"/>
                    <a:pt x="57" y="6"/>
                  </a:cubicBezTo>
                  <a:cubicBezTo>
                    <a:pt x="57" y="4"/>
                    <a:pt x="56" y="3"/>
                    <a:pt x="54" y="3"/>
                  </a:cubicBezTo>
                  <a:cubicBezTo>
                    <a:pt x="54" y="3"/>
                    <a:pt x="54" y="3"/>
                    <a:pt x="54" y="3"/>
                  </a:cubicBezTo>
                  <a:cubicBezTo>
                    <a:pt x="53" y="3"/>
                    <a:pt x="53" y="3"/>
                    <a:pt x="53" y="3"/>
                  </a:cubicBezTo>
                  <a:lnTo>
                    <a:pt x="53" y="0"/>
                  </a:lnTo>
                  <a:close/>
                  <a:moveTo>
                    <a:pt x="40" y="0"/>
                  </a:moveTo>
                  <a:cubicBezTo>
                    <a:pt x="53" y="0"/>
                    <a:pt x="53" y="0"/>
                    <a:pt x="53" y="0"/>
                  </a:cubicBezTo>
                  <a:cubicBezTo>
                    <a:pt x="53" y="3"/>
                    <a:pt x="53" y="3"/>
                    <a:pt x="53" y="3"/>
                  </a:cubicBezTo>
                  <a:cubicBezTo>
                    <a:pt x="51" y="3"/>
                    <a:pt x="50" y="4"/>
                    <a:pt x="50" y="6"/>
                  </a:cubicBezTo>
                  <a:cubicBezTo>
                    <a:pt x="50" y="9"/>
                    <a:pt x="50" y="11"/>
                    <a:pt x="50" y="14"/>
                  </a:cubicBezTo>
                  <a:cubicBezTo>
                    <a:pt x="50" y="17"/>
                    <a:pt x="49" y="19"/>
                    <a:pt x="49" y="22"/>
                  </a:cubicBezTo>
                  <a:cubicBezTo>
                    <a:pt x="49" y="24"/>
                    <a:pt x="51" y="25"/>
                    <a:pt x="52" y="25"/>
                  </a:cubicBezTo>
                  <a:cubicBezTo>
                    <a:pt x="52" y="25"/>
                    <a:pt x="52" y="25"/>
                    <a:pt x="52" y="25"/>
                  </a:cubicBezTo>
                  <a:cubicBezTo>
                    <a:pt x="53" y="25"/>
                    <a:pt x="53" y="25"/>
                    <a:pt x="53" y="25"/>
                  </a:cubicBezTo>
                  <a:cubicBezTo>
                    <a:pt x="53" y="32"/>
                    <a:pt x="53" y="32"/>
                    <a:pt x="53" y="32"/>
                  </a:cubicBezTo>
                  <a:cubicBezTo>
                    <a:pt x="40" y="32"/>
                    <a:pt x="40" y="32"/>
                    <a:pt x="40" y="32"/>
                  </a:cubicBezTo>
                  <a:cubicBezTo>
                    <a:pt x="40" y="25"/>
                    <a:pt x="40" y="25"/>
                    <a:pt x="40" y="25"/>
                  </a:cubicBezTo>
                  <a:cubicBezTo>
                    <a:pt x="42" y="25"/>
                    <a:pt x="44" y="24"/>
                    <a:pt x="44" y="22"/>
                  </a:cubicBezTo>
                  <a:cubicBezTo>
                    <a:pt x="44" y="19"/>
                    <a:pt x="44" y="17"/>
                    <a:pt x="44" y="14"/>
                  </a:cubicBezTo>
                  <a:cubicBezTo>
                    <a:pt x="44" y="11"/>
                    <a:pt x="44" y="9"/>
                    <a:pt x="44" y="6"/>
                  </a:cubicBezTo>
                  <a:cubicBezTo>
                    <a:pt x="44" y="4"/>
                    <a:pt x="42" y="3"/>
                    <a:pt x="40" y="3"/>
                  </a:cubicBezTo>
                  <a:cubicBezTo>
                    <a:pt x="40" y="3"/>
                    <a:pt x="40" y="3"/>
                    <a:pt x="40" y="3"/>
                  </a:cubicBezTo>
                  <a:cubicBezTo>
                    <a:pt x="40" y="3"/>
                    <a:pt x="40" y="3"/>
                    <a:pt x="40" y="3"/>
                  </a:cubicBezTo>
                  <a:lnTo>
                    <a:pt x="40" y="0"/>
                  </a:lnTo>
                  <a:close/>
                  <a:moveTo>
                    <a:pt x="28" y="0"/>
                  </a:moveTo>
                  <a:cubicBezTo>
                    <a:pt x="40" y="0"/>
                    <a:pt x="40" y="0"/>
                    <a:pt x="40" y="0"/>
                  </a:cubicBezTo>
                  <a:cubicBezTo>
                    <a:pt x="40" y="3"/>
                    <a:pt x="40" y="3"/>
                    <a:pt x="40" y="3"/>
                  </a:cubicBezTo>
                  <a:cubicBezTo>
                    <a:pt x="39" y="3"/>
                    <a:pt x="37" y="4"/>
                    <a:pt x="37" y="6"/>
                  </a:cubicBezTo>
                  <a:cubicBezTo>
                    <a:pt x="37" y="9"/>
                    <a:pt x="37" y="11"/>
                    <a:pt x="37" y="14"/>
                  </a:cubicBezTo>
                  <a:cubicBezTo>
                    <a:pt x="37" y="17"/>
                    <a:pt x="37" y="19"/>
                    <a:pt x="37" y="22"/>
                  </a:cubicBezTo>
                  <a:cubicBezTo>
                    <a:pt x="37" y="24"/>
                    <a:pt x="39" y="25"/>
                    <a:pt x="40" y="25"/>
                  </a:cubicBezTo>
                  <a:cubicBezTo>
                    <a:pt x="40" y="25"/>
                    <a:pt x="40" y="25"/>
                    <a:pt x="40" y="25"/>
                  </a:cubicBezTo>
                  <a:cubicBezTo>
                    <a:pt x="40" y="25"/>
                    <a:pt x="40" y="25"/>
                    <a:pt x="40" y="25"/>
                  </a:cubicBezTo>
                  <a:cubicBezTo>
                    <a:pt x="40" y="32"/>
                    <a:pt x="40" y="32"/>
                    <a:pt x="40" y="32"/>
                  </a:cubicBezTo>
                  <a:cubicBezTo>
                    <a:pt x="28" y="32"/>
                    <a:pt x="28" y="32"/>
                    <a:pt x="28" y="32"/>
                  </a:cubicBezTo>
                  <a:cubicBezTo>
                    <a:pt x="28" y="25"/>
                    <a:pt x="28" y="25"/>
                    <a:pt x="28" y="25"/>
                  </a:cubicBezTo>
                  <a:cubicBezTo>
                    <a:pt x="28" y="25"/>
                    <a:pt x="28" y="25"/>
                    <a:pt x="29" y="25"/>
                  </a:cubicBezTo>
                  <a:cubicBezTo>
                    <a:pt x="29" y="25"/>
                    <a:pt x="29" y="25"/>
                    <a:pt x="29" y="25"/>
                  </a:cubicBezTo>
                  <a:cubicBezTo>
                    <a:pt x="30" y="25"/>
                    <a:pt x="32" y="24"/>
                    <a:pt x="32" y="22"/>
                  </a:cubicBezTo>
                  <a:cubicBezTo>
                    <a:pt x="31" y="19"/>
                    <a:pt x="31" y="17"/>
                    <a:pt x="31" y="14"/>
                  </a:cubicBezTo>
                  <a:cubicBezTo>
                    <a:pt x="31" y="11"/>
                    <a:pt x="31" y="9"/>
                    <a:pt x="31" y="6"/>
                  </a:cubicBezTo>
                  <a:cubicBezTo>
                    <a:pt x="31" y="4"/>
                    <a:pt x="29" y="3"/>
                    <a:pt x="28" y="3"/>
                  </a:cubicBezTo>
                  <a:lnTo>
                    <a:pt x="28" y="0"/>
                  </a:lnTo>
                  <a:close/>
                  <a:moveTo>
                    <a:pt x="15" y="0"/>
                  </a:moveTo>
                  <a:cubicBezTo>
                    <a:pt x="28" y="0"/>
                    <a:pt x="28" y="0"/>
                    <a:pt x="28" y="0"/>
                  </a:cubicBezTo>
                  <a:cubicBezTo>
                    <a:pt x="28" y="3"/>
                    <a:pt x="28" y="3"/>
                    <a:pt x="28" y="3"/>
                  </a:cubicBezTo>
                  <a:cubicBezTo>
                    <a:pt x="28" y="3"/>
                    <a:pt x="27" y="3"/>
                    <a:pt x="27" y="3"/>
                  </a:cubicBezTo>
                  <a:cubicBezTo>
                    <a:pt x="27" y="3"/>
                    <a:pt x="27" y="3"/>
                    <a:pt x="27" y="3"/>
                  </a:cubicBezTo>
                  <a:cubicBezTo>
                    <a:pt x="25" y="3"/>
                    <a:pt x="24" y="4"/>
                    <a:pt x="24" y="6"/>
                  </a:cubicBezTo>
                  <a:cubicBezTo>
                    <a:pt x="24" y="9"/>
                    <a:pt x="24" y="11"/>
                    <a:pt x="25" y="14"/>
                  </a:cubicBezTo>
                  <a:cubicBezTo>
                    <a:pt x="25" y="17"/>
                    <a:pt x="25" y="19"/>
                    <a:pt x="25" y="22"/>
                  </a:cubicBezTo>
                  <a:cubicBezTo>
                    <a:pt x="25" y="23"/>
                    <a:pt x="26" y="25"/>
                    <a:pt x="28" y="25"/>
                  </a:cubicBezTo>
                  <a:cubicBezTo>
                    <a:pt x="28" y="32"/>
                    <a:pt x="28" y="32"/>
                    <a:pt x="28" y="32"/>
                  </a:cubicBezTo>
                  <a:cubicBezTo>
                    <a:pt x="15" y="32"/>
                    <a:pt x="15" y="32"/>
                    <a:pt x="15" y="32"/>
                  </a:cubicBezTo>
                  <a:cubicBezTo>
                    <a:pt x="15" y="25"/>
                    <a:pt x="15" y="25"/>
                    <a:pt x="15" y="25"/>
                  </a:cubicBezTo>
                  <a:cubicBezTo>
                    <a:pt x="16" y="25"/>
                    <a:pt x="16" y="25"/>
                    <a:pt x="17" y="25"/>
                  </a:cubicBezTo>
                  <a:cubicBezTo>
                    <a:pt x="17" y="25"/>
                    <a:pt x="17" y="25"/>
                    <a:pt x="17" y="25"/>
                  </a:cubicBezTo>
                  <a:cubicBezTo>
                    <a:pt x="18" y="25"/>
                    <a:pt x="20" y="24"/>
                    <a:pt x="19" y="22"/>
                  </a:cubicBezTo>
                  <a:cubicBezTo>
                    <a:pt x="19" y="19"/>
                    <a:pt x="19" y="17"/>
                    <a:pt x="19" y="14"/>
                  </a:cubicBezTo>
                  <a:cubicBezTo>
                    <a:pt x="18" y="11"/>
                    <a:pt x="18" y="9"/>
                    <a:pt x="18" y="6"/>
                  </a:cubicBezTo>
                  <a:cubicBezTo>
                    <a:pt x="18" y="5"/>
                    <a:pt x="17" y="3"/>
                    <a:pt x="15" y="3"/>
                  </a:cubicBezTo>
                  <a:lnTo>
                    <a:pt x="15" y="0"/>
                  </a:lnTo>
                  <a:close/>
                  <a:moveTo>
                    <a:pt x="15" y="32"/>
                  </a:moveTo>
                  <a:cubicBezTo>
                    <a:pt x="7" y="32"/>
                    <a:pt x="5" y="28"/>
                    <a:pt x="4" y="23"/>
                  </a:cubicBezTo>
                  <a:cubicBezTo>
                    <a:pt x="0" y="0"/>
                    <a:pt x="0" y="0"/>
                    <a:pt x="0" y="0"/>
                  </a:cubicBezTo>
                  <a:cubicBezTo>
                    <a:pt x="15" y="0"/>
                    <a:pt x="15" y="0"/>
                    <a:pt x="15" y="0"/>
                  </a:cubicBezTo>
                  <a:cubicBezTo>
                    <a:pt x="15" y="3"/>
                    <a:pt x="15" y="3"/>
                    <a:pt x="15" y="3"/>
                  </a:cubicBezTo>
                  <a:cubicBezTo>
                    <a:pt x="15" y="3"/>
                    <a:pt x="14" y="3"/>
                    <a:pt x="14" y="3"/>
                  </a:cubicBezTo>
                  <a:cubicBezTo>
                    <a:pt x="14" y="3"/>
                    <a:pt x="14" y="3"/>
                    <a:pt x="14" y="3"/>
                  </a:cubicBezTo>
                  <a:cubicBezTo>
                    <a:pt x="12" y="3"/>
                    <a:pt x="11" y="4"/>
                    <a:pt x="11" y="6"/>
                  </a:cubicBezTo>
                  <a:cubicBezTo>
                    <a:pt x="11" y="9"/>
                    <a:pt x="12" y="11"/>
                    <a:pt x="12" y="14"/>
                  </a:cubicBezTo>
                  <a:cubicBezTo>
                    <a:pt x="12" y="17"/>
                    <a:pt x="13" y="19"/>
                    <a:pt x="13" y="22"/>
                  </a:cubicBezTo>
                  <a:cubicBezTo>
                    <a:pt x="13" y="23"/>
                    <a:pt x="14" y="24"/>
                    <a:pt x="15" y="25"/>
                  </a:cubicBezTo>
                  <a:cubicBezTo>
                    <a:pt x="15" y="32"/>
                    <a:pt x="15" y="32"/>
                    <a:pt x="15"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8" name="文本框 147">
            <a:extLst>
              <a:ext uri="{FF2B5EF4-FFF2-40B4-BE49-F238E27FC236}">
                <a16:creationId xmlns:a16="http://schemas.microsoft.com/office/drawing/2014/main" id="{A2EC6B3D-83FE-4511-8BA1-3AF6F08EED34}"/>
              </a:ext>
            </a:extLst>
          </p:cNvPr>
          <p:cNvSpPr txBox="1"/>
          <p:nvPr/>
        </p:nvSpPr>
        <p:spPr>
          <a:xfrm>
            <a:off x="619175" y="1455389"/>
            <a:ext cx="6838096" cy="400110"/>
          </a:xfrm>
          <a:prstGeom prst="rect">
            <a:avLst/>
          </a:prstGeom>
          <a:noFill/>
        </p:spPr>
        <p:txBody>
          <a:bodyPr wrap="square" rtlCol="0">
            <a:spAutoFit/>
          </a:bodyPr>
          <a:lstStyle/>
          <a:p>
            <a:r>
              <a:rPr lang="en-US" altLang="zh-CN" sz="2000" b="1" dirty="0">
                <a:solidFill>
                  <a:schemeClr val="accent2">
                    <a:lumMod val="50000"/>
                  </a:schemeClr>
                </a:solidFill>
              </a:rPr>
              <a:t>The diversification of products and brands </a:t>
            </a:r>
            <a:endParaRPr lang="zh-CN" altLang="en-US" sz="2000" b="1" dirty="0">
              <a:solidFill>
                <a:schemeClr val="accent2">
                  <a:lumMod val="50000"/>
                </a:schemeClr>
              </a:solidFill>
            </a:endParaRPr>
          </a:p>
        </p:txBody>
      </p:sp>
      <p:graphicFrame>
        <p:nvGraphicFramePr>
          <p:cNvPr id="149" name="图示 148">
            <a:extLst>
              <a:ext uri="{FF2B5EF4-FFF2-40B4-BE49-F238E27FC236}">
                <a16:creationId xmlns:a16="http://schemas.microsoft.com/office/drawing/2014/main" id="{3B9FB706-236C-4F06-9FB2-041F1A57B694}"/>
              </a:ext>
            </a:extLst>
          </p:cNvPr>
          <p:cNvGraphicFramePr/>
          <p:nvPr>
            <p:extLst>
              <p:ext uri="{D42A27DB-BD31-4B8C-83A1-F6EECF244321}">
                <p14:modId xmlns:p14="http://schemas.microsoft.com/office/powerpoint/2010/main" val="1118164115"/>
              </p:ext>
            </p:extLst>
          </p:nvPr>
        </p:nvGraphicFramePr>
        <p:xfrm>
          <a:off x="-167418" y="1622068"/>
          <a:ext cx="2330082" cy="210729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50" name="TextBox 10">
            <a:extLst>
              <a:ext uri="{FF2B5EF4-FFF2-40B4-BE49-F238E27FC236}">
                <a16:creationId xmlns:a16="http://schemas.microsoft.com/office/drawing/2014/main" id="{5FE9DB67-58A9-46FF-A0EE-28DDACD192E6}"/>
              </a:ext>
            </a:extLst>
          </p:cNvPr>
          <p:cNvSpPr txBox="1"/>
          <p:nvPr/>
        </p:nvSpPr>
        <p:spPr>
          <a:xfrm>
            <a:off x="1873864" y="1687535"/>
            <a:ext cx="4704916" cy="1443152"/>
          </a:xfrm>
          <a:prstGeom prst="rect">
            <a:avLst/>
          </a:prstGeom>
          <a:noFill/>
        </p:spPr>
        <p:txBody>
          <a:bodyPr wrap="square" rtlCol="0">
            <a:spAutoFit/>
          </a:bodyPr>
          <a:lstStyle/>
          <a:p>
            <a:pPr marL="171450" indent="-171450" latinLnBrk="1">
              <a:lnSpc>
                <a:spcPct val="150000"/>
              </a:lnSpc>
              <a:buFont typeface="Wingdings" panose="05000000000000000000" pitchFamily="2" charset="2"/>
              <a:buChar char="Ø"/>
            </a:pPr>
            <a:r>
              <a:rPr lang="en-US" altLang="zh-CN" sz="1200" dirty="0">
                <a:solidFill>
                  <a:schemeClr val="accent2">
                    <a:lumMod val="50000"/>
                  </a:schemeClr>
                </a:solidFill>
              </a:rPr>
              <a:t>Various business should be introduced into the shopping center, especially new forms of business. Besides shopping, businesses focusing on the sense of experience such as cinemas, canteens and other services’ providers are supposed to put more emphasize on, which can give customers “One-Stop Shopping” services.</a:t>
            </a:r>
            <a:endParaRPr lang="zh-CN" altLang="en-US" sz="1200" dirty="0">
              <a:solidFill>
                <a:schemeClr val="accent2">
                  <a:lumMod val="50000"/>
                </a:schemeClr>
              </a:solidFill>
            </a:endParaRPr>
          </a:p>
        </p:txBody>
      </p:sp>
      <p:grpSp>
        <p:nvGrpSpPr>
          <p:cNvPr id="151" name="7a18e9ba-e0c0-4534-a66f-edc38ba9b32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3311CF5-D7A1-4681-A6AA-2DF96F1BD90E}"/>
              </a:ext>
            </a:extLst>
          </p:cNvPr>
          <p:cNvGrpSpPr>
            <a:grpSpLocks noChangeAspect="1"/>
          </p:cNvGrpSpPr>
          <p:nvPr>
            <p:custDataLst>
              <p:tags r:id="rId8"/>
            </p:custDataLst>
          </p:nvPr>
        </p:nvGrpSpPr>
        <p:grpSpPr>
          <a:xfrm>
            <a:off x="294020" y="3549724"/>
            <a:ext cx="1203041" cy="704430"/>
            <a:chOff x="2560638" y="1358900"/>
            <a:chExt cx="7070726" cy="4140201"/>
          </a:xfrm>
        </p:grpSpPr>
        <p:sp>
          <p:nvSpPr>
            <p:cNvPr id="152" name="íṩľiďé">
              <a:extLst>
                <a:ext uri="{FF2B5EF4-FFF2-40B4-BE49-F238E27FC236}">
                  <a16:creationId xmlns:a16="http://schemas.microsoft.com/office/drawing/2014/main" id="{E70273A2-F46A-481D-9200-C7AC121457C2}"/>
                </a:ext>
              </a:extLst>
            </p:cNvPr>
            <p:cNvSpPr/>
            <p:nvPr/>
          </p:nvSpPr>
          <p:spPr bwMode="auto">
            <a:xfrm>
              <a:off x="3878263" y="4227513"/>
              <a:ext cx="4135438" cy="1271588"/>
            </a:xfrm>
            <a:custGeom>
              <a:avLst/>
              <a:gdLst>
                <a:gd name="T0" fmla="*/ 269 w 317"/>
                <a:gd name="T1" fmla="*/ 0 h 97"/>
                <a:gd name="T2" fmla="*/ 49 w 317"/>
                <a:gd name="T3" fmla="*/ 0 h 97"/>
                <a:gd name="T4" fmla="*/ 0 w 317"/>
                <a:gd name="T5" fmla="*/ 48 h 97"/>
                <a:gd name="T6" fmla="*/ 49 w 317"/>
                <a:gd name="T7" fmla="*/ 97 h 97"/>
                <a:gd name="T8" fmla="*/ 269 w 317"/>
                <a:gd name="T9" fmla="*/ 97 h 97"/>
                <a:gd name="T10" fmla="*/ 317 w 317"/>
                <a:gd name="T11" fmla="*/ 48 h 97"/>
                <a:gd name="T12" fmla="*/ 269 w 317"/>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317" h="97">
                  <a:moveTo>
                    <a:pt x="269" y="0"/>
                  </a:moveTo>
                  <a:cubicBezTo>
                    <a:pt x="49" y="0"/>
                    <a:pt x="49" y="0"/>
                    <a:pt x="49" y="0"/>
                  </a:cubicBezTo>
                  <a:cubicBezTo>
                    <a:pt x="22" y="0"/>
                    <a:pt x="0" y="22"/>
                    <a:pt x="0" y="48"/>
                  </a:cubicBezTo>
                  <a:cubicBezTo>
                    <a:pt x="0" y="75"/>
                    <a:pt x="22" y="97"/>
                    <a:pt x="49" y="97"/>
                  </a:cubicBezTo>
                  <a:cubicBezTo>
                    <a:pt x="269" y="97"/>
                    <a:pt x="269" y="97"/>
                    <a:pt x="269" y="97"/>
                  </a:cubicBezTo>
                  <a:cubicBezTo>
                    <a:pt x="295" y="97"/>
                    <a:pt x="317" y="75"/>
                    <a:pt x="317" y="48"/>
                  </a:cubicBezTo>
                  <a:cubicBezTo>
                    <a:pt x="317" y="22"/>
                    <a:pt x="295" y="0"/>
                    <a:pt x="269" y="0"/>
                  </a:cubicBezTo>
                </a:path>
              </a:pathLst>
            </a:custGeom>
            <a:solidFill>
              <a:srgbClr val="7266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Sḷiďê">
              <a:extLst>
                <a:ext uri="{FF2B5EF4-FFF2-40B4-BE49-F238E27FC236}">
                  <a16:creationId xmlns:a16="http://schemas.microsoft.com/office/drawing/2014/main" id="{3ED9551E-AE1B-4121-ADDA-0226D75C63FB}"/>
                </a:ext>
              </a:extLst>
            </p:cNvPr>
            <p:cNvSpPr/>
            <p:nvPr/>
          </p:nvSpPr>
          <p:spPr bwMode="auto">
            <a:xfrm>
              <a:off x="2665413" y="4214813"/>
              <a:ext cx="3117850" cy="955675"/>
            </a:xfrm>
            <a:custGeom>
              <a:avLst/>
              <a:gdLst>
                <a:gd name="T0" fmla="*/ 203 w 239"/>
                <a:gd name="T1" fmla="*/ 0 h 73"/>
                <a:gd name="T2" fmla="*/ 36 w 239"/>
                <a:gd name="T3" fmla="*/ 0 h 73"/>
                <a:gd name="T4" fmla="*/ 0 w 239"/>
                <a:gd name="T5" fmla="*/ 36 h 73"/>
                <a:gd name="T6" fmla="*/ 36 w 239"/>
                <a:gd name="T7" fmla="*/ 73 h 73"/>
                <a:gd name="T8" fmla="*/ 203 w 239"/>
                <a:gd name="T9" fmla="*/ 73 h 73"/>
                <a:gd name="T10" fmla="*/ 239 w 239"/>
                <a:gd name="T11" fmla="*/ 36 h 73"/>
                <a:gd name="T12" fmla="*/ 203 w 239"/>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39" h="73">
                  <a:moveTo>
                    <a:pt x="203" y="0"/>
                  </a:moveTo>
                  <a:cubicBezTo>
                    <a:pt x="36" y="0"/>
                    <a:pt x="36" y="0"/>
                    <a:pt x="36" y="0"/>
                  </a:cubicBezTo>
                  <a:cubicBezTo>
                    <a:pt x="16" y="0"/>
                    <a:pt x="0" y="16"/>
                    <a:pt x="0" y="36"/>
                  </a:cubicBezTo>
                  <a:cubicBezTo>
                    <a:pt x="0" y="56"/>
                    <a:pt x="16" y="73"/>
                    <a:pt x="36" y="73"/>
                  </a:cubicBezTo>
                  <a:cubicBezTo>
                    <a:pt x="203" y="73"/>
                    <a:pt x="203" y="73"/>
                    <a:pt x="203" y="73"/>
                  </a:cubicBezTo>
                  <a:cubicBezTo>
                    <a:pt x="223" y="73"/>
                    <a:pt x="239" y="56"/>
                    <a:pt x="239" y="36"/>
                  </a:cubicBezTo>
                  <a:cubicBezTo>
                    <a:pt x="239" y="16"/>
                    <a:pt x="223" y="0"/>
                    <a:pt x="203" y="0"/>
                  </a:cubicBezTo>
                </a:path>
              </a:pathLst>
            </a:custGeom>
            <a:solidFill>
              <a:srgbClr val="77BC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ŝḷïďè">
              <a:extLst>
                <a:ext uri="{FF2B5EF4-FFF2-40B4-BE49-F238E27FC236}">
                  <a16:creationId xmlns:a16="http://schemas.microsoft.com/office/drawing/2014/main" id="{73A05C5E-292D-42D5-8DC1-4B994FD86E1C}"/>
                </a:ext>
              </a:extLst>
            </p:cNvPr>
            <p:cNvSpPr/>
            <p:nvPr/>
          </p:nvSpPr>
          <p:spPr bwMode="auto">
            <a:xfrm>
              <a:off x="5613401" y="4214813"/>
              <a:ext cx="3117850" cy="955675"/>
            </a:xfrm>
            <a:custGeom>
              <a:avLst/>
              <a:gdLst>
                <a:gd name="T0" fmla="*/ 227 w 239"/>
                <a:gd name="T1" fmla="*/ 0 h 73"/>
                <a:gd name="T2" fmla="*/ 12 w 239"/>
                <a:gd name="T3" fmla="*/ 0 h 73"/>
                <a:gd name="T4" fmla="*/ 0 w 239"/>
                <a:gd name="T5" fmla="*/ 12 h 73"/>
                <a:gd name="T6" fmla="*/ 0 w 239"/>
                <a:gd name="T7" fmla="*/ 61 h 73"/>
                <a:gd name="T8" fmla="*/ 12 w 239"/>
                <a:gd name="T9" fmla="*/ 73 h 73"/>
                <a:gd name="T10" fmla="*/ 227 w 239"/>
                <a:gd name="T11" fmla="*/ 73 h 73"/>
                <a:gd name="T12" fmla="*/ 239 w 239"/>
                <a:gd name="T13" fmla="*/ 61 h 73"/>
                <a:gd name="T14" fmla="*/ 239 w 239"/>
                <a:gd name="T15" fmla="*/ 12 h 73"/>
                <a:gd name="T16" fmla="*/ 227 w 239"/>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73">
                  <a:moveTo>
                    <a:pt x="227" y="0"/>
                  </a:moveTo>
                  <a:cubicBezTo>
                    <a:pt x="12" y="0"/>
                    <a:pt x="12" y="0"/>
                    <a:pt x="12" y="0"/>
                  </a:cubicBezTo>
                  <a:cubicBezTo>
                    <a:pt x="5" y="0"/>
                    <a:pt x="0" y="5"/>
                    <a:pt x="0" y="12"/>
                  </a:cubicBezTo>
                  <a:cubicBezTo>
                    <a:pt x="0" y="61"/>
                    <a:pt x="0" y="61"/>
                    <a:pt x="0" y="61"/>
                  </a:cubicBezTo>
                  <a:cubicBezTo>
                    <a:pt x="0" y="67"/>
                    <a:pt x="5" y="73"/>
                    <a:pt x="12" y="73"/>
                  </a:cubicBezTo>
                  <a:cubicBezTo>
                    <a:pt x="227" y="73"/>
                    <a:pt x="227" y="73"/>
                    <a:pt x="227" y="73"/>
                  </a:cubicBezTo>
                  <a:cubicBezTo>
                    <a:pt x="233" y="73"/>
                    <a:pt x="239" y="67"/>
                    <a:pt x="239" y="61"/>
                  </a:cubicBezTo>
                  <a:cubicBezTo>
                    <a:pt x="239" y="12"/>
                    <a:pt x="239" y="12"/>
                    <a:pt x="239" y="12"/>
                  </a:cubicBezTo>
                  <a:cubicBezTo>
                    <a:pt x="239" y="5"/>
                    <a:pt x="233" y="0"/>
                    <a:pt x="227" y="0"/>
                  </a:cubicBezTo>
                </a:path>
              </a:pathLst>
            </a:custGeom>
            <a:solidFill>
              <a:srgbClr val="77BC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iśļíḋè">
              <a:extLst>
                <a:ext uri="{FF2B5EF4-FFF2-40B4-BE49-F238E27FC236}">
                  <a16:creationId xmlns:a16="http://schemas.microsoft.com/office/drawing/2014/main" id="{740DA7FF-6A62-43C6-85EB-4FE81645C61B}"/>
                </a:ext>
              </a:extLst>
            </p:cNvPr>
            <p:cNvSpPr/>
            <p:nvPr/>
          </p:nvSpPr>
          <p:spPr bwMode="auto">
            <a:xfrm>
              <a:off x="2795588" y="2366963"/>
              <a:ext cx="5870575" cy="1493838"/>
            </a:xfrm>
            <a:custGeom>
              <a:avLst/>
              <a:gdLst>
                <a:gd name="T0" fmla="*/ 393 w 450"/>
                <a:gd name="T1" fmla="*/ 0 h 114"/>
                <a:gd name="T2" fmla="*/ 57 w 450"/>
                <a:gd name="T3" fmla="*/ 0 h 114"/>
                <a:gd name="T4" fmla="*/ 0 w 450"/>
                <a:gd name="T5" fmla="*/ 57 h 114"/>
                <a:gd name="T6" fmla="*/ 57 w 450"/>
                <a:gd name="T7" fmla="*/ 114 h 114"/>
                <a:gd name="T8" fmla="*/ 393 w 450"/>
                <a:gd name="T9" fmla="*/ 114 h 114"/>
                <a:gd name="T10" fmla="*/ 450 w 450"/>
                <a:gd name="T11" fmla="*/ 57 h 114"/>
                <a:gd name="T12" fmla="*/ 393 w 450"/>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0" h="114">
                  <a:moveTo>
                    <a:pt x="393" y="0"/>
                  </a:moveTo>
                  <a:cubicBezTo>
                    <a:pt x="57" y="0"/>
                    <a:pt x="57" y="0"/>
                    <a:pt x="57" y="0"/>
                  </a:cubicBezTo>
                  <a:cubicBezTo>
                    <a:pt x="26" y="0"/>
                    <a:pt x="0" y="25"/>
                    <a:pt x="0" y="57"/>
                  </a:cubicBezTo>
                  <a:cubicBezTo>
                    <a:pt x="0" y="88"/>
                    <a:pt x="26" y="114"/>
                    <a:pt x="57" y="114"/>
                  </a:cubicBezTo>
                  <a:cubicBezTo>
                    <a:pt x="393" y="114"/>
                    <a:pt x="393" y="114"/>
                    <a:pt x="393" y="114"/>
                  </a:cubicBezTo>
                  <a:cubicBezTo>
                    <a:pt x="425" y="114"/>
                    <a:pt x="450" y="88"/>
                    <a:pt x="450" y="57"/>
                  </a:cubicBezTo>
                  <a:cubicBezTo>
                    <a:pt x="450" y="25"/>
                    <a:pt x="425" y="0"/>
                    <a:pt x="393" y="0"/>
                  </a:cubicBezTo>
                </a:path>
              </a:pathLst>
            </a:custGeom>
            <a:solidFill>
              <a:srgbClr val="77BC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ḷîḋê">
              <a:extLst>
                <a:ext uri="{FF2B5EF4-FFF2-40B4-BE49-F238E27FC236}">
                  <a16:creationId xmlns:a16="http://schemas.microsoft.com/office/drawing/2014/main" id="{9C79B1DA-D1E0-4686-AF9A-D0F5DE25030B}"/>
                </a:ext>
              </a:extLst>
            </p:cNvPr>
            <p:cNvSpPr/>
            <p:nvPr/>
          </p:nvSpPr>
          <p:spPr bwMode="auto">
            <a:xfrm>
              <a:off x="6488113" y="3336925"/>
              <a:ext cx="2974975" cy="903288"/>
            </a:xfrm>
            <a:custGeom>
              <a:avLst/>
              <a:gdLst>
                <a:gd name="T0" fmla="*/ 193 w 228"/>
                <a:gd name="T1" fmla="*/ 0 h 69"/>
                <a:gd name="T2" fmla="*/ 35 w 228"/>
                <a:gd name="T3" fmla="*/ 0 h 69"/>
                <a:gd name="T4" fmla="*/ 0 w 228"/>
                <a:gd name="T5" fmla="*/ 35 h 69"/>
                <a:gd name="T6" fmla="*/ 35 w 228"/>
                <a:gd name="T7" fmla="*/ 69 h 69"/>
                <a:gd name="T8" fmla="*/ 193 w 228"/>
                <a:gd name="T9" fmla="*/ 69 h 69"/>
                <a:gd name="T10" fmla="*/ 228 w 228"/>
                <a:gd name="T11" fmla="*/ 35 h 69"/>
                <a:gd name="T12" fmla="*/ 193 w 228"/>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228" h="69">
                  <a:moveTo>
                    <a:pt x="193" y="0"/>
                  </a:moveTo>
                  <a:cubicBezTo>
                    <a:pt x="35" y="0"/>
                    <a:pt x="35" y="0"/>
                    <a:pt x="35" y="0"/>
                  </a:cubicBezTo>
                  <a:cubicBezTo>
                    <a:pt x="16" y="0"/>
                    <a:pt x="0" y="15"/>
                    <a:pt x="0" y="35"/>
                  </a:cubicBezTo>
                  <a:cubicBezTo>
                    <a:pt x="0" y="54"/>
                    <a:pt x="16" y="69"/>
                    <a:pt x="35" y="69"/>
                  </a:cubicBezTo>
                  <a:cubicBezTo>
                    <a:pt x="193" y="69"/>
                    <a:pt x="193" y="69"/>
                    <a:pt x="193" y="69"/>
                  </a:cubicBezTo>
                  <a:cubicBezTo>
                    <a:pt x="213" y="69"/>
                    <a:pt x="228" y="54"/>
                    <a:pt x="228" y="35"/>
                  </a:cubicBezTo>
                  <a:cubicBezTo>
                    <a:pt x="228" y="15"/>
                    <a:pt x="213" y="0"/>
                    <a:pt x="193" y="0"/>
                  </a:cubicBezTo>
                  <a:close/>
                </a:path>
              </a:pathLst>
            </a:custGeom>
            <a:solidFill>
              <a:srgbClr val="77BC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šḷiďê">
              <a:extLst>
                <a:ext uri="{FF2B5EF4-FFF2-40B4-BE49-F238E27FC236}">
                  <a16:creationId xmlns:a16="http://schemas.microsoft.com/office/drawing/2014/main" id="{26C440B8-25C9-4043-B5AC-7896803751FC}"/>
                </a:ext>
              </a:extLst>
            </p:cNvPr>
            <p:cNvSpPr/>
            <p:nvPr/>
          </p:nvSpPr>
          <p:spPr bwMode="auto">
            <a:xfrm>
              <a:off x="3473451" y="3257550"/>
              <a:ext cx="4122738" cy="1271588"/>
            </a:xfrm>
            <a:custGeom>
              <a:avLst/>
              <a:gdLst>
                <a:gd name="T0" fmla="*/ 300 w 316"/>
                <a:gd name="T1" fmla="*/ 0 h 97"/>
                <a:gd name="T2" fmla="*/ 16 w 316"/>
                <a:gd name="T3" fmla="*/ 0 h 97"/>
                <a:gd name="T4" fmla="*/ 0 w 316"/>
                <a:gd name="T5" fmla="*/ 16 h 97"/>
                <a:gd name="T6" fmla="*/ 0 w 316"/>
                <a:gd name="T7" fmla="*/ 80 h 97"/>
                <a:gd name="T8" fmla="*/ 16 w 316"/>
                <a:gd name="T9" fmla="*/ 97 h 97"/>
                <a:gd name="T10" fmla="*/ 300 w 316"/>
                <a:gd name="T11" fmla="*/ 97 h 97"/>
                <a:gd name="T12" fmla="*/ 316 w 316"/>
                <a:gd name="T13" fmla="*/ 80 h 97"/>
                <a:gd name="T14" fmla="*/ 316 w 316"/>
                <a:gd name="T15" fmla="*/ 16 h 97"/>
                <a:gd name="T16" fmla="*/ 300 w 316"/>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97">
                  <a:moveTo>
                    <a:pt x="300" y="0"/>
                  </a:moveTo>
                  <a:cubicBezTo>
                    <a:pt x="16" y="0"/>
                    <a:pt x="16" y="0"/>
                    <a:pt x="16" y="0"/>
                  </a:cubicBezTo>
                  <a:cubicBezTo>
                    <a:pt x="7" y="0"/>
                    <a:pt x="0" y="7"/>
                    <a:pt x="0" y="16"/>
                  </a:cubicBezTo>
                  <a:cubicBezTo>
                    <a:pt x="0" y="80"/>
                    <a:pt x="0" y="80"/>
                    <a:pt x="0" y="80"/>
                  </a:cubicBezTo>
                  <a:cubicBezTo>
                    <a:pt x="0" y="89"/>
                    <a:pt x="7" y="97"/>
                    <a:pt x="16" y="97"/>
                  </a:cubicBezTo>
                  <a:cubicBezTo>
                    <a:pt x="300" y="97"/>
                    <a:pt x="300" y="97"/>
                    <a:pt x="300" y="97"/>
                  </a:cubicBezTo>
                  <a:cubicBezTo>
                    <a:pt x="309" y="97"/>
                    <a:pt x="316" y="89"/>
                    <a:pt x="316" y="80"/>
                  </a:cubicBezTo>
                  <a:cubicBezTo>
                    <a:pt x="316" y="16"/>
                    <a:pt x="316" y="16"/>
                    <a:pt x="316" y="16"/>
                  </a:cubicBezTo>
                  <a:cubicBezTo>
                    <a:pt x="316" y="7"/>
                    <a:pt x="309" y="0"/>
                    <a:pt x="300" y="0"/>
                  </a:cubicBezTo>
                </a:path>
              </a:pathLst>
            </a:custGeom>
            <a:solidFill>
              <a:srgbClr val="77BC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ṣļiḋê">
              <a:extLst>
                <a:ext uri="{FF2B5EF4-FFF2-40B4-BE49-F238E27FC236}">
                  <a16:creationId xmlns:a16="http://schemas.microsoft.com/office/drawing/2014/main" id="{2A1BC563-53F2-4EDE-AAC8-012FCB0FBFC9}"/>
                </a:ext>
              </a:extLst>
            </p:cNvPr>
            <p:cNvSpPr/>
            <p:nvPr/>
          </p:nvSpPr>
          <p:spPr bwMode="auto">
            <a:xfrm>
              <a:off x="3800476" y="1358900"/>
              <a:ext cx="4135438" cy="1257300"/>
            </a:xfrm>
            <a:custGeom>
              <a:avLst/>
              <a:gdLst>
                <a:gd name="T0" fmla="*/ 268 w 317"/>
                <a:gd name="T1" fmla="*/ 0 h 96"/>
                <a:gd name="T2" fmla="*/ 48 w 317"/>
                <a:gd name="T3" fmla="*/ 0 h 96"/>
                <a:gd name="T4" fmla="*/ 0 w 317"/>
                <a:gd name="T5" fmla="*/ 48 h 96"/>
                <a:gd name="T6" fmla="*/ 48 w 317"/>
                <a:gd name="T7" fmla="*/ 96 h 96"/>
                <a:gd name="T8" fmla="*/ 268 w 317"/>
                <a:gd name="T9" fmla="*/ 96 h 96"/>
                <a:gd name="T10" fmla="*/ 317 w 317"/>
                <a:gd name="T11" fmla="*/ 48 h 96"/>
                <a:gd name="T12" fmla="*/ 268 w 317"/>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317" h="96">
                  <a:moveTo>
                    <a:pt x="268" y="0"/>
                  </a:moveTo>
                  <a:cubicBezTo>
                    <a:pt x="48" y="0"/>
                    <a:pt x="48" y="0"/>
                    <a:pt x="48" y="0"/>
                  </a:cubicBezTo>
                  <a:cubicBezTo>
                    <a:pt x="22" y="0"/>
                    <a:pt x="0" y="21"/>
                    <a:pt x="0" y="48"/>
                  </a:cubicBezTo>
                  <a:cubicBezTo>
                    <a:pt x="0" y="75"/>
                    <a:pt x="22" y="96"/>
                    <a:pt x="48" y="96"/>
                  </a:cubicBezTo>
                  <a:cubicBezTo>
                    <a:pt x="268" y="96"/>
                    <a:pt x="268" y="96"/>
                    <a:pt x="268" y="96"/>
                  </a:cubicBezTo>
                  <a:cubicBezTo>
                    <a:pt x="295" y="96"/>
                    <a:pt x="317" y="75"/>
                    <a:pt x="317" y="48"/>
                  </a:cubicBezTo>
                  <a:cubicBezTo>
                    <a:pt x="317" y="21"/>
                    <a:pt x="295" y="0"/>
                    <a:pt x="268" y="0"/>
                  </a:cubicBezTo>
                  <a:close/>
                </a:path>
              </a:pathLst>
            </a:custGeom>
            <a:solidFill>
              <a:srgbClr val="77BCB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ŝḻíḑè">
              <a:extLst>
                <a:ext uri="{FF2B5EF4-FFF2-40B4-BE49-F238E27FC236}">
                  <a16:creationId xmlns:a16="http://schemas.microsoft.com/office/drawing/2014/main" id="{831EF3B8-CC4B-4087-AB7D-01803F0C5D4D}"/>
                </a:ext>
              </a:extLst>
            </p:cNvPr>
            <p:cNvSpPr/>
            <p:nvPr/>
          </p:nvSpPr>
          <p:spPr bwMode="auto">
            <a:xfrm>
              <a:off x="7048501" y="3663950"/>
              <a:ext cx="1565275" cy="354013"/>
            </a:xfrm>
            <a:custGeom>
              <a:avLst/>
              <a:gdLst>
                <a:gd name="T0" fmla="*/ 106 w 120"/>
                <a:gd name="T1" fmla="*/ 0 h 27"/>
                <a:gd name="T2" fmla="*/ 14 w 120"/>
                <a:gd name="T3" fmla="*/ 0 h 27"/>
                <a:gd name="T4" fmla="*/ 0 w 120"/>
                <a:gd name="T5" fmla="*/ 13 h 27"/>
                <a:gd name="T6" fmla="*/ 14 w 120"/>
                <a:gd name="T7" fmla="*/ 27 h 27"/>
                <a:gd name="T8" fmla="*/ 106 w 120"/>
                <a:gd name="T9" fmla="*/ 27 h 27"/>
                <a:gd name="T10" fmla="*/ 120 w 120"/>
                <a:gd name="T11" fmla="*/ 13 h 27"/>
                <a:gd name="T12" fmla="*/ 106 w 120"/>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20" h="27">
                  <a:moveTo>
                    <a:pt x="106" y="0"/>
                  </a:moveTo>
                  <a:cubicBezTo>
                    <a:pt x="14" y="0"/>
                    <a:pt x="14" y="0"/>
                    <a:pt x="14" y="0"/>
                  </a:cubicBezTo>
                  <a:cubicBezTo>
                    <a:pt x="6" y="0"/>
                    <a:pt x="0" y="6"/>
                    <a:pt x="0" y="13"/>
                  </a:cubicBezTo>
                  <a:cubicBezTo>
                    <a:pt x="0" y="21"/>
                    <a:pt x="6" y="27"/>
                    <a:pt x="14" y="27"/>
                  </a:cubicBezTo>
                  <a:cubicBezTo>
                    <a:pt x="106" y="27"/>
                    <a:pt x="106" y="27"/>
                    <a:pt x="106" y="27"/>
                  </a:cubicBezTo>
                  <a:cubicBezTo>
                    <a:pt x="114" y="27"/>
                    <a:pt x="120" y="21"/>
                    <a:pt x="120" y="13"/>
                  </a:cubicBezTo>
                  <a:cubicBezTo>
                    <a:pt x="120" y="6"/>
                    <a:pt x="114" y="0"/>
                    <a:pt x="106" y="0"/>
                  </a:cubicBezTo>
                  <a:close/>
                </a:path>
              </a:pathLst>
            </a:custGeom>
            <a:solidFill>
              <a:srgbClr val="A0E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ṡḷíḋê">
              <a:extLst>
                <a:ext uri="{FF2B5EF4-FFF2-40B4-BE49-F238E27FC236}">
                  <a16:creationId xmlns:a16="http://schemas.microsoft.com/office/drawing/2014/main" id="{CFEA7CDB-81BE-47DA-915B-1B18DC13289D}"/>
                </a:ext>
              </a:extLst>
            </p:cNvPr>
            <p:cNvSpPr/>
            <p:nvPr/>
          </p:nvSpPr>
          <p:spPr bwMode="auto">
            <a:xfrm>
              <a:off x="3565526" y="4464050"/>
              <a:ext cx="2335213" cy="654050"/>
            </a:xfrm>
            <a:custGeom>
              <a:avLst/>
              <a:gdLst>
                <a:gd name="T0" fmla="*/ 154 w 179"/>
                <a:gd name="T1" fmla="*/ 50 h 50"/>
                <a:gd name="T2" fmla="*/ 25 w 179"/>
                <a:gd name="T3" fmla="*/ 50 h 50"/>
                <a:gd name="T4" fmla="*/ 0 w 179"/>
                <a:gd name="T5" fmla="*/ 25 h 50"/>
                <a:gd name="T6" fmla="*/ 25 w 179"/>
                <a:gd name="T7" fmla="*/ 0 h 50"/>
                <a:gd name="T8" fmla="*/ 154 w 179"/>
                <a:gd name="T9" fmla="*/ 0 h 50"/>
                <a:gd name="T10" fmla="*/ 179 w 179"/>
                <a:gd name="T11" fmla="*/ 25 h 50"/>
                <a:gd name="T12" fmla="*/ 154 w 179"/>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79" h="50">
                  <a:moveTo>
                    <a:pt x="154" y="50"/>
                  </a:moveTo>
                  <a:cubicBezTo>
                    <a:pt x="25" y="50"/>
                    <a:pt x="25" y="50"/>
                    <a:pt x="25" y="50"/>
                  </a:cubicBezTo>
                  <a:cubicBezTo>
                    <a:pt x="11" y="50"/>
                    <a:pt x="0" y="39"/>
                    <a:pt x="0" y="25"/>
                  </a:cubicBezTo>
                  <a:cubicBezTo>
                    <a:pt x="0" y="11"/>
                    <a:pt x="11" y="0"/>
                    <a:pt x="25" y="0"/>
                  </a:cubicBezTo>
                  <a:cubicBezTo>
                    <a:pt x="154" y="0"/>
                    <a:pt x="154" y="0"/>
                    <a:pt x="154" y="0"/>
                  </a:cubicBezTo>
                  <a:cubicBezTo>
                    <a:pt x="168" y="0"/>
                    <a:pt x="179" y="11"/>
                    <a:pt x="179" y="25"/>
                  </a:cubicBezTo>
                  <a:cubicBezTo>
                    <a:pt x="179" y="39"/>
                    <a:pt x="168" y="50"/>
                    <a:pt x="154" y="50"/>
                  </a:cubicBezTo>
                </a:path>
              </a:pathLst>
            </a:custGeom>
            <a:solidFill>
              <a:srgbClr val="A0E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Sliďé">
              <a:extLst>
                <a:ext uri="{FF2B5EF4-FFF2-40B4-BE49-F238E27FC236}">
                  <a16:creationId xmlns:a16="http://schemas.microsoft.com/office/drawing/2014/main" id="{6471FF08-E4E2-4319-9C45-56126BEB9511}"/>
                </a:ext>
              </a:extLst>
            </p:cNvPr>
            <p:cNvSpPr/>
            <p:nvPr/>
          </p:nvSpPr>
          <p:spPr bwMode="auto">
            <a:xfrm>
              <a:off x="3343276" y="2773363"/>
              <a:ext cx="2335213" cy="642938"/>
            </a:xfrm>
            <a:custGeom>
              <a:avLst/>
              <a:gdLst>
                <a:gd name="T0" fmla="*/ 154 w 179"/>
                <a:gd name="T1" fmla="*/ 49 h 49"/>
                <a:gd name="T2" fmla="*/ 25 w 179"/>
                <a:gd name="T3" fmla="*/ 49 h 49"/>
                <a:gd name="T4" fmla="*/ 0 w 179"/>
                <a:gd name="T5" fmla="*/ 25 h 49"/>
                <a:gd name="T6" fmla="*/ 25 w 179"/>
                <a:gd name="T7" fmla="*/ 0 h 49"/>
                <a:gd name="T8" fmla="*/ 154 w 179"/>
                <a:gd name="T9" fmla="*/ 0 h 49"/>
                <a:gd name="T10" fmla="*/ 179 w 179"/>
                <a:gd name="T11" fmla="*/ 25 h 49"/>
                <a:gd name="T12" fmla="*/ 154 w 179"/>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79" h="49">
                  <a:moveTo>
                    <a:pt x="154" y="49"/>
                  </a:moveTo>
                  <a:cubicBezTo>
                    <a:pt x="25" y="49"/>
                    <a:pt x="25" y="49"/>
                    <a:pt x="25" y="49"/>
                  </a:cubicBezTo>
                  <a:cubicBezTo>
                    <a:pt x="11" y="49"/>
                    <a:pt x="0" y="38"/>
                    <a:pt x="0" y="25"/>
                  </a:cubicBezTo>
                  <a:cubicBezTo>
                    <a:pt x="0" y="11"/>
                    <a:pt x="11" y="0"/>
                    <a:pt x="25" y="0"/>
                  </a:cubicBezTo>
                  <a:cubicBezTo>
                    <a:pt x="154" y="0"/>
                    <a:pt x="154" y="0"/>
                    <a:pt x="154" y="0"/>
                  </a:cubicBezTo>
                  <a:cubicBezTo>
                    <a:pt x="168" y="0"/>
                    <a:pt x="179" y="11"/>
                    <a:pt x="179" y="25"/>
                  </a:cubicBezTo>
                  <a:cubicBezTo>
                    <a:pt x="179" y="38"/>
                    <a:pt x="168" y="49"/>
                    <a:pt x="154" y="49"/>
                  </a:cubicBezTo>
                </a:path>
              </a:pathLst>
            </a:custGeom>
            <a:solidFill>
              <a:srgbClr val="A0E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ŝḷïḍe">
              <a:extLst>
                <a:ext uri="{FF2B5EF4-FFF2-40B4-BE49-F238E27FC236}">
                  <a16:creationId xmlns:a16="http://schemas.microsoft.com/office/drawing/2014/main" id="{A7FC1D48-CEAD-4407-AFFB-A4F406D45CC5}"/>
                </a:ext>
              </a:extLst>
            </p:cNvPr>
            <p:cNvSpPr/>
            <p:nvPr/>
          </p:nvSpPr>
          <p:spPr bwMode="auto">
            <a:xfrm>
              <a:off x="5757863" y="4476750"/>
              <a:ext cx="3822700" cy="681038"/>
            </a:xfrm>
            <a:custGeom>
              <a:avLst/>
              <a:gdLst>
                <a:gd name="T0" fmla="*/ 267 w 293"/>
                <a:gd name="T1" fmla="*/ 52 h 52"/>
                <a:gd name="T2" fmla="*/ 26 w 293"/>
                <a:gd name="T3" fmla="*/ 52 h 52"/>
                <a:gd name="T4" fmla="*/ 0 w 293"/>
                <a:gd name="T5" fmla="*/ 26 h 52"/>
                <a:gd name="T6" fmla="*/ 26 w 293"/>
                <a:gd name="T7" fmla="*/ 0 h 52"/>
                <a:gd name="T8" fmla="*/ 267 w 293"/>
                <a:gd name="T9" fmla="*/ 0 h 52"/>
                <a:gd name="T10" fmla="*/ 293 w 293"/>
                <a:gd name="T11" fmla="*/ 26 h 52"/>
                <a:gd name="T12" fmla="*/ 267 w 29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93" h="52">
                  <a:moveTo>
                    <a:pt x="267" y="52"/>
                  </a:moveTo>
                  <a:cubicBezTo>
                    <a:pt x="26" y="52"/>
                    <a:pt x="26" y="52"/>
                    <a:pt x="26" y="52"/>
                  </a:cubicBezTo>
                  <a:cubicBezTo>
                    <a:pt x="12" y="52"/>
                    <a:pt x="0" y="40"/>
                    <a:pt x="0" y="26"/>
                  </a:cubicBezTo>
                  <a:cubicBezTo>
                    <a:pt x="0" y="12"/>
                    <a:pt x="12" y="0"/>
                    <a:pt x="26" y="0"/>
                  </a:cubicBezTo>
                  <a:cubicBezTo>
                    <a:pt x="267" y="0"/>
                    <a:pt x="267" y="0"/>
                    <a:pt x="267" y="0"/>
                  </a:cubicBezTo>
                  <a:cubicBezTo>
                    <a:pt x="282" y="0"/>
                    <a:pt x="293" y="12"/>
                    <a:pt x="293" y="26"/>
                  </a:cubicBezTo>
                  <a:cubicBezTo>
                    <a:pt x="293" y="40"/>
                    <a:pt x="282" y="52"/>
                    <a:pt x="267" y="52"/>
                  </a:cubicBezTo>
                </a:path>
              </a:pathLst>
            </a:custGeom>
            <a:solidFill>
              <a:srgbClr val="A0E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Sḷïdè">
              <a:extLst>
                <a:ext uri="{FF2B5EF4-FFF2-40B4-BE49-F238E27FC236}">
                  <a16:creationId xmlns:a16="http://schemas.microsoft.com/office/drawing/2014/main" id="{E7647A93-46C1-4E36-B4CB-86BFCE22705E}"/>
                </a:ext>
              </a:extLst>
            </p:cNvPr>
            <p:cNvSpPr/>
            <p:nvPr/>
          </p:nvSpPr>
          <p:spPr bwMode="auto">
            <a:xfrm>
              <a:off x="7426326" y="2262188"/>
              <a:ext cx="1422400" cy="576263"/>
            </a:xfrm>
            <a:custGeom>
              <a:avLst/>
              <a:gdLst>
                <a:gd name="T0" fmla="*/ 87 w 109"/>
                <a:gd name="T1" fmla="*/ 44 h 44"/>
                <a:gd name="T2" fmla="*/ 22 w 109"/>
                <a:gd name="T3" fmla="*/ 44 h 44"/>
                <a:gd name="T4" fmla="*/ 0 w 109"/>
                <a:gd name="T5" fmla="*/ 22 h 44"/>
                <a:gd name="T6" fmla="*/ 22 w 109"/>
                <a:gd name="T7" fmla="*/ 0 h 44"/>
                <a:gd name="T8" fmla="*/ 87 w 109"/>
                <a:gd name="T9" fmla="*/ 0 h 44"/>
                <a:gd name="T10" fmla="*/ 109 w 109"/>
                <a:gd name="T11" fmla="*/ 22 h 44"/>
                <a:gd name="T12" fmla="*/ 87 w 10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09" h="44">
                  <a:moveTo>
                    <a:pt x="87" y="44"/>
                  </a:moveTo>
                  <a:cubicBezTo>
                    <a:pt x="22" y="44"/>
                    <a:pt x="22" y="44"/>
                    <a:pt x="22" y="44"/>
                  </a:cubicBezTo>
                  <a:cubicBezTo>
                    <a:pt x="10" y="44"/>
                    <a:pt x="0" y="34"/>
                    <a:pt x="0" y="22"/>
                  </a:cubicBezTo>
                  <a:cubicBezTo>
                    <a:pt x="0" y="10"/>
                    <a:pt x="10" y="0"/>
                    <a:pt x="22" y="0"/>
                  </a:cubicBezTo>
                  <a:cubicBezTo>
                    <a:pt x="87" y="0"/>
                    <a:pt x="87" y="0"/>
                    <a:pt x="87" y="0"/>
                  </a:cubicBezTo>
                  <a:cubicBezTo>
                    <a:pt x="99" y="0"/>
                    <a:pt x="109" y="10"/>
                    <a:pt x="109" y="22"/>
                  </a:cubicBezTo>
                  <a:cubicBezTo>
                    <a:pt x="109" y="34"/>
                    <a:pt x="99" y="44"/>
                    <a:pt x="87" y="44"/>
                  </a:cubicBezTo>
                  <a:close/>
                </a:path>
              </a:pathLst>
            </a:custGeom>
            <a:solidFill>
              <a:srgbClr val="A0E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ş1îḑè">
              <a:extLst>
                <a:ext uri="{FF2B5EF4-FFF2-40B4-BE49-F238E27FC236}">
                  <a16:creationId xmlns:a16="http://schemas.microsoft.com/office/drawing/2014/main" id="{1BC74559-4C69-4F2B-8C44-54CCFB11413F}"/>
                </a:ext>
              </a:extLst>
            </p:cNvPr>
            <p:cNvSpPr/>
            <p:nvPr/>
          </p:nvSpPr>
          <p:spPr bwMode="auto">
            <a:xfrm>
              <a:off x="4505326" y="2446338"/>
              <a:ext cx="508000" cy="615950"/>
            </a:xfrm>
            <a:custGeom>
              <a:avLst/>
              <a:gdLst>
                <a:gd name="T0" fmla="*/ 33 w 39"/>
                <a:gd name="T1" fmla="*/ 47 h 47"/>
                <a:gd name="T2" fmla="*/ 7 w 39"/>
                <a:gd name="T3" fmla="*/ 47 h 47"/>
                <a:gd name="T4" fmla="*/ 0 w 39"/>
                <a:gd name="T5" fmla="*/ 40 h 47"/>
                <a:gd name="T6" fmla="*/ 0 w 39"/>
                <a:gd name="T7" fmla="*/ 6 h 47"/>
                <a:gd name="T8" fmla="*/ 7 w 39"/>
                <a:gd name="T9" fmla="*/ 0 h 47"/>
                <a:gd name="T10" fmla="*/ 33 w 39"/>
                <a:gd name="T11" fmla="*/ 0 h 47"/>
                <a:gd name="T12" fmla="*/ 39 w 39"/>
                <a:gd name="T13" fmla="*/ 6 h 47"/>
                <a:gd name="T14" fmla="*/ 39 w 39"/>
                <a:gd name="T15" fmla="*/ 40 h 47"/>
                <a:gd name="T16" fmla="*/ 33 w 39"/>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47">
                  <a:moveTo>
                    <a:pt x="33" y="47"/>
                  </a:moveTo>
                  <a:cubicBezTo>
                    <a:pt x="7" y="47"/>
                    <a:pt x="7" y="47"/>
                    <a:pt x="7" y="47"/>
                  </a:cubicBezTo>
                  <a:cubicBezTo>
                    <a:pt x="3" y="47"/>
                    <a:pt x="0" y="44"/>
                    <a:pt x="0" y="40"/>
                  </a:cubicBezTo>
                  <a:cubicBezTo>
                    <a:pt x="0" y="6"/>
                    <a:pt x="0" y="6"/>
                    <a:pt x="0" y="6"/>
                  </a:cubicBezTo>
                  <a:cubicBezTo>
                    <a:pt x="0" y="3"/>
                    <a:pt x="3" y="0"/>
                    <a:pt x="7" y="0"/>
                  </a:cubicBezTo>
                  <a:cubicBezTo>
                    <a:pt x="33" y="0"/>
                    <a:pt x="33" y="0"/>
                    <a:pt x="33" y="0"/>
                  </a:cubicBezTo>
                  <a:cubicBezTo>
                    <a:pt x="36" y="0"/>
                    <a:pt x="39" y="3"/>
                    <a:pt x="39" y="6"/>
                  </a:cubicBezTo>
                  <a:cubicBezTo>
                    <a:pt x="39" y="40"/>
                    <a:pt x="39" y="40"/>
                    <a:pt x="39" y="40"/>
                  </a:cubicBezTo>
                  <a:cubicBezTo>
                    <a:pt x="39" y="44"/>
                    <a:pt x="36" y="47"/>
                    <a:pt x="33" y="47"/>
                  </a:cubicBezTo>
                </a:path>
              </a:pathLst>
            </a:custGeom>
            <a:solidFill>
              <a:srgbClr val="E5DD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íSļiḋê">
              <a:extLst>
                <a:ext uri="{FF2B5EF4-FFF2-40B4-BE49-F238E27FC236}">
                  <a16:creationId xmlns:a16="http://schemas.microsoft.com/office/drawing/2014/main" id="{5074BFAF-A346-48A6-82FF-6213A9C9CBAD}"/>
                </a:ext>
              </a:extLst>
            </p:cNvPr>
            <p:cNvSpPr/>
            <p:nvPr/>
          </p:nvSpPr>
          <p:spPr bwMode="auto">
            <a:xfrm>
              <a:off x="4543426" y="2681288"/>
              <a:ext cx="234950" cy="92075"/>
            </a:xfrm>
            <a:custGeom>
              <a:avLst/>
              <a:gdLst>
                <a:gd name="T0" fmla="*/ 16 w 18"/>
                <a:gd name="T1" fmla="*/ 0 h 7"/>
                <a:gd name="T2" fmla="*/ 1 w 18"/>
                <a:gd name="T3" fmla="*/ 0 h 7"/>
                <a:gd name="T4" fmla="*/ 0 w 18"/>
                <a:gd name="T5" fmla="*/ 1 h 7"/>
                <a:gd name="T6" fmla="*/ 0 w 18"/>
                <a:gd name="T7" fmla="*/ 6 h 7"/>
                <a:gd name="T8" fmla="*/ 1 w 18"/>
                <a:gd name="T9" fmla="*/ 7 h 7"/>
                <a:gd name="T10" fmla="*/ 16 w 18"/>
                <a:gd name="T11" fmla="*/ 7 h 7"/>
                <a:gd name="T12" fmla="*/ 18 w 18"/>
                <a:gd name="T13" fmla="*/ 6 h 7"/>
                <a:gd name="T14" fmla="*/ 18 w 18"/>
                <a:gd name="T15" fmla="*/ 1 h 7"/>
                <a:gd name="T16" fmla="*/ 16 w 1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7">
                  <a:moveTo>
                    <a:pt x="16" y="0"/>
                  </a:moveTo>
                  <a:cubicBezTo>
                    <a:pt x="1" y="0"/>
                    <a:pt x="1" y="0"/>
                    <a:pt x="1" y="0"/>
                  </a:cubicBezTo>
                  <a:cubicBezTo>
                    <a:pt x="0" y="0"/>
                    <a:pt x="0" y="1"/>
                    <a:pt x="0" y="1"/>
                  </a:cubicBezTo>
                  <a:cubicBezTo>
                    <a:pt x="0" y="6"/>
                    <a:pt x="0" y="6"/>
                    <a:pt x="0" y="6"/>
                  </a:cubicBezTo>
                  <a:cubicBezTo>
                    <a:pt x="0" y="6"/>
                    <a:pt x="0" y="7"/>
                    <a:pt x="1" y="7"/>
                  </a:cubicBezTo>
                  <a:cubicBezTo>
                    <a:pt x="16" y="7"/>
                    <a:pt x="16" y="7"/>
                    <a:pt x="16" y="7"/>
                  </a:cubicBezTo>
                  <a:cubicBezTo>
                    <a:pt x="17" y="7"/>
                    <a:pt x="18" y="6"/>
                    <a:pt x="18" y="6"/>
                  </a:cubicBezTo>
                  <a:cubicBezTo>
                    <a:pt x="18" y="1"/>
                    <a:pt x="18" y="1"/>
                    <a:pt x="18" y="1"/>
                  </a:cubicBezTo>
                  <a:cubicBezTo>
                    <a:pt x="18" y="1"/>
                    <a:pt x="17" y="0"/>
                    <a:pt x="16"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iṡļiďê">
              <a:extLst>
                <a:ext uri="{FF2B5EF4-FFF2-40B4-BE49-F238E27FC236}">
                  <a16:creationId xmlns:a16="http://schemas.microsoft.com/office/drawing/2014/main" id="{D0AE4EEC-B127-4D74-953D-9A2D2E07A339}"/>
                </a:ext>
              </a:extLst>
            </p:cNvPr>
            <p:cNvSpPr/>
            <p:nvPr/>
          </p:nvSpPr>
          <p:spPr bwMode="auto">
            <a:xfrm>
              <a:off x="4700588" y="2786063"/>
              <a:ext cx="234950" cy="92075"/>
            </a:xfrm>
            <a:custGeom>
              <a:avLst/>
              <a:gdLst>
                <a:gd name="T0" fmla="*/ 16 w 18"/>
                <a:gd name="T1" fmla="*/ 0 h 7"/>
                <a:gd name="T2" fmla="*/ 1 w 18"/>
                <a:gd name="T3" fmla="*/ 0 h 7"/>
                <a:gd name="T4" fmla="*/ 0 w 18"/>
                <a:gd name="T5" fmla="*/ 1 h 7"/>
                <a:gd name="T6" fmla="*/ 0 w 18"/>
                <a:gd name="T7" fmla="*/ 5 h 7"/>
                <a:gd name="T8" fmla="*/ 1 w 18"/>
                <a:gd name="T9" fmla="*/ 7 h 7"/>
                <a:gd name="T10" fmla="*/ 16 w 18"/>
                <a:gd name="T11" fmla="*/ 7 h 7"/>
                <a:gd name="T12" fmla="*/ 18 w 18"/>
                <a:gd name="T13" fmla="*/ 5 h 7"/>
                <a:gd name="T14" fmla="*/ 18 w 18"/>
                <a:gd name="T15" fmla="*/ 1 h 7"/>
                <a:gd name="T16" fmla="*/ 16 w 1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7">
                  <a:moveTo>
                    <a:pt x="16" y="0"/>
                  </a:moveTo>
                  <a:cubicBezTo>
                    <a:pt x="1" y="0"/>
                    <a:pt x="1" y="0"/>
                    <a:pt x="1" y="0"/>
                  </a:cubicBezTo>
                  <a:cubicBezTo>
                    <a:pt x="0" y="0"/>
                    <a:pt x="0" y="0"/>
                    <a:pt x="0" y="1"/>
                  </a:cubicBezTo>
                  <a:cubicBezTo>
                    <a:pt x="0" y="5"/>
                    <a:pt x="0" y="5"/>
                    <a:pt x="0" y="5"/>
                  </a:cubicBezTo>
                  <a:cubicBezTo>
                    <a:pt x="0" y="6"/>
                    <a:pt x="0" y="7"/>
                    <a:pt x="1" y="7"/>
                  </a:cubicBezTo>
                  <a:cubicBezTo>
                    <a:pt x="16" y="7"/>
                    <a:pt x="16" y="7"/>
                    <a:pt x="16" y="7"/>
                  </a:cubicBezTo>
                  <a:cubicBezTo>
                    <a:pt x="17" y="7"/>
                    <a:pt x="18" y="6"/>
                    <a:pt x="18" y="5"/>
                  </a:cubicBezTo>
                  <a:cubicBezTo>
                    <a:pt x="18" y="1"/>
                    <a:pt x="18" y="1"/>
                    <a:pt x="18" y="1"/>
                  </a:cubicBezTo>
                  <a:cubicBezTo>
                    <a:pt x="18" y="0"/>
                    <a:pt x="17" y="0"/>
                    <a:pt x="16"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îṥḷïḋé">
              <a:extLst>
                <a:ext uri="{FF2B5EF4-FFF2-40B4-BE49-F238E27FC236}">
                  <a16:creationId xmlns:a16="http://schemas.microsoft.com/office/drawing/2014/main" id="{F63989ED-7CB1-45B3-A529-BAEAF599AC8F}"/>
                </a:ext>
              </a:extLst>
            </p:cNvPr>
            <p:cNvSpPr/>
            <p:nvPr/>
          </p:nvSpPr>
          <p:spPr bwMode="auto">
            <a:xfrm>
              <a:off x="4438651" y="2381250"/>
              <a:ext cx="639763" cy="234950"/>
            </a:xfrm>
            <a:custGeom>
              <a:avLst/>
              <a:gdLst>
                <a:gd name="T0" fmla="*/ 46 w 49"/>
                <a:gd name="T1" fmla="*/ 18 h 18"/>
                <a:gd name="T2" fmla="*/ 3 w 49"/>
                <a:gd name="T3" fmla="*/ 18 h 18"/>
                <a:gd name="T4" fmla="*/ 0 w 49"/>
                <a:gd name="T5" fmla="*/ 15 h 18"/>
                <a:gd name="T6" fmla="*/ 0 w 49"/>
                <a:gd name="T7" fmla="*/ 3 h 18"/>
                <a:gd name="T8" fmla="*/ 3 w 49"/>
                <a:gd name="T9" fmla="*/ 0 h 18"/>
                <a:gd name="T10" fmla="*/ 46 w 49"/>
                <a:gd name="T11" fmla="*/ 0 h 18"/>
                <a:gd name="T12" fmla="*/ 49 w 49"/>
                <a:gd name="T13" fmla="*/ 3 h 18"/>
                <a:gd name="T14" fmla="*/ 49 w 49"/>
                <a:gd name="T15" fmla="*/ 15 h 18"/>
                <a:gd name="T16" fmla="*/ 46 w 49"/>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
                  <a:moveTo>
                    <a:pt x="46" y="18"/>
                  </a:moveTo>
                  <a:cubicBezTo>
                    <a:pt x="3" y="18"/>
                    <a:pt x="3" y="18"/>
                    <a:pt x="3" y="18"/>
                  </a:cubicBezTo>
                  <a:cubicBezTo>
                    <a:pt x="2" y="18"/>
                    <a:pt x="0" y="17"/>
                    <a:pt x="0" y="15"/>
                  </a:cubicBezTo>
                  <a:cubicBezTo>
                    <a:pt x="0" y="3"/>
                    <a:pt x="0" y="3"/>
                    <a:pt x="0" y="3"/>
                  </a:cubicBezTo>
                  <a:cubicBezTo>
                    <a:pt x="0" y="1"/>
                    <a:pt x="2" y="0"/>
                    <a:pt x="3" y="0"/>
                  </a:cubicBezTo>
                  <a:cubicBezTo>
                    <a:pt x="46" y="0"/>
                    <a:pt x="46" y="0"/>
                    <a:pt x="46" y="0"/>
                  </a:cubicBezTo>
                  <a:cubicBezTo>
                    <a:pt x="48" y="0"/>
                    <a:pt x="49" y="1"/>
                    <a:pt x="49" y="3"/>
                  </a:cubicBezTo>
                  <a:cubicBezTo>
                    <a:pt x="49" y="15"/>
                    <a:pt x="49" y="15"/>
                    <a:pt x="49" y="15"/>
                  </a:cubicBezTo>
                  <a:cubicBezTo>
                    <a:pt x="49" y="17"/>
                    <a:pt x="48" y="18"/>
                    <a:pt x="4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šlïḋé">
              <a:extLst>
                <a:ext uri="{FF2B5EF4-FFF2-40B4-BE49-F238E27FC236}">
                  <a16:creationId xmlns:a16="http://schemas.microsoft.com/office/drawing/2014/main" id="{D4643AEA-742A-4C17-978E-D7AE7C50388F}"/>
                </a:ext>
              </a:extLst>
            </p:cNvPr>
            <p:cNvSpPr/>
            <p:nvPr/>
          </p:nvSpPr>
          <p:spPr bwMode="auto">
            <a:xfrm>
              <a:off x="5118101" y="2236788"/>
              <a:ext cx="2205038" cy="693738"/>
            </a:xfrm>
            <a:custGeom>
              <a:avLst/>
              <a:gdLst>
                <a:gd name="T0" fmla="*/ 161 w 169"/>
                <a:gd name="T1" fmla="*/ 53 h 53"/>
                <a:gd name="T2" fmla="*/ 8 w 169"/>
                <a:gd name="T3" fmla="*/ 53 h 53"/>
                <a:gd name="T4" fmla="*/ 0 w 169"/>
                <a:gd name="T5" fmla="*/ 45 h 53"/>
                <a:gd name="T6" fmla="*/ 0 w 169"/>
                <a:gd name="T7" fmla="*/ 8 h 53"/>
                <a:gd name="T8" fmla="*/ 8 w 169"/>
                <a:gd name="T9" fmla="*/ 0 h 53"/>
                <a:gd name="T10" fmla="*/ 161 w 169"/>
                <a:gd name="T11" fmla="*/ 0 h 53"/>
                <a:gd name="T12" fmla="*/ 169 w 169"/>
                <a:gd name="T13" fmla="*/ 8 h 53"/>
                <a:gd name="T14" fmla="*/ 169 w 169"/>
                <a:gd name="T15" fmla="*/ 45 h 53"/>
                <a:gd name="T16" fmla="*/ 161 w 169"/>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53">
                  <a:moveTo>
                    <a:pt x="161" y="53"/>
                  </a:moveTo>
                  <a:cubicBezTo>
                    <a:pt x="8" y="53"/>
                    <a:pt x="8" y="53"/>
                    <a:pt x="8" y="53"/>
                  </a:cubicBezTo>
                  <a:cubicBezTo>
                    <a:pt x="4" y="53"/>
                    <a:pt x="0" y="49"/>
                    <a:pt x="0" y="45"/>
                  </a:cubicBezTo>
                  <a:cubicBezTo>
                    <a:pt x="0" y="8"/>
                    <a:pt x="0" y="8"/>
                    <a:pt x="0" y="8"/>
                  </a:cubicBezTo>
                  <a:cubicBezTo>
                    <a:pt x="0" y="4"/>
                    <a:pt x="4" y="0"/>
                    <a:pt x="8" y="0"/>
                  </a:cubicBezTo>
                  <a:cubicBezTo>
                    <a:pt x="161" y="0"/>
                    <a:pt x="161" y="0"/>
                    <a:pt x="161" y="0"/>
                  </a:cubicBezTo>
                  <a:cubicBezTo>
                    <a:pt x="166" y="0"/>
                    <a:pt x="169" y="4"/>
                    <a:pt x="169" y="8"/>
                  </a:cubicBezTo>
                  <a:cubicBezTo>
                    <a:pt x="169" y="45"/>
                    <a:pt x="169" y="45"/>
                    <a:pt x="169" y="45"/>
                  </a:cubicBezTo>
                  <a:cubicBezTo>
                    <a:pt x="169" y="49"/>
                    <a:pt x="166" y="53"/>
                    <a:pt x="161" y="53"/>
                  </a:cubicBezTo>
                  <a:close/>
                </a:path>
              </a:pathLst>
            </a:custGeom>
            <a:solidFill>
              <a:srgbClr val="FFE1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ïṩlíḑè">
              <a:extLst>
                <a:ext uri="{FF2B5EF4-FFF2-40B4-BE49-F238E27FC236}">
                  <a16:creationId xmlns:a16="http://schemas.microsoft.com/office/drawing/2014/main" id="{F06AEAF9-E72D-4754-8C15-A1566B935EF4}"/>
                </a:ext>
              </a:extLst>
            </p:cNvPr>
            <p:cNvSpPr/>
            <p:nvPr/>
          </p:nvSpPr>
          <p:spPr bwMode="auto">
            <a:xfrm>
              <a:off x="5195888" y="2328863"/>
              <a:ext cx="2047875" cy="523875"/>
            </a:xfrm>
            <a:custGeom>
              <a:avLst/>
              <a:gdLst>
                <a:gd name="T0" fmla="*/ 150 w 157"/>
                <a:gd name="T1" fmla="*/ 40 h 40"/>
                <a:gd name="T2" fmla="*/ 7 w 157"/>
                <a:gd name="T3" fmla="*/ 40 h 40"/>
                <a:gd name="T4" fmla="*/ 0 w 157"/>
                <a:gd name="T5" fmla="*/ 33 h 40"/>
                <a:gd name="T6" fmla="*/ 0 w 157"/>
                <a:gd name="T7" fmla="*/ 7 h 40"/>
                <a:gd name="T8" fmla="*/ 7 w 157"/>
                <a:gd name="T9" fmla="*/ 0 h 40"/>
                <a:gd name="T10" fmla="*/ 150 w 157"/>
                <a:gd name="T11" fmla="*/ 0 h 40"/>
                <a:gd name="T12" fmla="*/ 157 w 157"/>
                <a:gd name="T13" fmla="*/ 7 h 40"/>
                <a:gd name="T14" fmla="*/ 157 w 157"/>
                <a:gd name="T15" fmla="*/ 33 h 40"/>
                <a:gd name="T16" fmla="*/ 150 w 157"/>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40">
                  <a:moveTo>
                    <a:pt x="150" y="40"/>
                  </a:moveTo>
                  <a:cubicBezTo>
                    <a:pt x="7" y="40"/>
                    <a:pt x="7" y="40"/>
                    <a:pt x="7" y="40"/>
                  </a:cubicBezTo>
                  <a:cubicBezTo>
                    <a:pt x="3" y="40"/>
                    <a:pt x="0" y="37"/>
                    <a:pt x="0" y="33"/>
                  </a:cubicBezTo>
                  <a:cubicBezTo>
                    <a:pt x="0" y="7"/>
                    <a:pt x="0" y="7"/>
                    <a:pt x="0" y="7"/>
                  </a:cubicBezTo>
                  <a:cubicBezTo>
                    <a:pt x="0" y="3"/>
                    <a:pt x="3" y="0"/>
                    <a:pt x="7" y="0"/>
                  </a:cubicBezTo>
                  <a:cubicBezTo>
                    <a:pt x="150" y="0"/>
                    <a:pt x="150" y="0"/>
                    <a:pt x="150" y="0"/>
                  </a:cubicBezTo>
                  <a:cubicBezTo>
                    <a:pt x="154" y="0"/>
                    <a:pt x="157" y="3"/>
                    <a:pt x="157" y="7"/>
                  </a:cubicBezTo>
                  <a:cubicBezTo>
                    <a:pt x="157" y="33"/>
                    <a:pt x="157" y="33"/>
                    <a:pt x="157" y="33"/>
                  </a:cubicBezTo>
                  <a:cubicBezTo>
                    <a:pt x="157" y="37"/>
                    <a:pt x="154" y="40"/>
                    <a:pt x="150" y="40"/>
                  </a:cubicBezTo>
                  <a:close/>
                </a:path>
              </a:pathLst>
            </a:custGeom>
            <a:solidFill>
              <a:srgbClr val="F3BA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îṩľïḑê">
              <a:extLst>
                <a:ext uri="{FF2B5EF4-FFF2-40B4-BE49-F238E27FC236}">
                  <a16:creationId xmlns:a16="http://schemas.microsoft.com/office/drawing/2014/main" id="{DB765E67-1BD2-44F1-BE48-600A783990FA}"/>
                </a:ext>
              </a:extLst>
            </p:cNvPr>
            <p:cNvSpPr/>
            <p:nvPr/>
          </p:nvSpPr>
          <p:spPr bwMode="auto">
            <a:xfrm>
              <a:off x="5130801" y="2628900"/>
              <a:ext cx="2179638" cy="66675"/>
            </a:xfrm>
            <a:prstGeom prst="rect">
              <a:avLst/>
            </a:prstGeom>
            <a:solidFill>
              <a:srgbClr val="FFE1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ŝľïḑe">
              <a:extLst>
                <a:ext uri="{FF2B5EF4-FFF2-40B4-BE49-F238E27FC236}">
                  <a16:creationId xmlns:a16="http://schemas.microsoft.com/office/drawing/2014/main" id="{0FFEBE6E-625B-4EAE-A729-40353900EDBB}"/>
                </a:ext>
              </a:extLst>
            </p:cNvPr>
            <p:cNvSpPr/>
            <p:nvPr/>
          </p:nvSpPr>
          <p:spPr bwMode="auto">
            <a:xfrm>
              <a:off x="5130801" y="2524125"/>
              <a:ext cx="2179638" cy="52388"/>
            </a:xfrm>
            <a:prstGeom prst="rect">
              <a:avLst/>
            </a:prstGeom>
            <a:solidFill>
              <a:srgbClr val="FFE1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ís1ïdé">
              <a:extLst>
                <a:ext uri="{FF2B5EF4-FFF2-40B4-BE49-F238E27FC236}">
                  <a16:creationId xmlns:a16="http://schemas.microsoft.com/office/drawing/2014/main" id="{A6C7F9F8-99E8-4041-83F3-D06B9D31885A}"/>
                </a:ext>
              </a:extLst>
            </p:cNvPr>
            <p:cNvSpPr/>
            <p:nvPr/>
          </p:nvSpPr>
          <p:spPr bwMode="auto">
            <a:xfrm>
              <a:off x="5284438" y="2289177"/>
              <a:ext cx="149079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25000" lnSpcReduction="20000"/>
            </a:bodyPr>
            <a:lstStyle/>
            <a:p>
              <a:pPr marL="0" marR="0" lvl="0" indent="0" algn="l" defTabSz="914400" rtl="0" eaLnBrk="0" fontAlgn="base" latinLnBrk="0" hangingPunct="0">
                <a:spcBef>
                  <a:spcPct val="0"/>
                </a:spcBef>
                <a:spcAft>
                  <a:spcPct val="0"/>
                </a:spcAft>
                <a:buClrTx/>
                <a:buSzTx/>
                <a:buFontTx/>
                <a:buNone/>
                <a:tabLst/>
              </a:pPr>
              <a:r>
                <a:rPr kumimoji="0" lang="en-US" altLang="zh-CN" sz="4100" b="0" i="0" u="none" strike="noStrike" cap="none" normalizeH="0" baseline="0" dirty="0">
                  <a:ln>
                    <a:noFill/>
                  </a:ln>
                  <a:solidFill>
                    <a:srgbClr val="FFFFFF"/>
                  </a:solidFill>
                  <a:effectLst/>
                </a:rPr>
                <a:t>SHOP</a:t>
              </a:r>
              <a:endParaRPr kumimoji="0" lang="zh-CN" altLang="zh-CN" sz="4100" b="0" i="0" u="none" strike="noStrike" cap="none" normalizeH="0" baseline="0" dirty="0">
                <a:ln>
                  <a:noFill/>
                </a:ln>
                <a:solidFill>
                  <a:srgbClr val="FFFFFF"/>
                </a:solidFill>
                <a:effectLst/>
              </a:endParaRPr>
            </a:p>
          </p:txBody>
        </p:sp>
        <p:sp>
          <p:nvSpPr>
            <p:cNvPr id="190" name="îşḷîḑé">
              <a:extLst>
                <a:ext uri="{FF2B5EF4-FFF2-40B4-BE49-F238E27FC236}">
                  <a16:creationId xmlns:a16="http://schemas.microsoft.com/office/drawing/2014/main" id="{ECCCE0BD-98FD-4197-8E63-254B3427A21A}"/>
                </a:ext>
              </a:extLst>
            </p:cNvPr>
            <p:cNvSpPr/>
            <p:nvPr/>
          </p:nvSpPr>
          <p:spPr bwMode="auto">
            <a:xfrm>
              <a:off x="4373563" y="2957513"/>
              <a:ext cx="3144838" cy="2200275"/>
            </a:xfrm>
            <a:custGeom>
              <a:avLst/>
              <a:gdLst>
                <a:gd name="T0" fmla="*/ 241 w 241"/>
                <a:gd name="T1" fmla="*/ 13 h 168"/>
                <a:gd name="T2" fmla="*/ 241 w 241"/>
                <a:gd name="T3" fmla="*/ 155 h 168"/>
                <a:gd name="T4" fmla="*/ 227 w 241"/>
                <a:gd name="T5" fmla="*/ 168 h 168"/>
                <a:gd name="T6" fmla="*/ 13 w 241"/>
                <a:gd name="T7" fmla="*/ 168 h 168"/>
                <a:gd name="T8" fmla="*/ 0 w 241"/>
                <a:gd name="T9" fmla="*/ 155 h 168"/>
                <a:gd name="T10" fmla="*/ 0 w 241"/>
                <a:gd name="T11" fmla="*/ 13 h 168"/>
                <a:gd name="T12" fmla="*/ 13 w 241"/>
                <a:gd name="T13" fmla="*/ 0 h 168"/>
                <a:gd name="T14" fmla="*/ 227 w 241"/>
                <a:gd name="T15" fmla="*/ 0 h 168"/>
                <a:gd name="T16" fmla="*/ 241 w 241"/>
                <a:gd name="T17" fmla="*/ 1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168">
                  <a:moveTo>
                    <a:pt x="241" y="13"/>
                  </a:moveTo>
                  <a:cubicBezTo>
                    <a:pt x="241" y="155"/>
                    <a:pt x="241" y="155"/>
                    <a:pt x="241" y="155"/>
                  </a:cubicBezTo>
                  <a:cubicBezTo>
                    <a:pt x="241" y="162"/>
                    <a:pt x="235" y="168"/>
                    <a:pt x="227" y="168"/>
                  </a:cubicBezTo>
                  <a:cubicBezTo>
                    <a:pt x="13" y="168"/>
                    <a:pt x="13" y="168"/>
                    <a:pt x="13" y="168"/>
                  </a:cubicBezTo>
                  <a:cubicBezTo>
                    <a:pt x="5" y="168"/>
                    <a:pt x="0" y="162"/>
                    <a:pt x="0" y="155"/>
                  </a:cubicBezTo>
                  <a:cubicBezTo>
                    <a:pt x="0" y="13"/>
                    <a:pt x="0" y="13"/>
                    <a:pt x="0" y="13"/>
                  </a:cubicBezTo>
                  <a:cubicBezTo>
                    <a:pt x="0" y="6"/>
                    <a:pt x="5" y="0"/>
                    <a:pt x="13" y="0"/>
                  </a:cubicBezTo>
                  <a:cubicBezTo>
                    <a:pt x="227" y="0"/>
                    <a:pt x="227" y="0"/>
                    <a:pt x="227" y="0"/>
                  </a:cubicBezTo>
                  <a:cubicBezTo>
                    <a:pt x="235" y="0"/>
                    <a:pt x="241" y="6"/>
                    <a:pt x="241" y="13"/>
                  </a:cubicBezTo>
                </a:path>
              </a:pathLst>
            </a:custGeom>
            <a:solidFill>
              <a:srgbClr val="E5DD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ṣḷiḍê">
              <a:extLst>
                <a:ext uri="{FF2B5EF4-FFF2-40B4-BE49-F238E27FC236}">
                  <a16:creationId xmlns:a16="http://schemas.microsoft.com/office/drawing/2014/main" id="{3B6C9672-9E86-4E11-81F3-C16D1B4871A9}"/>
                </a:ext>
              </a:extLst>
            </p:cNvPr>
            <p:cNvSpPr/>
            <p:nvPr/>
          </p:nvSpPr>
          <p:spPr bwMode="auto">
            <a:xfrm>
              <a:off x="6630988" y="3821113"/>
              <a:ext cx="627063" cy="1336675"/>
            </a:xfrm>
            <a:custGeom>
              <a:avLst/>
              <a:gdLst>
                <a:gd name="T0" fmla="*/ 48 w 48"/>
                <a:gd name="T1" fmla="*/ 10 h 102"/>
                <a:gd name="T2" fmla="*/ 48 w 48"/>
                <a:gd name="T3" fmla="*/ 102 h 102"/>
                <a:gd name="T4" fmla="*/ 0 w 48"/>
                <a:gd name="T5" fmla="*/ 102 h 102"/>
                <a:gd name="T6" fmla="*/ 0 w 48"/>
                <a:gd name="T7" fmla="*/ 10 h 102"/>
                <a:gd name="T8" fmla="*/ 9 w 48"/>
                <a:gd name="T9" fmla="*/ 0 h 102"/>
                <a:gd name="T10" fmla="*/ 38 w 48"/>
                <a:gd name="T11" fmla="*/ 0 h 102"/>
                <a:gd name="T12" fmla="*/ 48 w 48"/>
                <a:gd name="T13" fmla="*/ 10 h 102"/>
              </a:gdLst>
              <a:ahLst/>
              <a:cxnLst>
                <a:cxn ang="0">
                  <a:pos x="T0" y="T1"/>
                </a:cxn>
                <a:cxn ang="0">
                  <a:pos x="T2" y="T3"/>
                </a:cxn>
                <a:cxn ang="0">
                  <a:pos x="T4" y="T5"/>
                </a:cxn>
                <a:cxn ang="0">
                  <a:pos x="T6" y="T7"/>
                </a:cxn>
                <a:cxn ang="0">
                  <a:pos x="T8" y="T9"/>
                </a:cxn>
                <a:cxn ang="0">
                  <a:pos x="T10" y="T11"/>
                </a:cxn>
                <a:cxn ang="0">
                  <a:pos x="T12" y="T13"/>
                </a:cxn>
              </a:cxnLst>
              <a:rect l="0" t="0" r="r" b="b"/>
              <a:pathLst>
                <a:path w="48" h="102">
                  <a:moveTo>
                    <a:pt x="48" y="10"/>
                  </a:moveTo>
                  <a:cubicBezTo>
                    <a:pt x="48" y="102"/>
                    <a:pt x="48" y="102"/>
                    <a:pt x="48" y="102"/>
                  </a:cubicBezTo>
                  <a:cubicBezTo>
                    <a:pt x="0" y="102"/>
                    <a:pt x="0" y="102"/>
                    <a:pt x="0" y="102"/>
                  </a:cubicBezTo>
                  <a:cubicBezTo>
                    <a:pt x="0" y="10"/>
                    <a:pt x="0" y="10"/>
                    <a:pt x="0" y="10"/>
                  </a:cubicBezTo>
                  <a:cubicBezTo>
                    <a:pt x="0" y="4"/>
                    <a:pt x="4" y="0"/>
                    <a:pt x="9" y="0"/>
                  </a:cubicBezTo>
                  <a:cubicBezTo>
                    <a:pt x="38" y="0"/>
                    <a:pt x="38" y="0"/>
                    <a:pt x="38" y="0"/>
                  </a:cubicBezTo>
                  <a:cubicBezTo>
                    <a:pt x="43" y="0"/>
                    <a:pt x="48" y="4"/>
                    <a:pt x="48" y="10"/>
                  </a:cubicBezTo>
                  <a:close/>
                </a:path>
              </a:pathLst>
            </a:custGeom>
            <a:solidFill>
              <a:srgbClr val="A97C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ṧḷíḋè">
              <a:extLst>
                <a:ext uri="{FF2B5EF4-FFF2-40B4-BE49-F238E27FC236}">
                  <a16:creationId xmlns:a16="http://schemas.microsoft.com/office/drawing/2014/main" id="{39501571-A4F9-4BB5-9B26-D55F935D1E19}"/>
                </a:ext>
              </a:extLst>
            </p:cNvPr>
            <p:cNvSpPr/>
            <p:nvPr/>
          </p:nvSpPr>
          <p:spPr bwMode="auto">
            <a:xfrm>
              <a:off x="6708776" y="3992563"/>
              <a:ext cx="457200" cy="458788"/>
            </a:xfrm>
            <a:custGeom>
              <a:avLst/>
              <a:gdLst>
                <a:gd name="T0" fmla="*/ 31 w 35"/>
                <a:gd name="T1" fmla="*/ 35 h 35"/>
                <a:gd name="T2" fmla="*/ 4 w 35"/>
                <a:gd name="T3" fmla="*/ 35 h 35"/>
                <a:gd name="T4" fmla="*/ 0 w 35"/>
                <a:gd name="T5" fmla="*/ 31 h 35"/>
                <a:gd name="T6" fmla="*/ 0 w 35"/>
                <a:gd name="T7" fmla="*/ 4 h 35"/>
                <a:gd name="T8" fmla="*/ 4 w 35"/>
                <a:gd name="T9" fmla="*/ 0 h 35"/>
                <a:gd name="T10" fmla="*/ 31 w 35"/>
                <a:gd name="T11" fmla="*/ 0 h 35"/>
                <a:gd name="T12" fmla="*/ 35 w 35"/>
                <a:gd name="T13" fmla="*/ 4 h 35"/>
                <a:gd name="T14" fmla="*/ 35 w 35"/>
                <a:gd name="T15" fmla="*/ 31 h 35"/>
                <a:gd name="T16" fmla="*/ 31 w 3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5">
                  <a:moveTo>
                    <a:pt x="31" y="35"/>
                  </a:moveTo>
                  <a:cubicBezTo>
                    <a:pt x="4" y="35"/>
                    <a:pt x="4" y="35"/>
                    <a:pt x="4" y="35"/>
                  </a:cubicBezTo>
                  <a:cubicBezTo>
                    <a:pt x="2" y="35"/>
                    <a:pt x="0" y="33"/>
                    <a:pt x="0" y="31"/>
                  </a:cubicBezTo>
                  <a:cubicBezTo>
                    <a:pt x="0" y="4"/>
                    <a:pt x="0" y="4"/>
                    <a:pt x="0" y="4"/>
                  </a:cubicBezTo>
                  <a:cubicBezTo>
                    <a:pt x="0" y="2"/>
                    <a:pt x="2" y="0"/>
                    <a:pt x="4" y="0"/>
                  </a:cubicBezTo>
                  <a:cubicBezTo>
                    <a:pt x="31" y="0"/>
                    <a:pt x="31" y="0"/>
                    <a:pt x="31" y="0"/>
                  </a:cubicBezTo>
                  <a:cubicBezTo>
                    <a:pt x="33" y="0"/>
                    <a:pt x="35" y="2"/>
                    <a:pt x="35" y="4"/>
                  </a:cubicBezTo>
                  <a:cubicBezTo>
                    <a:pt x="35" y="31"/>
                    <a:pt x="35" y="31"/>
                    <a:pt x="35" y="31"/>
                  </a:cubicBezTo>
                  <a:cubicBezTo>
                    <a:pt x="35" y="33"/>
                    <a:pt x="33" y="35"/>
                    <a:pt x="31" y="35"/>
                  </a:cubicBezTo>
                  <a:close/>
                </a:path>
              </a:pathLst>
            </a:custGeom>
            <a:solidFill>
              <a:srgbClr val="C49A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íšḻïďé">
              <a:extLst>
                <a:ext uri="{FF2B5EF4-FFF2-40B4-BE49-F238E27FC236}">
                  <a16:creationId xmlns:a16="http://schemas.microsoft.com/office/drawing/2014/main" id="{81E31A4A-2158-4A3E-BB35-A6A7BF5744AF}"/>
                </a:ext>
              </a:extLst>
            </p:cNvPr>
            <p:cNvSpPr/>
            <p:nvPr/>
          </p:nvSpPr>
          <p:spPr bwMode="auto">
            <a:xfrm>
              <a:off x="6708776" y="4556125"/>
              <a:ext cx="457200" cy="471488"/>
            </a:xfrm>
            <a:custGeom>
              <a:avLst/>
              <a:gdLst>
                <a:gd name="T0" fmla="*/ 31 w 35"/>
                <a:gd name="T1" fmla="*/ 36 h 36"/>
                <a:gd name="T2" fmla="*/ 4 w 35"/>
                <a:gd name="T3" fmla="*/ 36 h 36"/>
                <a:gd name="T4" fmla="*/ 0 w 35"/>
                <a:gd name="T5" fmla="*/ 32 h 36"/>
                <a:gd name="T6" fmla="*/ 0 w 35"/>
                <a:gd name="T7" fmla="*/ 4 h 36"/>
                <a:gd name="T8" fmla="*/ 4 w 35"/>
                <a:gd name="T9" fmla="*/ 0 h 36"/>
                <a:gd name="T10" fmla="*/ 31 w 35"/>
                <a:gd name="T11" fmla="*/ 0 h 36"/>
                <a:gd name="T12" fmla="*/ 35 w 35"/>
                <a:gd name="T13" fmla="*/ 4 h 36"/>
                <a:gd name="T14" fmla="*/ 35 w 35"/>
                <a:gd name="T15" fmla="*/ 32 h 36"/>
                <a:gd name="T16" fmla="*/ 31 w 35"/>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6">
                  <a:moveTo>
                    <a:pt x="31" y="36"/>
                  </a:moveTo>
                  <a:cubicBezTo>
                    <a:pt x="4" y="36"/>
                    <a:pt x="4" y="36"/>
                    <a:pt x="4" y="36"/>
                  </a:cubicBezTo>
                  <a:cubicBezTo>
                    <a:pt x="2" y="36"/>
                    <a:pt x="0" y="34"/>
                    <a:pt x="0" y="32"/>
                  </a:cubicBezTo>
                  <a:cubicBezTo>
                    <a:pt x="0" y="4"/>
                    <a:pt x="0" y="4"/>
                    <a:pt x="0" y="4"/>
                  </a:cubicBezTo>
                  <a:cubicBezTo>
                    <a:pt x="0" y="2"/>
                    <a:pt x="2" y="0"/>
                    <a:pt x="4" y="0"/>
                  </a:cubicBezTo>
                  <a:cubicBezTo>
                    <a:pt x="31" y="0"/>
                    <a:pt x="31" y="0"/>
                    <a:pt x="31" y="0"/>
                  </a:cubicBezTo>
                  <a:cubicBezTo>
                    <a:pt x="33" y="0"/>
                    <a:pt x="35" y="2"/>
                    <a:pt x="35" y="4"/>
                  </a:cubicBezTo>
                  <a:cubicBezTo>
                    <a:pt x="35" y="32"/>
                    <a:pt x="35" y="32"/>
                    <a:pt x="35" y="32"/>
                  </a:cubicBezTo>
                  <a:cubicBezTo>
                    <a:pt x="35" y="34"/>
                    <a:pt x="33" y="36"/>
                    <a:pt x="31" y="36"/>
                  </a:cubicBezTo>
                  <a:close/>
                </a:path>
              </a:pathLst>
            </a:custGeom>
            <a:solidFill>
              <a:srgbClr val="C49A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śliḍe">
              <a:extLst>
                <a:ext uri="{FF2B5EF4-FFF2-40B4-BE49-F238E27FC236}">
                  <a16:creationId xmlns:a16="http://schemas.microsoft.com/office/drawing/2014/main" id="{CCE92C56-B7A6-46FC-9898-D3A59D9013CA}"/>
                </a:ext>
              </a:extLst>
            </p:cNvPr>
            <p:cNvSpPr/>
            <p:nvPr/>
          </p:nvSpPr>
          <p:spPr bwMode="auto">
            <a:xfrm>
              <a:off x="4635501" y="3205163"/>
              <a:ext cx="1722438" cy="1323975"/>
            </a:xfrm>
            <a:custGeom>
              <a:avLst/>
              <a:gdLst>
                <a:gd name="T0" fmla="*/ 132 w 132"/>
                <a:gd name="T1" fmla="*/ 9 h 101"/>
                <a:gd name="T2" fmla="*/ 132 w 132"/>
                <a:gd name="T3" fmla="*/ 92 h 101"/>
                <a:gd name="T4" fmla="*/ 123 w 132"/>
                <a:gd name="T5" fmla="*/ 101 h 101"/>
                <a:gd name="T6" fmla="*/ 9 w 132"/>
                <a:gd name="T7" fmla="*/ 101 h 101"/>
                <a:gd name="T8" fmla="*/ 0 w 132"/>
                <a:gd name="T9" fmla="*/ 92 h 101"/>
                <a:gd name="T10" fmla="*/ 0 w 132"/>
                <a:gd name="T11" fmla="*/ 9 h 101"/>
                <a:gd name="T12" fmla="*/ 9 w 132"/>
                <a:gd name="T13" fmla="*/ 0 h 101"/>
                <a:gd name="T14" fmla="*/ 123 w 132"/>
                <a:gd name="T15" fmla="*/ 0 h 101"/>
                <a:gd name="T16" fmla="*/ 132 w 132"/>
                <a:gd name="T17" fmla="*/ 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1">
                  <a:moveTo>
                    <a:pt x="132" y="9"/>
                  </a:moveTo>
                  <a:cubicBezTo>
                    <a:pt x="132" y="92"/>
                    <a:pt x="132" y="92"/>
                    <a:pt x="132" y="92"/>
                  </a:cubicBezTo>
                  <a:cubicBezTo>
                    <a:pt x="132" y="97"/>
                    <a:pt x="128" y="101"/>
                    <a:pt x="123" y="101"/>
                  </a:cubicBezTo>
                  <a:cubicBezTo>
                    <a:pt x="9" y="101"/>
                    <a:pt x="9" y="101"/>
                    <a:pt x="9" y="101"/>
                  </a:cubicBezTo>
                  <a:cubicBezTo>
                    <a:pt x="4" y="101"/>
                    <a:pt x="0" y="97"/>
                    <a:pt x="0" y="92"/>
                  </a:cubicBezTo>
                  <a:cubicBezTo>
                    <a:pt x="0" y="9"/>
                    <a:pt x="0" y="9"/>
                    <a:pt x="0" y="9"/>
                  </a:cubicBezTo>
                  <a:cubicBezTo>
                    <a:pt x="0" y="4"/>
                    <a:pt x="4" y="0"/>
                    <a:pt x="9" y="0"/>
                  </a:cubicBezTo>
                  <a:cubicBezTo>
                    <a:pt x="123" y="0"/>
                    <a:pt x="123" y="0"/>
                    <a:pt x="123" y="0"/>
                  </a:cubicBezTo>
                  <a:cubicBezTo>
                    <a:pt x="128" y="0"/>
                    <a:pt x="132" y="4"/>
                    <a:pt x="132" y="9"/>
                  </a:cubicBezTo>
                </a:path>
              </a:pathLst>
            </a:custGeom>
            <a:solidFill>
              <a:srgbClr val="594A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şľîďé">
              <a:extLst>
                <a:ext uri="{FF2B5EF4-FFF2-40B4-BE49-F238E27FC236}">
                  <a16:creationId xmlns:a16="http://schemas.microsoft.com/office/drawing/2014/main" id="{89E42F84-B0E0-47CE-9549-58B9A5AE45DE}"/>
                </a:ext>
              </a:extLst>
            </p:cNvPr>
            <p:cNvSpPr/>
            <p:nvPr/>
          </p:nvSpPr>
          <p:spPr bwMode="auto">
            <a:xfrm>
              <a:off x="5078413" y="3205163"/>
              <a:ext cx="77788" cy="1323975"/>
            </a:xfrm>
            <a:prstGeom prst="rect">
              <a:avLst/>
            </a:prstGeom>
            <a:solidFill>
              <a:srgbClr val="6B53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î$ḻîḑê">
              <a:extLst>
                <a:ext uri="{FF2B5EF4-FFF2-40B4-BE49-F238E27FC236}">
                  <a16:creationId xmlns:a16="http://schemas.microsoft.com/office/drawing/2014/main" id="{BDF8575F-38A7-45A1-93EE-5D3806DFD83F}"/>
                </a:ext>
              </a:extLst>
            </p:cNvPr>
            <p:cNvSpPr/>
            <p:nvPr/>
          </p:nvSpPr>
          <p:spPr bwMode="auto">
            <a:xfrm>
              <a:off x="5078413" y="3205163"/>
              <a:ext cx="777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ïşlíḋê">
              <a:extLst>
                <a:ext uri="{FF2B5EF4-FFF2-40B4-BE49-F238E27FC236}">
                  <a16:creationId xmlns:a16="http://schemas.microsoft.com/office/drawing/2014/main" id="{AABE8C15-6021-44F1-B828-E0A098B63E2D}"/>
                </a:ext>
              </a:extLst>
            </p:cNvPr>
            <p:cNvSpPr/>
            <p:nvPr/>
          </p:nvSpPr>
          <p:spPr bwMode="auto">
            <a:xfrm>
              <a:off x="5170488" y="3205163"/>
              <a:ext cx="77788" cy="1323975"/>
            </a:xfrm>
            <a:prstGeom prst="rect">
              <a:avLst/>
            </a:prstGeom>
            <a:solidFill>
              <a:srgbClr val="6F464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í$ḷîḍe">
              <a:extLst>
                <a:ext uri="{FF2B5EF4-FFF2-40B4-BE49-F238E27FC236}">
                  <a16:creationId xmlns:a16="http://schemas.microsoft.com/office/drawing/2014/main" id="{27F2AB4E-46DA-4B0E-A45A-A787E1AF5B45}"/>
                </a:ext>
              </a:extLst>
            </p:cNvPr>
            <p:cNvSpPr/>
            <p:nvPr/>
          </p:nvSpPr>
          <p:spPr bwMode="auto">
            <a:xfrm>
              <a:off x="5170488" y="3205163"/>
              <a:ext cx="777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2" name="îṣ1iḍè">
              <a:extLst>
                <a:ext uri="{FF2B5EF4-FFF2-40B4-BE49-F238E27FC236}">
                  <a16:creationId xmlns:a16="http://schemas.microsoft.com/office/drawing/2014/main" id="{43C724E7-E47C-4BD6-9071-C3725A29927E}"/>
                </a:ext>
              </a:extLst>
            </p:cNvPr>
            <p:cNvSpPr/>
            <p:nvPr/>
          </p:nvSpPr>
          <p:spPr bwMode="auto">
            <a:xfrm>
              <a:off x="5260976" y="3205163"/>
              <a:ext cx="79375" cy="1323975"/>
            </a:xfrm>
            <a:prstGeom prst="rect">
              <a:avLst/>
            </a:prstGeom>
            <a:solidFill>
              <a:srgbClr val="7059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íSlîḑé">
              <a:extLst>
                <a:ext uri="{FF2B5EF4-FFF2-40B4-BE49-F238E27FC236}">
                  <a16:creationId xmlns:a16="http://schemas.microsoft.com/office/drawing/2014/main" id="{5BF84C3D-C11A-4711-83CB-E6E6C13CEA45}"/>
                </a:ext>
              </a:extLst>
            </p:cNvPr>
            <p:cNvSpPr/>
            <p:nvPr/>
          </p:nvSpPr>
          <p:spPr bwMode="auto">
            <a:xfrm>
              <a:off x="5260976" y="3205163"/>
              <a:ext cx="79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îSḻiḓe">
              <a:extLst>
                <a:ext uri="{FF2B5EF4-FFF2-40B4-BE49-F238E27FC236}">
                  <a16:creationId xmlns:a16="http://schemas.microsoft.com/office/drawing/2014/main" id="{E42FAF8E-8C8B-49C3-B73A-C799B7EE7751}"/>
                </a:ext>
              </a:extLst>
            </p:cNvPr>
            <p:cNvSpPr/>
            <p:nvPr/>
          </p:nvSpPr>
          <p:spPr bwMode="auto">
            <a:xfrm>
              <a:off x="5353051" y="3205163"/>
              <a:ext cx="90488" cy="1323975"/>
            </a:xfrm>
            <a:prstGeom prst="rect">
              <a:avLst/>
            </a:prstGeom>
            <a:solidFill>
              <a:srgbClr val="686E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îṧlïďê">
              <a:extLst>
                <a:ext uri="{FF2B5EF4-FFF2-40B4-BE49-F238E27FC236}">
                  <a16:creationId xmlns:a16="http://schemas.microsoft.com/office/drawing/2014/main" id="{BFC537B7-1DED-4726-AD1D-765681044D50}"/>
                </a:ext>
              </a:extLst>
            </p:cNvPr>
            <p:cNvSpPr/>
            <p:nvPr/>
          </p:nvSpPr>
          <p:spPr bwMode="auto">
            <a:xfrm>
              <a:off x="5353051" y="3205163"/>
              <a:ext cx="904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íŝ1íďe">
              <a:extLst>
                <a:ext uri="{FF2B5EF4-FFF2-40B4-BE49-F238E27FC236}">
                  <a16:creationId xmlns:a16="http://schemas.microsoft.com/office/drawing/2014/main" id="{8D97C522-1D69-47D1-8B0A-0C3C11BF2781}"/>
                </a:ext>
              </a:extLst>
            </p:cNvPr>
            <p:cNvSpPr/>
            <p:nvPr/>
          </p:nvSpPr>
          <p:spPr bwMode="auto">
            <a:xfrm>
              <a:off x="5443538" y="3205163"/>
              <a:ext cx="92075" cy="1323975"/>
            </a:xfrm>
            <a:prstGeom prst="rect">
              <a:avLst/>
            </a:prstGeom>
            <a:solidFill>
              <a:srgbClr val="7059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íŝļiďe">
              <a:extLst>
                <a:ext uri="{FF2B5EF4-FFF2-40B4-BE49-F238E27FC236}">
                  <a16:creationId xmlns:a16="http://schemas.microsoft.com/office/drawing/2014/main" id="{75D6AE89-5278-4586-93A5-0CF1409CFC56}"/>
                </a:ext>
              </a:extLst>
            </p:cNvPr>
            <p:cNvSpPr/>
            <p:nvPr/>
          </p:nvSpPr>
          <p:spPr bwMode="auto">
            <a:xfrm>
              <a:off x="5443538" y="3205163"/>
              <a:ext cx="920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îṩḷîḋé">
              <a:extLst>
                <a:ext uri="{FF2B5EF4-FFF2-40B4-BE49-F238E27FC236}">
                  <a16:creationId xmlns:a16="http://schemas.microsoft.com/office/drawing/2014/main" id="{CD045548-5269-43F3-959A-5B2CCA59D3B1}"/>
                </a:ext>
              </a:extLst>
            </p:cNvPr>
            <p:cNvSpPr/>
            <p:nvPr/>
          </p:nvSpPr>
          <p:spPr bwMode="auto">
            <a:xfrm>
              <a:off x="5535613" y="3205163"/>
              <a:ext cx="90488" cy="1323975"/>
            </a:xfrm>
            <a:prstGeom prst="rect">
              <a:avLst/>
            </a:prstGeom>
            <a:solidFill>
              <a:srgbClr val="77695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îśľïďe">
              <a:extLst>
                <a:ext uri="{FF2B5EF4-FFF2-40B4-BE49-F238E27FC236}">
                  <a16:creationId xmlns:a16="http://schemas.microsoft.com/office/drawing/2014/main" id="{3A477A22-332D-4DB2-9773-1B37B872AEE2}"/>
                </a:ext>
              </a:extLst>
            </p:cNvPr>
            <p:cNvSpPr/>
            <p:nvPr/>
          </p:nvSpPr>
          <p:spPr bwMode="auto">
            <a:xfrm>
              <a:off x="5535613" y="3205163"/>
              <a:ext cx="904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ï$ļîdé">
              <a:extLst>
                <a:ext uri="{FF2B5EF4-FFF2-40B4-BE49-F238E27FC236}">
                  <a16:creationId xmlns:a16="http://schemas.microsoft.com/office/drawing/2014/main" id="{C90C0F55-A363-421D-B2C1-0E466574402E}"/>
                </a:ext>
              </a:extLst>
            </p:cNvPr>
            <p:cNvSpPr/>
            <p:nvPr/>
          </p:nvSpPr>
          <p:spPr bwMode="auto">
            <a:xfrm>
              <a:off x="5626101" y="3205163"/>
              <a:ext cx="92075" cy="1323975"/>
            </a:xfrm>
            <a:prstGeom prst="rect">
              <a:avLst/>
            </a:prstGeom>
            <a:solidFill>
              <a:srgbClr val="7E753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ïṧḷiḓé">
              <a:extLst>
                <a:ext uri="{FF2B5EF4-FFF2-40B4-BE49-F238E27FC236}">
                  <a16:creationId xmlns:a16="http://schemas.microsoft.com/office/drawing/2014/main" id="{C761BBA1-6175-4A18-8D1B-EE5781218034}"/>
                </a:ext>
              </a:extLst>
            </p:cNvPr>
            <p:cNvSpPr/>
            <p:nvPr/>
          </p:nvSpPr>
          <p:spPr bwMode="auto">
            <a:xfrm>
              <a:off x="5626101" y="3205163"/>
              <a:ext cx="920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5" name="is1iḍê">
              <a:extLst>
                <a:ext uri="{FF2B5EF4-FFF2-40B4-BE49-F238E27FC236}">
                  <a16:creationId xmlns:a16="http://schemas.microsoft.com/office/drawing/2014/main" id="{CD9115A3-DE64-441D-ADE2-A1D0A96F269C}"/>
                </a:ext>
              </a:extLst>
            </p:cNvPr>
            <p:cNvSpPr/>
            <p:nvPr/>
          </p:nvSpPr>
          <p:spPr bwMode="auto">
            <a:xfrm>
              <a:off x="5718176" y="3205163"/>
              <a:ext cx="90488" cy="1323975"/>
            </a:xfrm>
            <a:prstGeom prst="rect">
              <a:avLst/>
            </a:prstGeom>
            <a:solidFill>
              <a:srgbClr val="7059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ïṡ1îḍe">
              <a:extLst>
                <a:ext uri="{FF2B5EF4-FFF2-40B4-BE49-F238E27FC236}">
                  <a16:creationId xmlns:a16="http://schemas.microsoft.com/office/drawing/2014/main" id="{D18878CF-26E5-497E-A335-5A5561BCCCD7}"/>
                </a:ext>
              </a:extLst>
            </p:cNvPr>
            <p:cNvSpPr/>
            <p:nvPr/>
          </p:nvSpPr>
          <p:spPr bwMode="auto">
            <a:xfrm>
              <a:off x="5718176" y="3205163"/>
              <a:ext cx="904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íSļïḋé">
              <a:extLst>
                <a:ext uri="{FF2B5EF4-FFF2-40B4-BE49-F238E27FC236}">
                  <a16:creationId xmlns:a16="http://schemas.microsoft.com/office/drawing/2014/main" id="{13F0E90E-4899-41C8-B3BD-1E54B03E0705}"/>
                </a:ext>
              </a:extLst>
            </p:cNvPr>
            <p:cNvSpPr/>
            <p:nvPr/>
          </p:nvSpPr>
          <p:spPr bwMode="auto">
            <a:xfrm>
              <a:off x="5808663" y="3205163"/>
              <a:ext cx="92075" cy="1323975"/>
            </a:xfrm>
            <a:prstGeom prst="rect">
              <a:avLst/>
            </a:prstGeom>
            <a:solidFill>
              <a:srgbClr val="6F464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îṥḷïḍé">
              <a:extLst>
                <a:ext uri="{FF2B5EF4-FFF2-40B4-BE49-F238E27FC236}">
                  <a16:creationId xmlns:a16="http://schemas.microsoft.com/office/drawing/2014/main" id="{6AADD05C-38A6-4875-8902-E5CC7F2704E9}"/>
                </a:ext>
              </a:extLst>
            </p:cNvPr>
            <p:cNvSpPr/>
            <p:nvPr/>
          </p:nvSpPr>
          <p:spPr bwMode="auto">
            <a:xfrm>
              <a:off x="5808663" y="3205163"/>
              <a:ext cx="920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îṧļïḋe">
              <a:extLst>
                <a:ext uri="{FF2B5EF4-FFF2-40B4-BE49-F238E27FC236}">
                  <a16:creationId xmlns:a16="http://schemas.microsoft.com/office/drawing/2014/main" id="{85DE991B-5CA8-4958-9267-FF018B50B382}"/>
                </a:ext>
              </a:extLst>
            </p:cNvPr>
            <p:cNvSpPr/>
            <p:nvPr/>
          </p:nvSpPr>
          <p:spPr bwMode="auto">
            <a:xfrm>
              <a:off x="5900738" y="3205163"/>
              <a:ext cx="90488" cy="1323975"/>
            </a:xfrm>
            <a:prstGeom prst="rect">
              <a:avLst/>
            </a:prstGeom>
            <a:solidFill>
              <a:srgbClr val="686E4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íṥļiḋe">
              <a:extLst>
                <a:ext uri="{FF2B5EF4-FFF2-40B4-BE49-F238E27FC236}">
                  <a16:creationId xmlns:a16="http://schemas.microsoft.com/office/drawing/2014/main" id="{327E1055-74BC-4A32-A7DB-53D2249BE9FB}"/>
                </a:ext>
              </a:extLst>
            </p:cNvPr>
            <p:cNvSpPr/>
            <p:nvPr/>
          </p:nvSpPr>
          <p:spPr bwMode="auto">
            <a:xfrm>
              <a:off x="5900738" y="3205163"/>
              <a:ext cx="904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1" name="íṣḻîḓé">
              <a:extLst>
                <a:ext uri="{FF2B5EF4-FFF2-40B4-BE49-F238E27FC236}">
                  <a16:creationId xmlns:a16="http://schemas.microsoft.com/office/drawing/2014/main" id="{574FC49B-B529-4103-8698-4DAA22C6FA68}"/>
                </a:ext>
              </a:extLst>
            </p:cNvPr>
            <p:cNvSpPr/>
            <p:nvPr/>
          </p:nvSpPr>
          <p:spPr bwMode="auto">
            <a:xfrm>
              <a:off x="5991226" y="3205163"/>
              <a:ext cx="92075" cy="1323975"/>
            </a:xfrm>
            <a:prstGeom prst="rect">
              <a:avLst/>
            </a:prstGeom>
            <a:solidFill>
              <a:srgbClr val="77695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2" name="ï$ḷíḋe">
              <a:extLst>
                <a:ext uri="{FF2B5EF4-FFF2-40B4-BE49-F238E27FC236}">
                  <a16:creationId xmlns:a16="http://schemas.microsoft.com/office/drawing/2014/main" id="{F9E6E6E4-7867-4C51-94A1-A26DA2FB2757}"/>
                </a:ext>
              </a:extLst>
            </p:cNvPr>
            <p:cNvSpPr/>
            <p:nvPr/>
          </p:nvSpPr>
          <p:spPr bwMode="auto">
            <a:xfrm>
              <a:off x="5991226" y="3205163"/>
              <a:ext cx="920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3" name="isļiḑe">
              <a:extLst>
                <a:ext uri="{FF2B5EF4-FFF2-40B4-BE49-F238E27FC236}">
                  <a16:creationId xmlns:a16="http://schemas.microsoft.com/office/drawing/2014/main" id="{673005D3-4AE2-4ADA-81A6-D8EC3D1C988E}"/>
                </a:ext>
              </a:extLst>
            </p:cNvPr>
            <p:cNvSpPr/>
            <p:nvPr/>
          </p:nvSpPr>
          <p:spPr bwMode="auto">
            <a:xfrm>
              <a:off x="6083301" y="3205163"/>
              <a:ext cx="92075" cy="1323975"/>
            </a:xfrm>
            <a:prstGeom prst="rect">
              <a:avLst/>
            </a:prstGeom>
            <a:solidFill>
              <a:srgbClr val="7E753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4" name="ïśḷíḍé">
              <a:extLst>
                <a:ext uri="{FF2B5EF4-FFF2-40B4-BE49-F238E27FC236}">
                  <a16:creationId xmlns:a16="http://schemas.microsoft.com/office/drawing/2014/main" id="{1464524C-1FC5-4AAB-B10E-ED773BFA6DD1}"/>
                </a:ext>
              </a:extLst>
            </p:cNvPr>
            <p:cNvSpPr/>
            <p:nvPr/>
          </p:nvSpPr>
          <p:spPr bwMode="auto">
            <a:xfrm>
              <a:off x="6083301" y="3205163"/>
              <a:ext cx="920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5" name="íş1iḋê">
              <a:extLst>
                <a:ext uri="{FF2B5EF4-FFF2-40B4-BE49-F238E27FC236}">
                  <a16:creationId xmlns:a16="http://schemas.microsoft.com/office/drawing/2014/main" id="{86FCCE34-3EA4-4B0B-9B06-85F667F78DC5}"/>
                </a:ext>
              </a:extLst>
            </p:cNvPr>
            <p:cNvSpPr/>
            <p:nvPr/>
          </p:nvSpPr>
          <p:spPr bwMode="auto">
            <a:xfrm>
              <a:off x="4635501" y="4359275"/>
              <a:ext cx="1722438" cy="169863"/>
            </a:xfrm>
            <a:custGeom>
              <a:avLst/>
              <a:gdLst>
                <a:gd name="T0" fmla="*/ 132 w 132"/>
                <a:gd name="T1" fmla="*/ 0 h 13"/>
                <a:gd name="T2" fmla="*/ 132 w 132"/>
                <a:gd name="T3" fmla="*/ 4 h 13"/>
                <a:gd name="T4" fmla="*/ 131 w 132"/>
                <a:gd name="T5" fmla="*/ 9 h 13"/>
                <a:gd name="T6" fmla="*/ 123 w 132"/>
                <a:gd name="T7" fmla="*/ 13 h 13"/>
                <a:gd name="T8" fmla="*/ 9 w 132"/>
                <a:gd name="T9" fmla="*/ 13 h 13"/>
                <a:gd name="T10" fmla="*/ 1 w 132"/>
                <a:gd name="T11" fmla="*/ 9 h 13"/>
                <a:gd name="T12" fmla="*/ 0 w 132"/>
                <a:gd name="T13" fmla="*/ 4 h 13"/>
                <a:gd name="T14" fmla="*/ 0 w 132"/>
                <a:gd name="T15" fmla="*/ 0 h 13"/>
                <a:gd name="T16" fmla="*/ 132 w 13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3">
                  <a:moveTo>
                    <a:pt x="132" y="0"/>
                  </a:moveTo>
                  <a:cubicBezTo>
                    <a:pt x="132" y="4"/>
                    <a:pt x="132" y="4"/>
                    <a:pt x="132" y="4"/>
                  </a:cubicBezTo>
                  <a:cubicBezTo>
                    <a:pt x="132" y="6"/>
                    <a:pt x="132" y="7"/>
                    <a:pt x="131" y="9"/>
                  </a:cubicBezTo>
                  <a:cubicBezTo>
                    <a:pt x="130" y="11"/>
                    <a:pt x="127" y="13"/>
                    <a:pt x="123" y="13"/>
                  </a:cubicBezTo>
                  <a:cubicBezTo>
                    <a:pt x="9" y="13"/>
                    <a:pt x="9" y="13"/>
                    <a:pt x="9" y="13"/>
                  </a:cubicBezTo>
                  <a:cubicBezTo>
                    <a:pt x="5" y="13"/>
                    <a:pt x="3" y="11"/>
                    <a:pt x="1" y="9"/>
                  </a:cubicBezTo>
                  <a:cubicBezTo>
                    <a:pt x="0" y="7"/>
                    <a:pt x="0" y="6"/>
                    <a:pt x="0" y="4"/>
                  </a:cubicBezTo>
                  <a:cubicBezTo>
                    <a:pt x="0" y="0"/>
                    <a:pt x="0" y="0"/>
                    <a:pt x="0" y="0"/>
                  </a:cubicBezTo>
                  <a:lnTo>
                    <a:pt x="132" y="0"/>
                  </a:lnTo>
                  <a:close/>
                </a:path>
              </a:pathLst>
            </a:custGeom>
            <a:solidFill>
              <a:srgbClr val="C49A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î$ḷíḍé">
              <a:extLst>
                <a:ext uri="{FF2B5EF4-FFF2-40B4-BE49-F238E27FC236}">
                  <a16:creationId xmlns:a16="http://schemas.microsoft.com/office/drawing/2014/main" id="{F835BC58-D487-4956-925C-A62946691109}"/>
                </a:ext>
              </a:extLst>
            </p:cNvPr>
            <p:cNvSpPr/>
            <p:nvPr/>
          </p:nvSpPr>
          <p:spPr bwMode="auto">
            <a:xfrm>
              <a:off x="4648201" y="4476750"/>
              <a:ext cx="1695450" cy="52388"/>
            </a:xfrm>
            <a:custGeom>
              <a:avLst/>
              <a:gdLst>
                <a:gd name="T0" fmla="*/ 130 w 130"/>
                <a:gd name="T1" fmla="*/ 0 h 4"/>
                <a:gd name="T2" fmla="*/ 122 w 130"/>
                <a:gd name="T3" fmla="*/ 4 h 4"/>
                <a:gd name="T4" fmla="*/ 8 w 130"/>
                <a:gd name="T5" fmla="*/ 4 h 4"/>
                <a:gd name="T6" fmla="*/ 0 w 130"/>
                <a:gd name="T7" fmla="*/ 0 h 4"/>
                <a:gd name="T8" fmla="*/ 130 w 130"/>
                <a:gd name="T9" fmla="*/ 0 h 4"/>
              </a:gdLst>
              <a:ahLst/>
              <a:cxnLst>
                <a:cxn ang="0">
                  <a:pos x="T0" y="T1"/>
                </a:cxn>
                <a:cxn ang="0">
                  <a:pos x="T2" y="T3"/>
                </a:cxn>
                <a:cxn ang="0">
                  <a:pos x="T4" y="T5"/>
                </a:cxn>
                <a:cxn ang="0">
                  <a:pos x="T6" y="T7"/>
                </a:cxn>
                <a:cxn ang="0">
                  <a:pos x="T8" y="T9"/>
                </a:cxn>
              </a:cxnLst>
              <a:rect l="0" t="0" r="r" b="b"/>
              <a:pathLst>
                <a:path w="130" h="4">
                  <a:moveTo>
                    <a:pt x="130" y="0"/>
                  </a:moveTo>
                  <a:cubicBezTo>
                    <a:pt x="129" y="2"/>
                    <a:pt x="126" y="4"/>
                    <a:pt x="122" y="4"/>
                  </a:cubicBezTo>
                  <a:cubicBezTo>
                    <a:pt x="8" y="4"/>
                    <a:pt x="8" y="4"/>
                    <a:pt x="8" y="4"/>
                  </a:cubicBezTo>
                  <a:cubicBezTo>
                    <a:pt x="4" y="4"/>
                    <a:pt x="2" y="2"/>
                    <a:pt x="0" y="0"/>
                  </a:cubicBezTo>
                  <a:lnTo>
                    <a:pt x="130" y="0"/>
                  </a:lnTo>
                  <a:close/>
                </a:path>
              </a:pathLst>
            </a:custGeom>
            <a:solidFill>
              <a:srgbClr val="A97C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Sḷiďe">
              <a:extLst>
                <a:ext uri="{FF2B5EF4-FFF2-40B4-BE49-F238E27FC236}">
                  <a16:creationId xmlns:a16="http://schemas.microsoft.com/office/drawing/2014/main" id="{84431DA4-1053-44B5-B360-87C54DB76479}"/>
                </a:ext>
              </a:extLst>
            </p:cNvPr>
            <p:cNvSpPr/>
            <p:nvPr/>
          </p:nvSpPr>
          <p:spPr bwMode="auto">
            <a:xfrm>
              <a:off x="4622801" y="4529138"/>
              <a:ext cx="1812925" cy="65088"/>
            </a:xfrm>
            <a:custGeom>
              <a:avLst/>
              <a:gdLst>
                <a:gd name="T0" fmla="*/ 138 w 139"/>
                <a:gd name="T1" fmla="*/ 0 h 5"/>
                <a:gd name="T2" fmla="*/ 1 w 139"/>
                <a:gd name="T3" fmla="*/ 0 h 5"/>
                <a:gd name="T4" fmla="*/ 0 w 139"/>
                <a:gd name="T5" fmla="*/ 1 h 5"/>
                <a:gd name="T6" fmla="*/ 0 w 139"/>
                <a:gd name="T7" fmla="*/ 4 h 5"/>
                <a:gd name="T8" fmla="*/ 1 w 139"/>
                <a:gd name="T9" fmla="*/ 5 h 5"/>
                <a:gd name="T10" fmla="*/ 138 w 139"/>
                <a:gd name="T11" fmla="*/ 5 h 5"/>
                <a:gd name="T12" fmla="*/ 139 w 139"/>
                <a:gd name="T13" fmla="*/ 4 h 5"/>
                <a:gd name="T14" fmla="*/ 139 w 139"/>
                <a:gd name="T15" fmla="*/ 1 h 5"/>
                <a:gd name="T16" fmla="*/ 138 w 13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5">
                  <a:moveTo>
                    <a:pt x="138" y="0"/>
                  </a:moveTo>
                  <a:cubicBezTo>
                    <a:pt x="1" y="0"/>
                    <a:pt x="1" y="0"/>
                    <a:pt x="1" y="0"/>
                  </a:cubicBezTo>
                  <a:cubicBezTo>
                    <a:pt x="0" y="0"/>
                    <a:pt x="0" y="1"/>
                    <a:pt x="0" y="1"/>
                  </a:cubicBezTo>
                  <a:cubicBezTo>
                    <a:pt x="0" y="4"/>
                    <a:pt x="0" y="4"/>
                    <a:pt x="0" y="4"/>
                  </a:cubicBezTo>
                  <a:cubicBezTo>
                    <a:pt x="0" y="5"/>
                    <a:pt x="0" y="5"/>
                    <a:pt x="1" y="5"/>
                  </a:cubicBezTo>
                  <a:cubicBezTo>
                    <a:pt x="138" y="5"/>
                    <a:pt x="138" y="5"/>
                    <a:pt x="138" y="5"/>
                  </a:cubicBezTo>
                  <a:cubicBezTo>
                    <a:pt x="138" y="5"/>
                    <a:pt x="139" y="5"/>
                    <a:pt x="139" y="4"/>
                  </a:cubicBezTo>
                  <a:cubicBezTo>
                    <a:pt x="139" y="1"/>
                    <a:pt x="139" y="1"/>
                    <a:pt x="139" y="1"/>
                  </a:cubicBezTo>
                  <a:cubicBezTo>
                    <a:pt x="139" y="1"/>
                    <a:pt x="138" y="0"/>
                    <a:pt x="13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ṡļíďe">
              <a:extLst>
                <a:ext uri="{FF2B5EF4-FFF2-40B4-BE49-F238E27FC236}">
                  <a16:creationId xmlns:a16="http://schemas.microsoft.com/office/drawing/2014/main" id="{3F194C9C-B056-4448-9D74-9912C03773D6}"/>
                </a:ext>
              </a:extLst>
            </p:cNvPr>
            <p:cNvSpPr/>
            <p:nvPr/>
          </p:nvSpPr>
          <p:spPr bwMode="auto">
            <a:xfrm>
              <a:off x="3903663" y="3100388"/>
              <a:ext cx="757238" cy="563563"/>
            </a:xfrm>
            <a:custGeom>
              <a:avLst/>
              <a:gdLst>
                <a:gd name="T0" fmla="*/ 231 w 477"/>
                <a:gd name="T1" fmla="*/ 355 h 355"/>
                <a:gd name="T2" fmla="*/ 0 w 477"/>
                <a:gd name="T3" fmla="*/ 355 h 355"/>
                <a:gd name="T4" fmla="*/ 296 w 477"/>
                <a:gd name="T5" fmla="*/ 0 h 355"/>
                <a:gd name="T6" fmla="*/ 477 w 477"/>
                <a:gd name="T7" fmla="*/ 0 h 355"/>
                <a:gd name="T8" fmla="*/ 231 w 477"/>
                <a:gd name="T9" fmla="*/ 355 h 355"/>
              </a:gdLst>
              <a:ahLst/>
              <a:cxnLst>
                <a:cxn ang="0">
                  <a:pos x="T0" y="T1"/>
                </a:cxn>
                <a:cxn ang="0">
                  <a:pos x="T2" y="T3"/>
                </a:cxn>
                <a:cxn ang="0">
                  <a:pos x="T4" y="T5"/>
                </a:cxn>
                <a:cxn ang="0">
                  <a:pos x="T6" y="T7"/>
                </a:cxn>
                <a:cxn ang="0">
                  <a:pos x="T8" y="T9"/>
                </a:cxn>
              </a:cxnLst>
              <a:rect l="0" t="0" r="r" b="b"/>
              <a:pathLst>
                <a:path w="477" h="355">
                  <a:moveTo>
                    <a:pt x="231" y="355"/>
                  </a:moveTo>
                  <a:lnTo>
                    <a:pt x="0" y="355"/>
                  </a:lnTo>
                  <a:lnTo>
                    <a:pt x="296" y="0"/>
                  </a:lnTo>
                  <a:lnTo>
                    <a:pt x="477" y="0"/>
                  </a:lnTo>
                  <a:lnTo>
                    <a:pt x="231" y="355"/>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îṡḻíḋe">
              <a:extLst>
                <a:ext uri="{FF2B5EF4-FFF2-40B4-BE49-F238E27FC236}">
                  <a16:creationId xmlns:a16="http://schemas.microsoft.com/office/drawing/2014/main" id="{0AE49B69-EE86-46EF-9303-206C992E774A}"/>
                </a:ext>
              </a:extLst>
            </p:cNvPr>
            <p:cNvSpPr/>
            <p:nvPr/>
          </p:nvSpPr>
          <p:spPr bwMode="auto">
            <a:xfrm>
              <a:off x="4270376" y="3100388"/>
              <a:ext cx="677863" cy="563563"/>
            </a:xfrm>
            <a:custGeom>
              <a:avLst/>
              <a:gdLst>
                <a:gd name="T0" fmla="*/ 238 w 427"/>
                <a:gd name="T1" fmla="*/ 355 h 355"/>
                <a:gd name="T2" fmla="*/ 0 w 427"/>
                <a:gd name="T3" fmla="*/ 355 h 355"/>
                <a:gd name="T4" fmla="*/ 246 w 427"/>
                <a:gd name="T5" fmla="*/ 0 h 355"/>
                <a:gd name="T6" fmla="*/ 427 w 427"/>
                <a:gd name="T7" fmla="*/ 0 h 355"/>
                <a:gd name="T8" fmla="*/ 238 w 427"/>
                <a:gd name="T9" fmla="*/ 355 h 355"/>
              </a:gdLst>
              <a:ahLst/>
              <a:cxnLst>
                <a:cxn ang="0">
                  <a:pos x="T0" y="T1"/>
                </a:cxn>
                <a:cxn ang="0">
                  <a:pos x="T2" y="T3"/>
                </a:cxn>
                <a:cxn ang="0">
                  <a:pos x="T4" y="T5"/>
                </a:cxn>
                <a:cxn ang="0">
                  <a:pos x="T6" y="T7"/>
                </a:cxn>
                <a:cxn ang="0">
                  <a:pos x="T8" y="T9"/>
                </a:cxn>
              </a:cxnLst>
              <a:rect l="0" t="0" r="r" b="b"/>
              <a:pathLst>
                <a:path w="427" h="355">
                  <a:moveTo>
                    <a:pt x="238" y="355"/>
                  </a:moveTo>
                  <a:lnTo>
                    <a:pt x="0" y="355"/>
                  </a:lnTo>
                  <a:lnTo>
                    <a:pt x="246" y="0"/>
                  </a:lnTo>
                  <a:lnTo>
                    <a:pt x="427" y="0"/>
                  </a:lnTo>
                  <a:lnTo>
                    <a:pt x="238" y="3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íşlíḋê">
              <a:extLst>
                <a:ext uri="{FF2B5EF4-FFF2-40B4-BE49-F238E27FC236}">
                  <a16:creationId xmlns:a16="http://schemas.microsoft.com/office/drawing/2014/main" id="{85B71805-1F22-4652-964E-5D639B739BC9}"/>
                </a:ext>
              </a:extLst>
            </p:cNvPr>
            <p:cNvSpPr/>
            <p:nvPr/>
          </p:nvSpPr>
          <p:spPr bwMode="auto">
            <a:xfrm>
              <a:off x="4648201" y="3100388"/>
              <a:ext cx="574675" cy="563563"/>
            </a:xfrm>
            <a:custGeom>
              <a:avLst/>
              <a:gdLst>
                <a:gd name="T0" fmla="*/ 230 w 362"/>
                <a:gd name="T1" fmla="*/ 355 h 355"/>
                <a:gd name="T2" fmla="*/ 0 w 362"/>
                <a:gd name="T3" fmla="*/ 355 h 355"/>
                <a:gd name="T4" fmla="*/ 189 w 362"/>
                <a:gd name="T5" fmla="*/ 0 h 355"/>
                <a:gd name="T6" fmla="*/ 362 w 362"/>
                <a:gd name="T7" fmla="*/ 0 h 355"/>
                <a:gd name="T8" fmla="*/ 230 w 362"/>
                <a:gd name="T9" fmla="*/ 355 h 355"/>
              </a:gdLst>
              <a:ahLst/>
              <a:cxnLst>
                <a:cxn ang="0">
                  <a:pos x="T0" y="T1"/>
                </a:cxn>
                <a:cxn ang="0">
                  <a:pos x="T2" y="T3"/>
                </a:cxn>
                <a:cxn ang="0">
                  <a:pos x="T4" y="T5"/>
                </a:cxn>
                <a:cxn ang="0">
                  <a:pos x="T6" y="T7"/>
                </a:cxn>
                <a:cxn ang="0">
                  <a:pos x="T8" y="T9"/>
                </a:cxn>
              </a:cxnLst>
              <a:rect l="0" t="0" r="r" b="b"/>
              <a:pathLst>
                <a:path w="362" h="355">
                  <a:moveTo>
                    <a:pt x="230" y="355"/>
                  </a:moveTo>
                  <a:lnTo>
                    <a:pt x="0" y="355"/>
                  </a:lnTo>
                  <a:lnTo>
                    <a:pt x="189" y="0"/>
                  </a:lnTo>
                  <a:lnTo>
                    <a:pt x="362" y="0"/>
                  </a:lnTo>
                  <a:lnTo>
                    <a:pt x="230" y="355"/>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íşḻîḓe">
              <a:extLst>
                <a:ext uri="{FF2B5EF4-FFF2-40B4-BE49-F238E27FC236}">
                  <a16:creationId xmlns:a16="http://schemas.microsoft.com/office/drawing/2014/main" id="{B266F80E-9B63-4873-83E9-08C5BB688809}"/>
                </a:ext>
              </a:extLst>
            </p:cNvPr>
            <p:cNvSpPr/>
            <p:nvPr/>
          </p:nvSpPr>
          <p:spPr bwMode="auto">
            <a:xfrm>
              <a:off x="5013326" y="3100388"/>
              <a:ext cx="495300" cy="563563"/>
            </a:xfrm>
            <a:custGeom>
              <a:avLst/>
              <a:gdLst>
                <a:gd name="T0" fmla="*/ 238 w 312"/>
                <a:gd name="T1" fmla="*/ 355 h 355"/>
                <a:gd name="T2" fmla="*/ 0 w 312"/>
                <a:gd name="T3" fmla="*/ 355 h 355"/>
                <a:gd name="T4" fmla="*/ 132 w 312"/>
                <a:gd name="T5" fmla="*/ 0 h 355"/>
                <a:gd name="T6" fmla="*/ 312 w 312"/>
                <a:gd name="T7" fmla="*/ 0 h 355"/>
                <a:gd name="T8" fmla="*/ 238 w 312"/>
                <a:gd name="T9" fmla="*/ 355 h 355"/>
              </a:gdLst>
              <a:ahLst/>
              <a:cxnLst>
                <a:cxn ang="0">
                  <a:pos x="T0" y="T1"/>
                </a:cxn>
                <a:cxn ang="0">
                  <a:pos x="T2" y="T3"/>
                </a:cxn>
                <a:cxn ang="0">
                  <a:pos x="T4" y="T5"/>
                </a:cxn>
                <a:cxn ang="0">
                  <a:pos x="T6" y="T7"/>
                </a:cxn>
                <a:cxn ang="0">
                  <a:pos x="T8" y="T9"/>
                </a:cxn>
              </a:cxnLst>
              <a:rect l="0" t="0" r="r" b="b"/>
              <a:pathLst>
                <a:path w="312" h="355">
                  <a:moveTo>
                    <a:pt x="238" y="355"/>
                  </a:moveTo>
                  <a:lnTo>
                    <a:pt x="0" y="355"/>
                  </a:lnTo>
                  <a:lnTo>
                    <a:pt x="132" y="0"/>
                  </a:lnTo>
                  <a:lnTo>
                    <a:pt x="312" y="0"/>
                  </a:lnTo>
                  <a:lnTo>
                    <a:pt x="238" y="3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íṥḷïḍé">
              <a:extLst>
                <a:ext uri="{FF2B5EF4-FFF2-40B4-BE49-F238E27FC236}">
                  <a16:creationId xmlns:a16="http://schemas.microsoft.com/office/drawing/2014/main" id="{77843436-4998-4284-B54B-D38E8F2A71E0}"/>
                </a:ext>
              </a:extLst>
            </p:cNvPr>
            <p:cNvSpPr/>
            <p:nvPr/>
          </p:nvSpPr>
          <p:spPr bwMode="auto">
            <a:xfrm>
              <a:off x="5391151" y="3100388"/>
              <a:ext cx="404813" cy="563563"/>
            </a:xfrm>
            <a:custGeom>
              <a:avLst/>
              <a:gdLst>
                <a:gd name="T0" fmla="*/ 231 w 255"/>
                <a:gd name="T1" fmla="*/ 355 h 355"/>
                <a:gd name="T2" fmla="*/ 0 w 255"/>
                <a:gd name="T3" fmla="*/ 355 h 355"/>
                <a:gd name="T4" fmla="*/ 74 w 255"/>
                <a:gd name="T5" fmla="*/ 0 h 355"/>
                <a:gd name="T6" fmla="*/ 255 w 255"/>
                <a:gd name="T7" fmla="*/ 0 h 355"/>
                <a:gd name="T8" fmla="*/ 231 w 255"/>
                <a:gd name="T9" fmla="*/ 355 h 355"/>
              </a:gdLst>
              <a:ahLst/>
              <a:cxnLst>
                <a:cxn ang="0">
                  <a:pos x="T0" y="T1"/>
                </a:cxn>
                <a:cxn ang="0">
                  <a:pos x="T2" y="T3"/>
                </a:cxn>
                <a:cxn ang="0">
                  <a:pos x="T4" y="T5"/>
                </a:cxn>
                <a:cxn ang="0">
                  <a:pos x="T6" y="T7"/>
                </a:cxn>
                <a:cxn ang="0">
                  <a:pos x="T8" y="T9"/>
                </a:cxn>
              </a:cxnLst>
              <a:rect l="0" t="0" r="r" b="b"/>
              <a:pathLst>
                <a:path w="255" h="355">
                  <a:moveTo>
                    <a:pt x="231" y="355"/>
                  </a:moveTo>
                  <a:lnTo>
                    <a:pt x="0" y="355"/>
                  </a:lnTo>
                  <a:lnTo>
                    <a:pt x="74" y="0"/>
                  </a:lnTo>
                  <a:lnTo>
                    <a:pt x="255" y="0"/>
                  </a:lnTo>
                  <a:lnTo>
                    <a:pt x="231" y="355"/>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íṧľîḑe">
              <a:extLst>
                <a:ext uri="{FF2B5EF4-FFF2-40B4-BE49-F238E27FC236}">
                  <a16:creationId xmlns:a16="http://schemas.microsoft.com/office/drawing/2014/main" id="{3994F1CB-F1A6-4D85-9F82-BDAFD37CF207}"/>
                </a:ext>
              </a:extLst>
            </p:cNvPr>
            <p:cNvSpPr/>
            <p:nvPr/>
          </p:nvSpPr>
          <p:spPr bwMode="auto">
            <a:xfrm>
              <a:off x="5757863" y="3100388"/>
              <a:ext cx="365125" cy="563563"/>
            </a:xfrm>
            <a:custGeom>
              <a:avLst/>
              <a:gdLst>
                <a:gd name="T0" fmla="*/ 230 w 230"/>
                <a:gd name="T1" fmla="*/ 355 h 355"/>
                <a:gd name="T2" fmla="*/ 0 w 230"/>
                <a:gd name="T3" fmla="*/ 355 h 355"/>
                <a:gd name="T4" fmla="*/ 24 w 230"/>
                <a:gd name="T5" fmla="*/ 0 h 355"/>
                <a:gd name="T6" fmla="*/ 205 w 230"/>
                <a:gd name="T7" fmla="*/ 0 h 355"/>
                <a:gd name="T8" fmla="*/ 230 w 230"/>
                <a:gd name="T9" fmla="*/ 355 h 355"/>
              </a:gdLst>
              <a:ahLst/>
              <a:cxnLst>
                <a:cxn ang="0">
                  <a:pos x="T0" y="T1"/>
                </a:cxn>
                <a:cxn ang="0">
                  <a:pos x="T2" y="T3"/>
                </a:cxn>
                <a:cxn ang="0">
                  <a:pos x="T4" y="T5"/>
                </a:cxn>
                <a:cxn ang="0">
                  <a:pos x="T6" y="T7"/>
                </a:cxn>
                <a:cxn ang="0">
                  <a:pos x="T8" y="T9"/>
                </a:cxn>
              </a:cxnLst>
              <a:rect l="0" t="0" r="r" b="b"/>
              <a:pathLst>
                <a:path w="230" h="355">
                  <a:moveTo>
                    <a:pt x="230" y="355"/>
                  </a:moveTo>
                  <a:lnTo>
                    <a:pt x="0" y="355"/>
                  </a:lnTo>
                  <a:lnTo>
                    <a:pt x="24" y="0"/>
                  </a:lnTo>
                  <a:lnTo>
                    <a:pt x="205" y="0"/>
                  </a:lnTo>
                  <a:lnTo>
                    <a:pt x="230" y="3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iṧḻiḍê">
              <a:extLst>
                <a:ext uri="{FF2B5EF4-FFF2-40B4-BE49-F238E27FC236}">
                  <a16:creationId xmlns:a16="http://schemas.microsoft.com/office/drawing/2014/main" id="{BE3A422B-3296-4D8F-8698-42B031FC41BB}"/>
                </a:ext>
              </a:extLst>
            </p:cNvPr>
            <p:cNvSpPr/>
            <p:nvPr/>
          </p:nvSpPr>
          <p:spPr bwMode="auto">
            <a:xfrm>
              <a:off x="6083301" y="3100388"/>
              <a:ext cx="417513" cy="563563"/>
            </a:xfrm>
            <a:custGeom>
              <a:avLst/>
              <a:gdLst>
                <a:gd name="T0" fmla="*/ 263 w 263"/>
                <a:gd name="T1" fmla="*/ 355 h 355"/>
                <a:gd name="T2" fmla="*/ 25 w 263"/>
                <a:gd name="T3" fmla="*/ 355 h 355"/>
                <a:gd name="T4" fmla="*/ 0 w 263"/>
                <a:gd name="T5" fmla="*/ 0 h 355"/>
                <a:gd name="T6" fmla="*/ 181 w 263"/>
                <a:gd name="T7" fmla="*/ 0 h 355"/>
                <a:gd name="T8" fmla="*/ 263 w 263"/>
                <a:gd name="T9" fmla="*/ 355 h 355"/>
              </a:gdLst>
              <a:ahLst/>
              <a:cxnLst>
                <a:cxn ang="0">
                  <a:pos x="T0" y="T1"/>
                </a:cxn>
                <a:cxn ang="0">
                  <a:pos x="T2" y="T3"/>
                </a:cxn>
                <a:cxn ang="0">
                  <a:pos x="T4" y="T5"/>
                </a:cxn>
                <a:cxn ang="0">
                  <a:pos x="T6" y="T7"/>
                </a:cxn>
                <a:cxn ang="0">
                  <a:pos x="T8" y="T9"/>
                </a:cxn>
              </a:cxnLst>
              <a:rect l="0" t="0" r="r" b="b"/>
              <a:pathLst>
                <a:path w="263" h="355">
                  <a:moveTo>
                    <a:pt x="263" y="355"/>
                  </a:moveTo>
                  <a:lnTo>
                    <a:pt x="25" y="355"/>
                  </a:lnTo>
                  <a:lnTo>
                    <a:pt x="0" y="0"/>
                  </a:lnTo>
                  <a:lnTo>
                    <a:pt x="181" y="0"/>
                  </a:lnTo>
                  <a:lnTo>
                    <a:pt x="263" y="355"/>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isḻîdè">
              <a:extLst>
                <a:ext uri="{FF2B5EF4-FFF2-40B4-BE49-F238E27FC236}">
                  <a16:creationId xmlns:a16="http://schemas.microsoft.com/office/drawing/2014/main" id="{45B8236F-4C53-469C-ADD4-807C9B12AC12}"/>
                </a:ext>
              </a:extLst>
            </p:cNvPr>
            <p:cNvSpPr/>
            <p:nvPr/>
          </p:nvSpPr>
          <p:spPr bwMode="auto">
            <a:xfrm>
              <a:off x="6370638" y="3100388"/>
              <a:ext cx="495300" cy="563563"/>
            </a:xfrm>
            <a:custGeom>
              <a:avLst/>
              <a:gdLst>
                <a:gd name="T0" fmla="*/ 312 w 312"/>
                <a:gd name="T1" fmla="*/ 355 h 355"/>
                <a:gd name="T2" fmla="*/ 82 w 312"/>
                <a:gd name="T3" fmla="*/ 355 h 355"/>
                <a:gd name="T4" fmla="*/ 0 w 312"/>
                <a:gd name="T5" fmla="*/ 0 h 355"/>
                <a:gd name="T6" fmla="*/ 181 w 312"/>
                <a:gd name="T7" fmla="*/ 0 h 355"/>
                <a:gd name="T8" fmla="*/ 312 w 312"/>
                <a:gd name="T9" fmla="*/ 355 h 355"/>
              </a:gdLst>
              <a:ahLst/>
              <a:cxnLst>
                <a:cxn ang="0">
                  <a:pos x="T0" y="T1"/>
                </a:cxn>
                <a:cxn ang="0">
                  <a:pos x="T2" y="T3"/>
                </a:cxn>
                <a:cxn ang="0">
                  <a:pos x="T4" y="T5"/>
                </a:cxn>
                <a:cxn ang="0">
                  <a:pos x="T6" y="T7"/>
                </a:cxn>
                <a:cxn ang="0">
                  <a:pos x="T8" y="T9"/>
                </a:cxn>
              </a:cxnLst>
              <a:rect l="0" t="0" r="r" b="b"/>
              <a:pathLst>
                <a:path w="312" h="355">
                  <a:moveTo>
                    <a:pt x="312" y="355"/>
                  </a:moveTo>
                  <a:lnTo>
                    <a:pt x="82" y="355"/>
                  </a:lnTo>
                  <a:lnTo>
                    <a:pt x="0" y="0"/>
                  </a:lnTo>
                  <a:lnTo>
                    <a:pt x="181" y="0"/>
                  </a:lnTo>
                  <a:lnTo>
                    <a:pt x="312" y="3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íśḷïḓe">
              <a:extLst>
                <a:ext uri="{FF2B5EF4-FFF2-40B4-BE49-F238E27FC236}">
                  <a16:creationId xmlns:a16="http://schemas.microsoft.com/office/drawing/2014/main" id="{07C0C427-5D7A-4A9B-A790-F15D666CEA57}"/>
                </a:ext>
              </a:extLst>
            </p:cNvPr>
            <p:cNvSpPr/>
            <p:nvPr/>
          </p:nvSpPr>
          <p:spPr bwMode="auto">
            <a:xfrm>
              <a:off x="6657976" y="3100388"/>
              <a:ext cx="585788" cy="563563"/>
            </a:xfrm>
            <a:custGeom>
              <a:avLst/>
              <a:gdLst>
                <a:gd name="T0" fmla="*/ 369 w 369"/>
                <a:gd name="T1" fmla="*/ 355 h 355"/>
                <a:gd name="T2" fmla="*/ 131 w 369"/>
                <a:gd name="T3" fmla="*/ 355 h 355"/>
                <a:gd name="T4" fmla="*/ 0 w 369"/>
                <a:gd name="T5" fmla="*/ 0 h 355"/>
                <a:gd name="T6" fmla="*/ 180 w 369"/>
                <a:gd name="T7" fmla="*/ 0 h 355"/>
                <a:gd name="T8" fmla="*/ 369 w 369"/>
                <a:gd name="T9" fmla="*/ 355 h 355"/>
              </a:gdLst>
              <a:ahLst/>
              <a:cxnLst>
                <a:cxn ang="0">
                  <a:pos x="T0" y="T1"/>
                </a:cxn>
                <a:cxn ang="0">
                  <a:pos x="T2" y="T3"/>
                </a:cxn>
                <a:cxn ang="0">
                  <a:pos x="T4" y="T5"/>
                </a:cxn>
                <a:cxn ang="0">
                  <a:pos x="T6" y="T7"/>
                </a:cxn>
                <a:cxn ang="0">
                  <a:pos x="T8" y="T9"/>
                </a:cxn>
              </a:cxnLst>
              <a:rect l="0" t="0" r="r" b="b"/>
              <a:pathLst>
                <a:path w="369" h="355">
                  <a:moveTo>
                    <a:pt x="369" y="355"/>
                  </a:moveTo>
                  <a:lnTo>
                    <a:pt x="131" y="355"/>
                  </a:lnTo>
                  <a:lnTo>
                    <a:pt x="0" y="0"/>
                  </a:lnTo>
                  <a:lnTo>
                    <a:pt x="180" y="0"/>
                  </a:lnTo>
                  <a:lnTo>
                    <a:pt x="369" y="355"/>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i$ļídè">
              <a:extLst>
                <a:ext uri="{FF2B5EF4-FFF2-40B4-BE49-F238E27FC236}">
                  <a16:creationId xmlns:a16="http://schemas.microsoft.com/office/drawing/2014/main" id="{B277FFC4-67A9-4DE2-A7B4-4C637D0CCB78}"/>
                </a:ext>
              </a:extLst>
            </p:cNvPr>
            <p:cNvSpPr/>
            <p:nvPr/>
          </p:nvSpPr>
          <p:spPr bwMode="auto">
            <a:xfrm>
              <a:off x="6943726" y="3100388"/>
              <a:ext cx="666750" cy="563563"/>
            </a:xfrm>
            <a:custGeom>
              <a:avLst/>
              <a:gdLst>
                <a:gd name="T0" fmla="*/ 420 w 420"/>
                <a:gd name="T1" fmla="*/ 355 h 355"/>
                <a:gd name="T2" fmla="*/ 189 w 420"/>
                <a:gd name="T3" fmla="*/ 355 h 355"/>
                <a:gd name="T4" fmla="*/ 0 w 420"/>
                <a:gd name="T5" fmla="*/ 0 h 355"/>
                <a:gd name="T6" fmla="*/ 181 w 420"/>
                <a:gd name="T7" fmla="*/ 0 h 355"/>
                <a:gd name="T8" fmla="*/ 420 w 420"/>
                <a:gd name="T9" fmla="*/ 355 h 355"/>
              </a:gdLst>
              <a:ahLst/>
              <a:cxnLst>
                <a:cxn ang="0">
                  <a:pos x="T0" y="T1"/>
                </a:cxn>
                <a:cxn ang="0">
                  <a:pos x="T2" y="T3"/>
                </a:cxn>
                <a:cxn ang="0">
                  <a:pos x="T4" y="T5"/>
                </a:cxn>
                <a:cxn ang="0">
                  <a:pos x="T6" y="T7"/>
                </a:cxn>
                <a:cxn ang="0">
                  <a:pos x="T8" y="T9"/>
                </a:cxn>
              </a:cxnLst>
              <a:rect l="0" t="0" r="r" b="b"/>
              <a:pathLst>
                <a:path w="420" h="355">
                  <a:moveTo>
                    <a:pt x="420" y="355"/>
                  </a:moveTo>
                  <a:lnTo>
                    <a:pt x="189" y="355"/>
                  </a:lnTo>
                  <a:lnTo>
                    <a:pt x="0" y="0"/>
                  </a:lnTo>
                  <a:lnTo>
                    <a:pt x="181" y="0"/>
                  </a:lnTo>
                  <a:lnTo>
                    <a:pt x="420" y="3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ṧ1íďè">
              <a:extLst>
                <a:ext uri="{FF2B5EF4-FFF2-40B4-BE49-F238E27FC236}">
                  <a16:creationId xmlns:a16="http://schemas.microsoft.com/office/drawing/2014/main" id="{7841AE4A-0B34-4701-BFD3-B5193D73102A}"/>
                </a:ext>
              </a:extLst>
            </p:cNvPr>
            <p:cNvSpPr/>
            <p:nvPr/>
          </p:nvSpPr>
          <p:spPr bwMode="auto">
            <a:xfrm>
              <a:off x="7231063" y="3100388"/>
              <a:ext cx="744538" cy="563563"/>
            </a:xfrm>
            <a:custGeom>
              <a:avLst/>
              <a:gdLst>
                <a:gd name="T0" fmla="*/ 469 w 469"/>
                <a:gd name="T1" fmla="*/ 355 h 355"/>
                <a:gd name="T2" fmla="*/ 239 w 469"/>
                <a:gd name="T3" fmla="*/ 355 h 355"/>
                <a:gd name="T4" fmla="*/ 0 w 469"/>
                <a:gd name="T5" fmla="*/ 0 h 355"/>
                <a:gd name="T6" fmla="*/ 181 w 469"/>
                <a:gd name="T7" fmla="*/ 0 h 355"/>
                <a:gd name="T8" fmla="*/ 469 w 469"/>
                <a:gd name="T9" fmla="*/ 355 h 355"/>
              </a:gdLst>
              <a:ahLst/>
              <a:cxnLst>
                <a:cxn ang="0">
                  <a:pos x="T0" y="T1"/>
                </a:cxn>
                <a:cxn ang="0">
                  <a:pos x="T2" y="T3"/>
                </a:cxn>
                <a:cxn ang="0">
                  <a:pos x="T4" y="T5"/>
                </a:cxn>
                <a:cxn ang="0">
                  <a:pos x="T6" y="T7"/>
                </a:cxn>
                <a:cxn ang="0">
                  <a:pos x="T8" y="T9"/>
                </a:cxn>
              </a:cxnLst>
              <a:rect l="0" t="0" r="r" b="b"/>
              <a:pathLst>
                <a:path w="469" h="355">
                  <a:moveTo>
                    <a:pt x="469" y="355"/>
                  </a:moveTo>
                  <a:lnTo>
                    <a:pt x="239" y="355"/>
                  </a:lnTo>
                  <a:lnTo>
                    <a:pt x="0" y="0"/>
                  </a:lnTo>
                  <a:lnTo>
                    <a:pt x="181" y="0"/>
                  </a:lnTo>
                  <a:lnTo>
                    <a:pt x="469" y="355"/>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îšľiḋè">
              <a:extLst>
                <a:ext uri="{FF2B5EF4-FFF2-40B4-BE49-F238E27FC236}">
                  <a16:creationId xmlns:a16="http://schemas.microsoft.com/office/drawing/2014/main" id="{493A1190-3836-4115-B1F5-EAA710AE72D6}"/>
                </a:ext>
              </a:extLst>
            </p:cNvPr>
            <p:cNvSpPr/>
            <p:nvPr/>
          </p:nvSpPr>
          <p:spPr bwMode="auto">
            <a:xfrm>
              <a:off x="3903663" y="3663950"/>
              <a:ext cx="366713" cy="196850"/>
            </a:xfrm>
            <a:custGeom>
              <a:avLst/>
              <a:gdLst>
                <a:gd name="T0" fmla="*/ 0 w 28"/>
                <a:gd name="T1" fmla="*/ 0 h 15"/>
                <a:gd name="T2" fmla="*/ 28 w 28"/>
                <a:gd name="T3" fmla="*/ 0 h 15"/>
                <a:gd name="T4" fmla="*/ 28 w 28"/>
                <a:gd name="T5" fmla="*/ 3 h 15"/>
                <a:gd name="T6" fmla="*/ 17 w 28"/>
                <a:gd name="T7" fmla="*/ 15 h 15"/>
                <a:gd name="T8" fmla="*/ 12 w 28"/>
                <a:gd name="T9" fmla="*/ 15 h 15"/>
                <a:gd name="T10" fmla="*/ 0 w 28"/>
                <a:gd name="T11" fmla="*/ 3 h 15"/>
                <a:gd name="T12" fmla="*/ 0 w 2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0" y="0"/>
                  </a:moveTo>
                  <a:cubicBezTo>
                    <a:pt x="28" y="0"/>
                    <a:pt x="28" y="0"/>
                    <a:pt x="28" y="0"/>
                  </a:cubicBezTo>
                  <a:cubicBezTo>
                    <a:pt x="28" y="3"/>
                    <a:pt x="28" y="3"/>
                    <a:pt x="28" y="3"/>
                  </a:cubicBezTo>
                  <a:cubicBezTo>
                    <a:pt x="28" y="9"/>
                    <a:pt x="23" y="15"/>
                    <a:pt x="17" y="15"/>
                  </a:cubicBezTo>
                  <a:cubicBezTo>
                    <a:pt x="12" y="15"/>
                    <a:pt x="12" y="15"/>
                    <a:pt x="12" y="15"/>
                  </a:cubicBezTo>
                  <a:cubicBezTo>
                    <a:pt x="5" y="15"/>
                    <a:pt x="0" y="9"/>
                    <a:pt x="0" y="3"/>
                  </a:cubicBezTo>
                  <a:cubicBezTo>
                    <a:pt x="0" y="0"/>
                    <a:pt x="0" y="0"/>
                    <a:pt x="0" y="0"/>
                  </a:cubicBezTo>
                </a:path>
              </a:pathLst>
            </a:custGeom>
            <a:solidFill>
              <a:srgbClr val="D64E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ïṩļiḓé">
              <a:extLst>
                <a:ext uri="{FF2B5EF4-FFF2-40B4-BE49-F238E27FC236}">
                  <a16:creationId xmlns:a16="http://schemas.microsoft.com/office/drawing/2014/main" id="{CB031FD4-9070-4CD4-AAC4-01131FC896C2}"/>
                </a:ext>
              </a:extLst>
            </p:cNvPr>
            <p:cNvSpPr/>
            <p:nvPr/>
          </p:nvSpPr>
          <p:spPr bwMode="auto">
            <a:xfrm>
              <a:off x="4270376" y="3663950"/>
              <a:ext cx="377825" cy="196850"/>
            </a:xfrm>
            <a:custGeom>
              <a:avLst/>
              <a:gdLst>
                <a:gd name="T0" fmla="*/ 0 w 29"/>
                <a:gd name="T1" fmla="*/ 0 h 15"/>
                <a:gd name="T2" fmla="*/ 29 w 29"/>
                <a:gd name="T3" fmla="*/ 0 h 15"/>
                <a:gd name="T4" fmla="*/ 29 w 29"/>
                <a:gd name="T5" fmla="*/ 3 h 15"/>
                <a:gd name="T6" fmla="*/ 17 w 29"/>
                <a:gd name="T7" fmla="*/ 15 h 15"/>
                <a:gd name="T8" fmla="*/ 12 w 29"/>
                <a:gd name="T9" fmla="*/ 15 h 15"/>
                <a:gd name="T10" fmla="*/ 0 w 29"/>
                <a:gd name="T11" fmla="*/ 3 h 15"/>
                <a:gd name="T12" fmla="*/ 0 w 2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0" y="0"/>
                  </a:moveTo>
                  <a:cubicBezTo>
                    <a:pt x="29" y="0"/>
                    <a:pt x="29" y="0"/>
                    <a:pt x="29" y="0"/>
                  </a:cubicBezTo>
                  <a:cubicBezTo>
                    <a:pt x="29" y="3"/>
                    <a:pt x="29" y="3"/>
                    <a:pt x="29" y="3"/>
                  </a:cubicBezTo>
                  <a:cubicBezTo>
                    <a:pt x="29" y="9"/>
                    <a:pt x="24" y="15"/>
                    <a:pt x="17" y="15"/>
                  </a:cubicBezTo>
                  <a:cubicBezTo>
                    <a:pt x="12" y="15"/>
                    <a:pt x="12" y="15"/>
                    <a:pt x="12" y="15"/>
                  </a:cubicBezTo>
                  <a:cubicBezTo>
                    <a:pt x="6" y="15"/>
                    <a:pt x="0" y="9"/>
                    <a:pt x="0" y="3"/>
                  </a:cubicBezTo>
                  <a:cubicBezTo>
                    <a:pt x="0" y="0"/>
                    <a:pt x="0" y="0"/>
                    <a:pt x="0" y="0"/>
                  </a:cubicBezTo>
                </a:path>
              </a:pathLst>
            </a:custGeom>
            <a:solidFill>
              <a:srgbClr val="D8D0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iŝľíḍe">
              <a:extLst>
                <a:ext uri="{FF2B5EF4-FFF2-40B4-BE49-F238E27FC236}">
                  <a16:creationId xmlns:a16="http://schemas.microsoft.com/office/drawing/2014/main" id="{50C6373D-14B4-496C-A75B-C189DF19B5D2}"/>
                </a:ext>
              </a:extLst>
            </p:cNvPr>
            <p:cNvSpPr/>
            <p:nvPr/>
          </p:nvSpPr>
          <p:spPr bwMode="auto">
            <a:xfrm>
              <a:off x="4648201" y="3663950"/>
              <a:ext cx="365125" cy="196850"/>
            </a:xfrm>
            <a:custGeom>
              <a:avLst/>
              <a:gdLst>
                <a:gd name="T0" fmla="*/ 0 w 28"/>
                <a:gd name="T1" fmla="*/ 0 h 15"/>
                <a:gd name="T2" fmla="*/ 28 w 28"/>
                <a:gd name="T3" fmla="*/ 0 h 15"/>
                <a:gd name="T4" fmla="*/ 28 w 28"/>
                <a:gd name="T5" fmla="*/ 3 h 15"/>
                <a:gd name="T6" fmla="*/ 16 w 28"/>
                <a:gd name="T7" fmla="*/ 15 h 15"/>
                <a:gd name="T8" fmla="*/ 12 w 28"/>
                <a:gd name="T9" fmla="*/ 15 h 15"/>
                <a:gd name="T10" fmla="*/ 0 w 28"/>
                <a:gd name="T11" fmla="*/ 3 h 15"/>
                <a:gd name="T12" fmla="*/ 0 w 2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0" y="0"/>
                  </a:moveTo>
                  <a:cubicBezTo>
                    <a:pt x="28" y="0"/>
                    <a:pt x="28" y="0"/>
                    <a:pt x="28" y="0"/>
                  </a:cubicBezTo>
                  <a:cubicBezTo>
                    <a:pt x="28" y="3"/>
                    <a:pt x="28" y="3"/>
                    <a:pt x="28" y="3"/>
                  </a:cubicBezTo>
                  <a:cubicBezTo>
                    <a:pt x="28" y="9"/>
                    <a:pt x="23" y="15"/>
                    <a:pt x="16" y="15"/>
                  </a:cubicBezTo>
                  <a:cubicBezTo>
                    <a:pt x="12" y="15"/>
                    <a:pt x="12" y="15"/>
                    <a:pt x="12" y="15"/>
                  </a:cubicBezTo>
                  <a:cubicBezTo>
                    <a:pt x="5" y="15"/>
                    <a:pt x="0" y="9"/>
                    <a:pt x="0" y="3"/>
                  </a:cubicBezTo>
                  <a:cubicBezTo>
                    <a:pt x="0" y="0"/>
                    <a:pt x="0" y="0"/>
                    <a:pt x="0" y="0"/>
                  </a:cubicBezTo>
                </a:path>
              </a:pathLst>
            </a:custGeom>
            <a:solidFill>
              <a:srgbClr val="D64E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ïṥ1íḍè">
              <a:extLst>
                <a:ext uri="{FF2B5EF4-FFF2-40B4-BE49-F238E27FC236}">
                  <a16:creationId xmlns:a16="http://schemas.microsoft.com/office/drawing/2014/main" id="{B46A0F19-F6A3-406D-AB1F-1AB50810191C}"/>
                </a:ext>
              </a:extLst>
            </p:cNvPr>
            <p:cNvSpPr/>
            <p:nvPr/>
          </p:nvSpPr>
          <p:spPr bwMode="auto">
            <a:xfrm>
              <a:off x="5013326" y="3663950"/>
              <a:ext cx="377825" cy="196850"/>
            </a:xfrm>
            <a:custGeom>
              <a:avLst/>
              <a:gdLst>
                <a:gd name="T0" fmla="*/ 0 w 29"/>
                <a:gd name="T1" fmla="*/ 0 h 15"/>
                <a:gd name="T2" fmla="*/ 29 w 29"/>
                <a:gd name="T3" fmla="*/ 0 h 15"/>
                <a:gd name="T4" fmla="*/ 29 w 29"/>
                <a:gd name="T5" fmla="*/ 3 h 15"/>
                <a:gd name="T6" fmla="*/ 17 w 29"/>
                <a:gd name="T7" fmla="*/ 15 h 15"/>
                <a:gd name="T8" fmla="*/ 12 w 29"/>
                <a:gd name="T9" fmla="*/ 15 h 15"/>
                <a:gd name="T10" fmla="*/ 0 w 29"/>
                <a:gd name="T11" fmla="*/ 3 h 15"/>
                <a:gd name="T12" fmla="*/ 0 w 2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0" y="0"/>
                  </a:moveTo>
                  <a:cubicBezTo>
                    <a:pt x="29" y="0"/>
                    <a:pt x="29" y="0"/>
                    <a:pt x="29" y="0"/>
                  </a:cubicBezTo>
                  <a:cubicBezTo>
                    <a:pt x="29" y="3"/>
                    <a:pt x="29" y="3"/>
                    <a:pt x="29" y="3"/>
                  </a:cubicBezTo>
                  <a:cubicBezTo>
                    <a:pt x="29" y="9"/>
                    <a:pt x="23" y="15"/>
                    <a:pt x="17" y="15"/>
                  </a:cubicBezTo>
                  <a:cubicBezTo>
                    <a:pt x="12" y="15"/>
                    <a:pt x="12" y="15"/>
                    <a:pt x="12" y="15"/>
                  </a:cubicBezTo>
                  <a:cubicBezTo>
                    <a:pt x="6" y="15"/>
                    <a:pt x="0" y="9"/>
                    <a:pt x="0" y="3"/>
                  </a:cubicBezTo>
                  <a:cubicBezTo>
                    <a:pt x="0" y="0"/>
                    <a:pt x="0" y="0"/>
                    <a:pt x="0" y="0"/>
                  </a:cubicBezTo>
                </a:path>
              </a:pathLst>
            </a:custGeom>
            <a:solidFill>
              <a:srgbClr val="D8D0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íṣḷîḓé">
              <a:extLst>
                <a:ext uri="{FF2B5EF4-FFF2-40B4-BE49-F238E27FC236}">
                  <a16:creationId xmlns:a16="http://schemas.microsoft.com/office/drawing/2014/main" id="{B2A65414-ACAE-453B-8F56-C72E38169008}"/>
                </a:ext>
              </a:extLst>
            </p:cNvPr>
            <p:cNvSpPr/>
            <p:nvPr/>
          </p:nvSpPr>
          <p:spPr bwMode="auto">
            <a:xfrm>
              <a:off x="5391151" y="3663950"/>
              <a:ext cx="366713" cy="196850"/>
            </a:xfrm>
            <a:custGeom>
              <a:avLst/>
              <a:gdLst>
                <a:gd name="T0" fmla="*/ 0 w 28"/>
                <a:gd name="T1" fmla="*/ 0 h 15"/>
                <a:gd name="T2" fmla="*/ 28 w 28"/>
                <a:gd name="T3" fmla="*/ 0 h 15"/>
                <a:gd name="T4" fmla="*/ 28 w 28"/>
                <a:gd name="T5" fmla="*/ 3 h 15"/>
                <a:gd name="T6" fmla="*/ 16 w 28"/>
                <a:gd name="T7" fmla="*/ 15 h 15"/>
                <a:gd name="T8" fmla="*/ 12 w 28"/>
                <a:gd name="T9" fmla="*/ 15 h 15"/>
                <a:gd name="T10" fmla="*/ 0 w 28"/>
                <a:gd name="T11" fmla="*/ 3 h 15"/>
                <a:gd name="T12" fmla="*/ 0 w 2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0" y="0"/>
                  </a:moveTo>
                  <a:cubicBezTo>
                    <a:pt x="28" y="0"/>
                    <a:pt x="28" y="0"/>
                    <a:pt x="28" y="0"/>
                  </a:cubicBezTo>
                  <a:cubicBezTo>
                    <a:pt x="28" y="3"/>
                    <a:pt x="28" y="3"/>
                    <a:pt x="28" y="3"/>
                  </a:cubicBezTo>
                  <a:cubicBezTo>
                    <a:pt x="28" y="9"/>
                    <a:pt x="23" y="15"/>
                    <a:pt x="16" y="15"/>
                  </a:cubicBezTo>
                  <a:cubicBezTo>
                    <a:pt x="12" y="15"/>
                    <a:pt x="12" y="15"/>
                    <a:pt x="12" y="15"/>
                  </a:cubicBezTo>
                  <a:cubicBezTo>
                    <a:pt x="5" y="15"/>
                    <a:pt x="0" y="9"/>
                    <a:pt x="0" y="3"/>
                  </a:cubicBezTo>
                  <a:cubicBezTo>
                    <a:pt x="0" y="0"/>
                    <a:pt x="0" y="0"/>
                    <a:pt x="0" y="0"/>
                  </a:cubicBezTo>
                </a:path>
              </a:pathLst>
            </a:custGeom>
            <a:solidFill>
              <a:srgbClr val="D64E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ïṣlîde">
              <a:extLst>
                <a:ext uri="{FF2B5EF4-FFF2-40B4-BE49-F238E27FC236}">
                  <a16:creationId xmlns:a16="http://schemas.microsoft.com/office/drawing/2014/main" id="{3061FBCD-A90D-40B6-8266-921153F0D5AE}"/>
                </a:ext>
              </a:extLst>
            </p:cNvPr>
            <p:cNvSpPr/>
            <p:nvPr/>
          </p:nvSpPr>
          <p:spPr bwMode="auto">
            <a:xfrm>
              <a:off x="5757863" y="3663950"/>
              <a:ext cx="365125" cy="196850"/>
            </a:xfrm>
            <a:custGeom>
              <a:avLst/>
              <a:gdLst>
                <a:gd name="T0" fmla="*/ 0 w 28"/>
                <a:gd name="T1" fmla="*/ 0 h 15"/>
                <a:gd name="T2" fmla="*/ 28 w 28"/>
                <a:gd name="T3" fmla="*/ 0 h 15"/>
                <a:gd name="T4" fmla="*/ 28 w 28"/>
                <a:gd name="T5" fmla="*/ 3 h 15"/>
                <a:gd name="T6" fmla="*/ 16 w 28"/>
                <a:gd name="T7" fmla="*/ 15 h 15"/>
                <a:gd name="T8" fmla="*/ 12 w 28"/>
                <a:gd name="T9" fmla="*/ 15 h 15"/>
                <a:gd name="T10" fmla="*/ 0 w 28"/>
                <a:gd name="T11" fmla="*/ 3 h 15"/>
                <a:gd name="T12" fmla="*/ 0 w 2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0" y="0"/>
                  </a:moveTo>
                  <a:cubicBezTo>
                    <a:pt x="28" y="0"/>
                    <a:pt x="28" y="0"/>
                    <a:pt x="28" y="0"/>
                  </a:cubicBezTo>
                  <a:cubicBezTo>
                    <a:pt x="28" y="3"/>
                    <a:pt x="28" y="3"/>
                    <a:pt x="28" y="3"/>
                  </a:cubicBezTo>
                  <a:cubicBezTo>
                    <a:pt x="28" y="9"/>
                    <a:pt x="23" y="15"/>
                    <a:pt x="16" y="15"/>
                  </a:cubicBezTo>
                  <a:cubicBezTo>
                    <a:pt x="12" y="15"/>
                    <a:pt x="12" y="15"/>
                    <a:pt x="12" y="15"/>
                  </a:cubicBezTo>
                  <a:cubicBezTo>
                    <a:pt x="5" y="15"/>
                    <a:pt x="0" y="9"/>
                    <a:pt x="0" y="3"/>
                  </a:cubicBezTo>
                  <a:cubicBezTo>
                    <a:pt x="0" y="0"/>
                    <a:pt x="0" y="0"/>
                    <a:pt x="0" y="0"/>
                  </a:cubicBezTo>
                </a:path>
              </a:pathLst>
            </a:custGeom>
            <a:solidFill>
              <a:srgbClr val="D8D0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ṡ1ídè">
              <a:extLst>
                <a:ext uri="{FF2B5EF4-FFF2-40B4-BE49-F238E27FC236}">
                  <a16:creationId xmlns:a16="http://schemas.microsoft.com/office/drawing/2014/main" id="{E2EA9E15-2EE2-4F2D-BDB3-43FF3A3F895B}"/>
                </a:ext>
              </a:extLst>
            </p:cNvPr>
            <p:cNvSpPr/>
            <p:nvPr/>
          </p:nvSpPr>
          <p:spPr bwMode="auto">
            <a:xfrm>
              <a:off x="6122988" y="3663950"/>
              <a:ext cx="377825" cy="196850"/>
            </a:xfrm>
            <a:custGeom>
              <a:avLst/>
              <a:gdLst>
                <a:gd name="T0" fmla="*/ 0 w 29"/>
                <a:gd name="T1" fmla="*/ 0 h 15"/>
                <a:gd name="T2" fmla="*/ 29 w 29"/>
                <a:gd name="T3" fmla="*/ 0 h 15"/>
                <a:gd name="T4" fmla="*/ 29 w 29"/>
                <a:gd name="T5" fmla="*/ 3 h 15"/>
                <a:gd name="T6" fmla="*/ 17 w 29"/>
                <a:gd name="T7" fmla="*/ 15 h 15"/>
                <a:gd name="T8" fmla="*/ 12 w 29"/>
                <a:gd name="T9" fmla="*/ 15 h 15"/>
                <a:gd name="T10" fmla="*/ 0 w 29"/>
                <a:gd name="T11" fmla="*/ 3 h 15"/>
                <a:gd name="T12" fmla="*/ 0 w 2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0" y="0"/>
                  </a:moveTo>
                  <a:cubicBezTo>
                    <a:pt x="29" y="0"/>
                    <a:pt x="29" y="0"/>
                    <a:pt x="29" y="0"/>
                  </a:cubicBezTo>
                  <a:cubicBezTo>
                    <a:pt x="29" y="3"/>
                    <a:pt x="29" y="3"/>
                    <a:pt x="29" y="3"/>
                  </a:cubicBezTo>
                  <a:cubicBezTo>
                    <a:pt x="29" y="9"/>
                    <a:pt x="23" y="15"/>
                    <a:pt x="17" y="15"/>
                  </a:cubicBezTo>
                  <a:cubicBezTo>
                    <a:pt x="12" y="15"/>
                    <a:pt x="12" y="15"/>
                    <a:pt x="12" y="15"/>
                  </a:cubicBezTo>
                  <a:cubicBezTo>
                    <a:pt x="6" y="15"/>
                    <a:pt x="0" y="9"/>
                    <a:pt x="0" y="3"/>
                  </a:cubicBezTo>
                  <a:cubicBezTo>
                    <a:pt x="0" y="0"/>
                    <a:pt x="0" y="0"/>
                    <a:pt x="0" y="0"/>
                  </a:cubicBezTo>
                </a:path>
              </a:pathLst>
            </a:custGeom>
            <a:solidFill>
              <a:srgbClr val="D64E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íSľïḍè">
              <a:extLst>
                <a:ext uri="{FF2B5EF4-FFF2-40B4-BE49-F238E27FC236}">
                  <a16:creationId xmlns:a16="http://schemas.microsoft.com/office/drawing/2014/main" id="{64DC78D2-F6A5-4498-9BF3-A2E7910E8B84}"/>
                </a:ext>
              </a:extLst>
            </p:cNvPr>
            <p:cNvSpPr/>
            <p:nvPr/>
          </p:nvSpPr>
          <p:spPr bwMode="auto">
            <a:xfrm>
              <a:off x="6500813" y="3663950"/>
              <a:ext cx="365125" cy="196850"/>
            </a:xfrm>
            <a:custGeom>
              <a:avLst/>
              <a:gdLst>
                <a:gd name="T0" fmla="*/ 0 w 28"/>
                <a:gd name="T1" fmla="*/ 0 h 15"/>
                <a:gd name="T2" fmla="*/ 28 w 28"/>
                <a:gd name="T3" fmla="*/ 0 h 15"/>
                <a:gd name="T4" fmla="*/ 28 w 28"/>
                <a:gd name="T5" fmla="*/ 3 h 15"/>
                <a:gd name="T6" fmla="*/ 16 w 28"/>
                <a:gd name="T7" fmla="*/ 15 h 15"/>
                <a:gd name="T8" fmla="*/ 12 w 28"/>
                <a:gd name="T9" fmla="*/ 15 h 15"/>
                <a:gd name="T10" fmla="*/ 0 w 28"/>
                <a:gd name="T11" fmla="*/ 3 h 15"/>
                <a:gd name="T12" fmla="*/ 0 w 2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0" y="0"/>
                  </a:moveTo>
                  <a:cubicBezTo>
                    <a:pt x="28" y="0"/>
                    <a:pt x="28" y="0"/>
                    <a:pt x="28" y="0"/>
                  </a:cubicBezTo>
                  <a:cubicBezTo>
                    <a:pt x="28" y="3"/>
                    <a:pt x="28" y="3"/>
                    <a:pt x="28" y="3"/>
                  </a:cubicBezTo>
                  <a:cubicBezTo>
                    <a:pt x="28" y="9"/>
                    <a:pt x="23" y="15"/>
                    <a:pt x="16" y="15"/>
                  </a:cubicBezTo>
                  <a:cubicBezTo>
                    <a:pt x="12" y="15"/>
                    <a:pt x="12" y="15"/>
                    <a:pt x="12" y="15"/>
                  </a:cubicBezTo>
                  <a:cubicBezTo>
                    <a:pt x="5" y="15"/>
                    <a:pt x="0" y="9"/>
                    <a:pt x="0" y="3"/>
                  </a:cubicBezTo>
                  <a:cubicBezTo>
                    <a:pt x="0" y="0"/>
                    <a:pt x="0" y="0"/>
                    <a:pt x="0" y="0"/>
                  </a:cubicBezTo>
                </a:path>
              </a:pathLst>
            </a:custGeom>
            <a:solidFill>
              <a:srgbClr val="D8D0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ïşľïḑè">
              <a:extLst>
                <a:ext uri="{FF2B5EF4-FFF2-40B4-BE49-F238E27FC236}">
                  <a16:creationId xmlns:a16="http://schemas.microsoft.com/office/drawing/2014/main" id="{F2721441-8667-4823-B71E-34461CCFACDE}"/>
                </a:ext>
              </a:extLst>
            </p:cNvPr>
            <p:cNvSpPr/>
            <p:nvPr/>
          </p:nvSpPr>
          <p:spPr bwMode="auto">
            <a:xfrm>
              <a:off x="6865938" y="3663950"/>
              <a:ext cx="377825" cy="196850"/>
            </a:xfrm>
            <a:custGeom>
              <a:avLst/>
              <a:gdLst>
                <a:gd name="T0" fmla="*/ 0 w 29"/>
                <a:gd name="T1" fmla="*/ 0 h 15"/>
                <a:gd name="T2" fmla="*/ 29 w 29"/>
                <a:gd name="T3" fmla="*/ 0 h 15"/>
                <a:gd name="T4" fmla="*/ 29 w 29"/>
                <a:gd name="T5" fmla="*/ 3 h 15"/>
                <a:gd name="T6" fmla="*/ 17 w 29"/>
                <a:gd name="T7" fmla="*/ 15 h 15"/>
                <a:gd name="T8" fmla="*/ 12 w 29"/>
                <a:gd name="T9" fmla="*/ 15 h 15"/>
                <a:gd name="T10" fmla="*/ 0 w 29"/>
                <a:gd name="T11" fmla="*/ 3 h 15"/>
                <a:gd name="T12" fmla="*/ 0 w 2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9" h="15">
                  <a:moveTo>
                    <a:pt x="0" y="0"/>
                  </a:moveTo>
                  <a:cubicBezTo>
                    <a:pt x="29" y="0"/>
                    <a:pt x="29" y="0"/>
                    <a:pt x="29" y="0"/>
                  </a:cubicBezTo>
                  <a:cubicBezTo>
                    <a:pt x="29" y="3"/>
                    <a:pt x="29" y="3"/>
                    <a:pt x="29" y="3"/>
                  </a:cubicBezTo>
                  <a:cubicBezTo>
                    <a:pt x="29" y="9"/>
                    <a:pt x="23" y="15"/>
                    <a:pt x="17" y="15"/>
                  </a:cubicBezTo>
                  <a:cubicBezTo>
                    <a:pt x="12" y="15"/>
                    <a:pt x="12" y="15"/>
                    <a:pt x="12" y="15"/>
                  </a:cubicBezTo>
                  <a:cubicBezTo>
                    <a:pt x="6" y="15"/>
                    <a:pt x="0" y="9"/>
                    <a:pt x="0" y="3"/>
                  </a:cubicBezTo>
                  <a:cubicBezTo>
                    <a:pt x="0" y="0"/>
                    <a:pt x="0" y="0"/>
                    <a:pt x="0" y="0"/>
                  </a:cubicBezTo>
                </a:path>
              </a:pathLst>
            </a:custGeom>
            <a:solidFill>
              <a:srgbClr val="D64E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íṡļiḑé">
              <a:extLst>
                <a:ext uri="{FF2B5EF4-FFF2-40B4-BE49-F238E27FC236}">
                  <a16:creationId xmlns:a16="http://schemas.microsoft.com/office/drawing/2014/main" id="{C6FCC9D7-775F-4F12-8992-55D63A7696E4}"/>
                </a:ext>
              </a:extLst>
            </p:cNvPr>
            <p:cNvSpPr/>
            <p:nvPr/>
          </p:nvSpPr>
          <p:spPr bwMode="auto">
            <a:xfrm>
              <a:off x="7243763" y="3663950"/>
              <a:ext cx="366713" cy="196850"/>
            </a:xfrm>
            <a:custGeom>
              <a:avLst/>
              <a:gdLst>
                <a:gd name="T0" fmla="*/ 0 w 28"/>
                <a:gd name="T1" fmla="*/ 0 h 15"/>
                <a:gd name="T2" fmla="*/ 28 w 28"/>
                <a:gd name="T3" fmla="*/ 0 h 15"/>
                <a:gd name="T4" fmla="*/ 28 w 28"/>
                <a:gd name="T5" fmla="*/ 3 h 15"/>
                <a:gd name="T6" fmla="*/ 16 w 28"/>
                <a:gd name="T7" fmla="*/ 15 h 15"/>
                <a:gd name="T8" fmla="*/ 12 w 28"/>
                <a:gd name="T9" fmla="*/ 15 h 15"/>
                <a:gd name="T10" fmla="*/ 0 w 28"/>
                <a:gd name="T11" fmla="*/ 3 h 15"/>
                <a:gd name="T12" fmla="*/ 0 w 2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0" y="0"/>
                  </a:moveTo>
                  <a:cubicBezTo>
                    <a:pt x="28" y="0"/>
                    <a:pt x="28" y="0"/>
                    <a:pt x="28" y="0"/>
                  </a:cubicBezTo>
                  <a:cubicBezTo>
                    <a:pt x="28" y="3"/>
                    <a:pt x="28" y="3"/>
                    <a:pt x="28" y="3"/>
                  </a:cubicBezTo>
                  <a:cubicBezTo>
                    <a:pt x="28" y="9"/>
                    <a:pt x="23" y="15"/>
                    <a:pt x="16" y="15"/>
                  </a:cubicBezTo>
                  <a:cubicBezTo>
                    <a:pt x="12" y="15"/>
                    <a:pt x="12" y="15"/>
                    <a:pt x="12" y="15"/>
                  </a:cubicBezTo>
                  <a:cubicBezTo>
                    <a:pt x="5" y="15"/>
                    <a:pt x="0" y="9"/>
                    <a:pt x="0" y="3"/>
                  </a:cubicBezTo>
                  <a:cubicBezTo>
                    <a:pt x="0" y="0"/>
                    <a:pt x="0" y="0"/>
                    <a:pt x="0" y="0"/>
                  </a:cubicBezTo>
                </a:path>
              </a:pathLst>
            </a:custGeom>
            <a:solidFill>
              <a:srgbClr val="D8D0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śḷïḋe">
              <a:extLst>
                <a:ext uri="{FF2B5EF4-FFF2-40B4-BE49-F238E27FC236}">
                  <a16:creationId xmlns:a16="http://schemas.microsoft.com/office/drawing/2014/main" id="{EB37CC71-352B-46EA-B316-B761009F7651}"/>
                </a:ext>
              </a:extLst>
            </p:cNvPr>
            <p:cNvSpPr/>
            <p:nvPr/>
          </p:nvSpPr>
          <p:spPr bwMode="auto">
            <a:xfrm>
              <a:off x="7610476" y="3663950"/>
              <a:ext cx="365125" cy="196850"/>
            </a:xfrm>
            <a:custGeom>
              <a:avLst/>
              <a:gdLst>
                <a:gd name="T0" fmla="*/ 0 w 28"/>
                <a:gd name="T1" fmla="*/ 0 h 15"/>
                <a:gd name="T2" fmla="*/ 28 w 28"/>
                <a:gd name="T3" fmla="*/ 0 h 15"/>
                <a:gd name="T4" fmla="*/ 28 w 28"/>
                <a:gd name="T5" fmla="*/ 3 h 15"/>
                <a:gd name="T6" fmla="*/ 16 w 28"/>
                <a:gd name="T7" fmla="*/ 15 h 15"/>
                <a:gd name="T8" fmla="*/ 12 w 28"/>
                <a:gd name="T9" fmla="*/ 15 h 15"/>
                <a:gd name="T10" fmla="*/ 0 w 28"/>
                <a:gd name="T11" fmla="*/ 3 h 15"/>
                <a:gd name="T12" fmla="*/ 0 w 2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0" y="0"/>
                  </a:moveTo>
                  <a:cubicBezTo>
                    <a:pt x="28" y="0"/>
                    <a:pt x="28" y="0"/>
                    <a:pt x="28" y="0"/>
                  </a:cubicBezTo>
                  <a:cubicBezTo>
                    <a:pt x="28" y="3"/>
                    <a:pt x="28" y="3"/>
                    <a:pt x="28" y="3"/>
                  </a:cubicBezTo>
                  <a:cubicBezTo>
                    <a:pt x="28" y="9"/>
                    <a:pt x="23" y="15"/>
                    <a:pt x="16" y="15"/>
                  </a:cubicBezTo>
                  <a:cubicBezTo>
                    <a:pt x="12" y="15"/>
                    <a:pt x="12" y="15"/>
                    <a:pt x="12" y="15"/>
                  </a:cubicBezTo>
                  <a:cubicBezTo>
                    <a:pt x="5" y="15"/>
                    <a:pt x="0" y="9"/>
                    <a:pt x="0" y="3"/>
                  </a:cubicBezTo>
                  <a:cubicBezTo>
                    <a:pt x="0" y="0"/>
                    <a:pt x="0" y="0"/>
                    <a:pt x="0" y="0"/>
                  </a:cubicBezTo>
                </a:path>
              </a:pathLst>
            </a:custGeom>
            <a:solidFill>
              <a:srgbClr val="D64E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ṣḷíḍe">
              <a:extLst>
                <a:ext uri="{FF2B5EF4-FFF2-40B4-BE49-F238E27FC236}">
                  <a16:creationId xmlns:a16="http://schemas.microsoft.com/office/drawing/2014/main" id="{A0416BEB-A5BB-4252-A751-163470E25D02}"/>
                </a:ext>
              </a:extLst>
            </p:cNvPr>
            <p:cNvSpPr/>
            <p:nvPr/>
          </p:nvSpPr>
          <p:spPr bwMode="auto">
            <a:xfrm>
              <a:off x="4373563" y="2890838"/>
              <a:ext cx="274638" cy="209550"/>
            </a:xfrm>
            <a:custGeom>
              <a:avLst/>
              <a:gdLst>
                <a:gd name="T0" fmla="*/ 21 w 21"/>
                <a:gd name="T1" fmla="*/ 0 h 16"/>
                <a:gd name="T2" fmla="*/ 5 w 21"/>
                <a:gd name="T3" fmla="*/ 0 h 16"/>
                <a:gd name="T4" fmla="*/ 0 w 21"/>
                <a:gd name="T5" fmla="*/ 5 h 16"/>
                <a:gd name="T6" fmla="*/ 0 w 21"/>
                <a:gd name="T7" fmla="*/ 16 h 16"/>
                <a:gd name="T8" fmla="*/ 21 w 21"/>
                <a:gd name="T9" fmla="*/ 16 h 16"/>
                <a:gd name="T10" fmla="*/ 21 w 21"/>
                <a:gd name="T11" fmla="*/ 0 h 16"/>
              </a:gdLst>
              <a:ahLst/>
              <a:cxnLst>
                <a:cxn ang="0">
                  <a:pos x="T0" y="T1"/>
                </a:cxn>
                <a:cxn ang="0">
                  <a:pos x="T2" y="T3"/>
                </a:cxn>
                <a:cxn ang="0">
                  <a:pos x="T4" y="T5"/>
                </a:cxn>
                <a:cxn ang="0">
                  <a:pos x="T6" y="T7"/>
                </a:cxn>
                <a:cxn ang="0">
                  <a:pos x="T8" y="T9"/>
                </a:cxn>
                <a:cxn ang="0">
                  <a:pos x="T10" y="T11"/>
                </a:cxn>
              </a:cxnLst>
              <a:rect l="0" t="0" r="r" b="b"/>
              <a:pathLst>
                <a:path w="21" h="16">
                  <a:moveTo>
                    <a:pt x="21" y="0"/>
                  </a:moveTo>
                  <a:cubicBezTo>
                    <a:pt x="5" y="0"/>
                    <a:pt x="5" y="0"/>
                    <a:pt x="5" y="0"/>
                  </a:cubicBezTo>
                  <a:cubicBezTo>
                    <a:pt x="2" y="0"/>
                    <a:pt x="0" y="2"/>
                    <a:pt x="0" y="5"/>
                  </a:cubicBezTo>
                  <a:cubicBezTo>
                    <a:pt x="0" y="16"/>
                    <a:pt x="0" y="16"/>
                    <a:pt x="0" y="16"/>
                  </a:cubicBezTo>
                  <a:cubicBezTo>
                    <a:pt x="21" y="16"/>
                    <a:pt x="21" y="16"/>
                    <a:pt x="21" y="16"/>
                  </a:cubicBezTo>
                  <a:lnTo>
                    <a:pt x="21" y="0"/>
                  </a:lnTo>
                  <a:close/>
                </a:path>
              </a:pathLst>
            </a:custGeom>
            <a:solidFill>
              <a:srgbClr val="D64E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iṩľïďè">
              <a:extLst>
                <a:ext uri="{FF2B5EF4-FFF2-40B4-BE49-F238E27FC236}">
                  <a16:creationId xmlns:a16="http://schemas.microsoft.com/office/drawing/2014/main" id="{5FA50A20-10CC-40EA-9678-234EE0CC9CE6}"/>
                </a:ext>
              </a:extLst>
            </p:cNvPr>
            <p:cNvSpPr/>
            <p:nvPr/>
          </p:nvSpPr>
          <p:spPr bwMode="auto">
            <a:xfrm>
              <a:off x="4648201" y="2890838"/>
              <a:ext cx="287338" cy="209550"/>
            </a:xfrm>
            <a:prstGeom prst="rect">
              <a:avLst/>
            </a:prstGeom>
            <a:solidFill>
              <a:srgbClr val="D8D0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2" name="ïṩlîḑê">
              <a:extLst>
                <a:ext uri="{FF2B5EF4-FFF2-40B4-BE49-F238E27FC236}">
                  <a16:creationId xmlns:a16="http://schemas.microsoft.com/office/drawing/2014/main" id="{06D56583-9290-4257-ACFA-CDB02526D586}"/>
                </a:ext>
              </a:extLst>
            </p:cNvPr>
            <p:cNvSpPr/>
            <p:nvPr/>
          </p:nvSpPr>
          <p:spPr bwMode="auto">
            <a:xfrm>
              <a:off x="4935538" y="2890838"/>
              <a:ext cx="287338" cy="209550"/>
            </a:xfrm>
            <a:prstGeom prst="rect">
              <a:avLst/>
            </a:prstGeom>
            <a:solidFill>
              <a:srgbClr val="D64E1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3" name="íşḻïḋé">
              <a:extLst>
                <a:ext uri="{FF2B5EF4-FFF2-40B4-BE49-F238E27FC236}">
                  <a16:creationId xmlns:a16="http://schemas.microsoft.com/office/drawing/2014/main" id="{C4040769-0606-4341-ACCD-02308565805D}"/>
                </a:ext>
              </a:extLst>
            </p:cNvPr>
            <p:cNvSpPr/>
            <p:nvPr/>
          </p:nvSpPr>
          <p:spPr bwMode="auto">
            <a:xfrm>
              <a:off x="5222876" y="2890838"/>
              <a:ext cx="285750" cy="209550"/>
            </a:xfrm>
            <a:prstGeom prst="rect">
              <a:avLst/>
            </a:prstGeom>
            <a:solidFill>
              <a:srgbClr val="D8D0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îšḷíḑê">
              <a:extLst>
                <a:ext uri="{FF2B5EF4-FFF2-40B4-BE49-F238E27FC236}">
                  <a16:creationId xmlns:a16="http://schemas.microsoft.com/office/drawing/2014/main" id="{8DE39076-8614-47E3-BE28-2932F3606CF8}"/>
                </a:ext>
              </a:extLst>
            </p:cNvPr>
            <p:cNvSpPr/>
            <p:nvPr/>
          </p:nvSpPr>
          <p:spPr bwMode="auto">
            <a:xfrm>
              <a:off x="5508626" y="2890838"/>
              <a:ext cx="287338" cy="209550"/>
            </a:xfrm>
            <a:prstGeom prst="rect">
              <a:avLst/>
            </a:prstGeom>
            <a:solidFill>
              <a:srgbClr val="D64E1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5" name="îṩḷíḑê">
              <a:extLst>
                <a:ext uri="{FF2B5EF4-FFF2-40B4-BE49-F238E27FC236}">
                  <a16:creationId xmlns:a16="http://schemas.microsoft.com/office/drawing/2014/main" id="{0F957CF9-625F-4260-A43C-D1F49B98BB3D}"/>
                </a:ext>
              </a:extLst>
            </p:cNvPr>
            <p:cNvSpPr/>
            <p:nvPr/>
          </p:nvSpPr>
          <p:spPr bwMode="auto">
            <a:xfrm>
              <a:off x="5795963" y="2890838"/>
              <a:ext cx="287338" cy="209550"/>
            </a:xfrm>
            <a:prstGeom prst="rect">
              <a:avLst/>
            </a:prstGeom>
            <a:solidFill>
              <a:srgbClr val="D8D0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6" name="îŝļíďe">
              <a:extLst>
                <a:ext uri="{FF2B5EF4-FFF2-40B4-BE49-F238E27FC236}">
                  <a16:creationId xmlns:a16="http://schemas.microsoft.com/office/drawing/2014/main" id="{5CE68713-D839-4FF9-BE9D-6EE15C9E36A9}"/>
                </a:ext>
              </a:extLst>
            </p:cNvPr>
            <p:cNvSpPr/>
            <p:nvPr/>
          </p:nvSpPr>
          <p:spPr bwMode="auto">
            <a:xfrm>
              <a:off x="6083301" y="2890838"/>
              <a:ext cx="287338" cy="209550"/>
            </a:xfrm>
            <a:prstGeom prst="rect">
              <a:avLst/>
            </a:prstGeom>
            <a:solidFill>
              <a:srgbClr val="D64E1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7" name="iṩľíḋe">
              <a:extLst>
                <a:ext uri="{FF2B5EF4-FFF2-40B4-BE49-F238E27FC236}">
                  <a16:creationId xmlns:a16="http://schemas.microsoft.com/office/drawing/2014/main" id="{DFCF9974-CE4B-4492-84A6-FB9111DF9F2F}"/>
                </a:ext>
              </a:extLst>
            </p:cNvPr>
            <p:cNvSpPr/>
            <p:nvPr/>
          </p:nvSpPr>
          <p:spPr bwMode="auto">
            <a:xfrm>
              <a:off x="6370638" y="2890838"/>
              <a:ext cx="287338" cy="209550"/>
            </a:xfrm>
            <a:prstGeom prst="rect">
              <a:avLst/>
            </a:prstGeom>
            <a:solidFill>
              <a:srgbClr val="D8D0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8" name="ísḷïḓè">
              <a:extLst>
                <a:ext uri="{FF2B5EF4-FFF2-40B4-BE49-F238E27FC236}">
                  <a16:creationId xmlns:a16="http://schemas.microsoft.com/office/drawing/2014/main" id="{16D91192-83AC-4948-B67B-6E6F8C135A53}"/>
                </a:ext>
              </a:extLst>
            </p:cNvPr>
            <p:cNvSpPr/>
            <p:nvPr/>
          </p:nvSpPr>
          <p:spPr bwMode="auto">
            <a:xfrm>
              <a:off x="6657976" y="2890838"/>
              <a:ext cx="285750" cy="209550"/>
            </a:xfrm>
            <a:prstGeom prst="rect">
              <a:avLst/>
            </a:prstGeom>
            <a:solidFill>
              <a:srgbClr val="D64E1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9" name="iṣľiḑè">
              <a:extLst>
                <a:ext uri="{FF2B5EF4-FFF2-40B4-BE49-F238E27FC236}">
                  <a16:creationId xmlns:a16="http://schemas.microsoft.com/office/drawing/2014/main" id="{4464AA81-5A7A-421B-906C-F223358F0083}"/>
                </a:ext>
              </a:extLst>
            </p:cNvPr>
            <p:cNvSpPr/>
            <p:nvPr/>
          </p:nvSpPr>
          <p:spPr bwMode="auto">
            <a:xfrm>
              <a:off x="6943726" y="2890838"/>
              <a:ext cx="287338" cy="209550"/>
            </a:xfrm>
            <a:prstGeom prst="rect">
              <a:avLst/>
            </a:prstGeom>
            <a:solidFill>
              <a:srgbClr val="D8D0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0" name="íŝḻîḋè">
              <a:extLst>
                <a:ext uri="{FF2B5EF4-FFF2-40B4-BE49-F238E27FC236}">
                  <a16:creationId xmlns:a16="http://schemas.microsoft.com/office/drawing/2014/main" id="{0C54B954-9AE0-424A-AD7F-298A07665F3F}"/>
                </a:ext>
              </a:extLst>
            </p:cNvPr>
            <p:cNvSpPr/>
            <p:nvPr/>
          </p:nvSpPr>
          <p:spPr bwMode="auto">
            <a:xfrm>
              <a:off x="7231063" y="2890838"/>
              <a:ext cx="287338" cy="209550"/>
            </a:xfrm>
            <a:custGeom>
              <a:avLst/>
              <a:gdLst>
                <a:gd name="T0" fmla="*/ 16 w 22"/>
                <a:gd name="T1" fmla="*/ 0 h 16"/>
                <a:gd name="T2" fmla="*/ 0 w 22"/>
                <a:gd name="T3" fmla="*/ 0 h 16"/>
                <a:gd name="T4" fmla="*/ 0 w 22"/>
                <a:gd name="T5" fmla="*/ 16 h 16"/>
                <a:gd name="T6" fmla="*/ 22 w 22"/>
                <a:gd name="T7" fmla="*/ 16 h 16"/>
                <a:gd name="T8" fmla="*/ 22 w 22"/>
                <a:gd name="T9" fmla="*/ 5 h 16"/>
                <a:gd name="T10" fmla="*/ 16 w 22"/>
                <a:gd name="T11" fmla="*/ 0 h 16"/>
              </a:gdLst>
              <a:ahLst/>
              <a:cxnLst>
                <a:cxn ang="0">
                  <a:pos x="T0" y="T1"/>
                </a:cxn>
                <a:cxn ang="0">
                  <a:pos x="T2" y="T3"/>
                </a:cxn>
                <a:cxn ang="0">
                  <a:pos x="T4" y="T5"/>
                </a:cxn>
                <a:cxn ang="0">
                  <a:pos x="T6" y="T7"/>
                </a:cxn>
                <a:cxn ang="0">
                  <a:pos x="T8" y="T9"/>
                </a:cxn>
                <a:cxn ang="0">
                  <a:pos x="T10" y="T11"/>
                </a:cxn>
              </a:cxnLst>
              <a:rect l="0" t="0" r="r" b="b"/>
              <a:pathLst>
                <a:path w="22" h="16">
                  <a:moveTo>
                    <a:pt x="16" y="0"/>
                  </a:moveTo>
                  <a:cubicBezTo>
                    <a:pt x="0" y="0"/>
                    <a:pt x="0" y="0"/>
                    <a:pt x="0" y="0"/>
                  </a:cubicBezTo>
                  <a:cubicBezTo>
                    <a:pt x="0" y="16"/>
                    <a:pt x="0" y="16"/>
                    <a:pt x="0" y="16"/>
                  </a:cubicBezTo>
                  <a:cubicBezTo>
                    <a:pt x="22" y="16"/>
                    <a:pt x="22" y="16"/>
                    <a:pt x="22" y="16"/>
                  </a:cubicBezTo>
                  <a:cubicBezTo>
                    <a:pt x="22" y="5"/>
                    <a:pt x="22" y="5"/>
                    <a:pt x="22" y="5"/>
                  </a:cubicBezTo>
                  <a:cubicBezTo>
                    <a:pt x="22" y="2"/>
                    <a:pt x="19" y="0"/>
                    <a:pt x="16" y="0"/>
                  </a:cubicBezTo>
                  <a:close/>
                </a:path>
              </a:pathLst>
            </a:custGeom>
            <a:solidFill>
              <a:srgbClr val="D64E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íṩḻîďê">
              <a:extLst>
                <a:ext uri="{FF2B5EF4-FFF2-40B4-BE49-F238E27FC236}">
                  <a16:creationId xmlns:a16="http://schemas.microsoft.com/office/drawing/2014/main" id="{9A32BAE2-277A-4964-BDB6-CE7C36D24413}"/>
                </a:ext>
              </a:extLst>
            </p:cNvPr>
            <p:cNvSpPr/>
            <p:nvPr/>
          </p:nvSpPr>
          <p:spPr bwMode="auto">
            <a:xfrm>
              <a:off x="5026026" y="4699000"/>
              <a:ext cx="222250" cy="92075"/>
            </a:xfrm>
            <a:custGeom>
              <a:avLst/>
              <a:gdLst>
                <a:gd name="T0" fmla="*/ 16 w 17"/>
                <a:gd name="T1" fmla="*/ 0 h 7"/>
                <a:gd name="T2" fmla="*/ 1 w 17"/>
                <a:gd name="T3" fmla="*/ 0 h 7"/>
                <a:gd name="T4" fmla="*/ 0 w 17"/>
                <a:gd name="T5" fmla="*/ 2 h 7"/>
                <a:gd name="T6" fmla="*/ 0 w 17"/>
                <a:gd name="T7" fmla="*/ 6 h 7"/>
                <a:gd name="T8" fmla="*/ 1 w 17"/>
                <a:gd name="T9" fmla="*/ 7 h 7"/>
                <a:gd name="T10" fmla="*/ 16 w 17"/>
                <a:gd name="T11" fmla="*/ 7 h 7"/>
                <a:gd name="T12" fmla="*/ 17 w 17"/>
                <a:gd name="T13" fmla="*/ 6 h 7"/>
                <a:gd name="T14" fmla="*/ 17 w 17"/>
                <a:gd name="T15" fmla="*/ 2 h 7"/>
                <a:gd name="T16" fmla="*/ 16 w 1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7">
                  <a:moveTo>
                    <a:pt x="16" y="0"/>
                  </a:moveTo>
                  <a:cubicBezTo>
                    <a:pt x="1" y="0"/>
                    <a:pt x="1" y="0"/>
                    <a:pt x="1" y="0"/>
                  </a:cubicBezTo>
                  <a:cubicBezTo>
                    <a:pt x="0" y="0"/>
                    <a:pt x="0" y="1"/>
                    <a:pt x="0" y="2"/>
                  </a:cubicBezTo>
                  <a:cubicBezTo>
                    <a:pt x="0" y="6"/>
                    <a:pt x="0" y="6"/>
                    <a:pt x="0" y="6"/>
                  </a:cubicBezTo>
                  <a:cubicBezTo>
                    <a:pt x="0" y="7"/>
                    <a:pt x="0" y="7"/>
                    <a:pt x="1" y="7"/>
                  </a:cubicBezTo>
                  <a:cubicBezTo>
                    <a:pt x="16" y="7"/>
                    <a:pt x="16" y="7"/>
                    <a:pt x="16" y="7"/>
                  </a:cubicBezTo>
                  <a:cubicBezTo>
                    <a:pt x="17" y="7"/>
                    <a:pt x="17" y="7"/>
                    <a:pt x="17" y="6"/>
                  </a:cubicBezTo>
                  <a:cubicBezTo>
                    <a:pt x="17" y="2"/>
                    <a:pt x="17" y="2"/>
                    <a:pt x="17" y="2"/>
                  </a:cubicBezTo>
                  <a:cubicBezTo>
                    <a:pt x="17" y="1"/>
                    <a:pt x="17" y="0"/>
                    <a:pt x="16"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iş1ïḓé">
              <a:extLst>
                <a:ext uri="{FF2B5EF4-FFF2-40B4-BE49-F238E27FC236}">
                  <a16:creationId xmlns:a16="http://schemas.microsoft.com/office/drawing/2014/main" id="{F856DC87-6667-4AC1-9D6F-0C1C0048FFF1}"/>
                </a:ext>
              </a:extLst>
            </p:cNvPr>
            <p:cNvSpPr/>
            <p:nvPr/>
          </p:nvSpPr>
          <p:spPr bwMode="auto">
            <a:xfrm>
              <a:off x="4908551" y="4818063"/>
              <a:ext cx="234950" cy="90488"/>
            </a:xfrm>
            <a:custGeom>
              <a:avLst/>
              <a:gdLst>
                <a:gd name="T0" fmla="*/ 17 w 18"/>
                <a:gd name="T1" fmla="*/ 0 h 7"/>
                <a:gd name="T2" fmla="*/ 2 w 18"/>
                <a:gd name="T3" fmla="*/ 0 h 7"/>
                <a:gd name="T4" fmla="*/ 0 w 18"/>
                <a:gd name="T5" fmla="*/ 1 h 7"/>
                <a:gd name="T6" fmla="*/ 0 w 18"/>
                <a:gd name="T7" fmla="*/ 5 h 7"/>
                <a:gd name="T8" fmla="*/ 2 w 18"/>
                <a:gd name="T9" fmla="*/ 7 h 7"/>
                <a:gd name="T10" fmla="*/ 17 w 18"/>
                <a:gd name="T11" fmla="*/ 7 h 7"/>
                <a:gd name="T12" fmla="*/ 18 w 18"/>
                <a:gd name="T13" fmla="*/ 5 h 7"/>
                <a:gd name="T14" fmla="*/ 18 w 18"/>
                <a:gd name="T15" fmla="*/ 1 h 7"/>
                <a:gd name="T16" fmla="*/ 17 w 1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7">
                  <a:moveTo>
                    <a:pt x="17" y="0"/>
                  </a:moveTo>
                  <a:cubicBezTo>
                    <a:pt x="2" y="0"/>
                    <a:pt x="2" y="0"/>
                    <a:pt x="2" y="0"/>
                  </a:cubicBezTo>
                  <a:cubicBezTo>
                    <a:pt x="1" y="0"/>
                    <a:pt x="0" y="0"/>
                    <a:pt x="0" y="1"/>
                  </a:cubicBezTo>
                  <a:cubicBezTo>
                    <a:pt x="0" y="5"/>
                    <a:pt x="0" y="5"/>
                    <a:pt x="0" y="5"/>
                  </a:cubicBezTo>
                  <a:cubicBezTo>
                    <a:pt x="0" y="6"/>
                    <a:pt x="1" y="7"/>
                    <a:pt x="2" y="7"/>
                  </a:cubicBezTo>
                  <a:cubicBezTo>
                    <a:pt x="17" y="7"/>
                    <a:pt x="17" y="7"/>
                    <a:pt x="17" y="7"/>
                  </a:cubicBezTo>
                  <a:cubicBezTo>
                    <a:pt x="18" y="7"/>
                    <a:pt x="18" y="6"/>
                    <a:pt x="18" y="5"/>
                  </a:cubicBezTo>
                  <a:cubicBezTo>
                    <a:pt x="18" y="1"/>
                    <a:pt x="18" y="1"/>
                    <a:pt x="18" y="1"/>
                  </a:cubicBezTo>
                  <a:cubicBezTo>
                    <a:pt x="18" y="0"/>
                    <a:pt x="18" y="0"/>
                    <a:pt x="17"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ṡļîďè">
              <a:extLst>
                <a:ext uri="{FF2B5EF4-FFF2-40B4-BE49-F238E27FC236}">
                  <a16:creationId xmlns:a16="http://schemas.microsoft.com/office/drawing/2014/main" id="{BAB14DEA-365E-4BEA-B3B4-BAB58794B086}"/>
                </a:ext>
              </a:extLst>
            </p:cNvPr>
            <p:cNvSpPr/>
            <p:nvPr/>
          </p:nvSpPr>
          <p:spPr bwMode="auto">
            <a:xfrm>
              <a:off x="5183188" y="4818063"/>
              <a:ext cx="222250" cy="90488"/>
            </a:xfrm>
            <a:custGeom>
              <a:avLst/>
              <a:gdLst>
                <a:gd name="T0" fmla="*/ 16 w 17"/>
                <a:gd name="T1" fmla="*/ 0 h 7"/>
                <a:gd name="T2" fmla="*/ 1 w 17"/>
                <a:gd name="T3" fmla="*/ 0 h 7"/>
                <a:gd name="T4" fmla="*/ 0 w 17"/>
                <a:gd name="T5" fmla="*/ 1 h 7"/>
                <a:gd name="T6" fmla="*/ 0 w 17"/>
                <a:gd name="T7" fmla="*/ 5 h 7"/>
                <a:gd name="T8" fmla="*/ 1 w 17"/>
                <a:gd name="T9" fmla="*/ 7 h 7"/>
                <a:gd name="T10" fmla="*/ 16 w 17"/>
                <a:gd name="T11" fmla="*/ 7 h 7"/>
                <a:gd name="T12" fmla="*/ 17 w 17"/>
                <a:gd name="T13" fmla="*/ 5 h 7"/>
                <a:gd name="T14" fmla="*/ 17 w 17"/>
                <a:gd name="T15" fmla="*/ 1 h 7"/>
                <a:gd name="T16" fmla="*/ 16 w 1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7">
                  <a:moveTo>
                    <a:pt x="16" y="0"/>
                  </a:moveTo>
                  <a:cubicBezTo>
                    <a:pt x="1" y="0"/>
                    <a:pt x="1" y="0"/>
                    <a:pt x="1" y="0"/>
                  </a:cubicBezTo>
                  <a:cubicBezTo>
                    <a:pt x="0" y="0"/>
                    <a:pt x="0" y="0"/>
                    <a:pt x="0" y="1"/>
                  </a:cubicBezTo>
                  <a:cubicBezTo>
                    <a:pt x="0" y="5"/>
                    <a:pt x="0" y="5"/>
                    <a:pt x="0" y="5"/>
                  </a:cubicBezTo>
                  <a:cubicBezTo>
                    <a:pt x="0" y="6"/>
                    <a:pt x="0" y="7"/>
                    <a:pt x="1" y="7"/>
                  </a:cubicBezTo>
                  <a:cubicBezTo>
                    <a:pt x="16" y="7"/>
                    <a:pt x="16" y="7"/>
                    <a:pt x="16" y="7"/>
                  </a:cubicBezTo>
                  <a:cubicBezTo>
                    <a:pt x="17" y="7"/>
                    <a:pt x="17" y="6"/>
                    <a:pt x="17" y="5"/>
                  </a:cubicBezTo>
                  <a:cubicBezTo>
                    <a:pt x="17" y="1"/>
                    <a:pt x="17" y="1"/>
                    <a:pt x="17" y="1"/>
                  </a:cubicBezTo>
                  <a:cubicBezTo>
                    <a:pt x="17" y="0"/>
                    <a:pt x="17" y="0"/>
                    <a:pt x="16"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íḋê">
              <a:extLst>
                <a:ext uri="{FF2B5EF4-FFF2-40B4-BE49-F238E27FC236}">
                  <a16:creationId xmlns:a16="http://schemas.microsoft.com/office/drawing/2014/main" id="{1567D7E6-B438-428F-866F-BD842C1E2FF1}"/>
                </a:ext>
              </a:extLst>
            </p:cNvPr>
            <p:cNvSpPr/>
            <p:nvPr/>
          </p:nvSpPr>
          <p:spPr bwMode="auto">
            <a:xfrm>
              <a:off x="6070601" y="4621213"/>
              <a:ext cx="234950" cy="77788"/>
            </a:xfrm>
            <a:custGeom>
              <a:avLst/>
              <a:gdLst>
                <a:gd name="T0" fmla="*/ 17 w 18"/>
                <a:gd name="T1" fmla="*/ 0 h 6"/>
                <a:gd name="T2" fmla="*/ 1 w 18"/>
                <a:gd name="T3" fmla="*/ 0 h 6"/>
                <a:gd name="T4" fmla="*/ 0 w 18"/>
                <a:gd name="T5" fmla="*/ 1 h 6"/>
                <a:gd name="T6" fmla="*/ 0 w 18"/>
                <a:gd name="T7" fmla="*/ 5 h 6"/>
                <a:gd name="T8" fmla="*/ 1 w 18"/>
                <a:gd name="T9" fmla="*/ 6 h 6"/>
                <a:gd name="T10" fmla="*/ 17 w 18"/>
                <a:gd name="T11" fmla="*/ 6 h 6"/>
                <a:gd name="T12" fmla="*/ 18 w 18"/>
                <a:gd name="T13" fmla="*/ 5 h 6"/>
                <a:gd name="T14" fmla="*/ 18 w 18"/>
                <a:gd name="T15" fmla="*/ 1 h 6"/>
                <a:gd name="T16" fmla="*/ 17 w 1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6">
                  <a:moveTo>
                    <a:pt x="17" y="0"/>
                  </a:moveTo>
                  <a:cubicBezTo>
                    <a:pt x="1" y="0"/>
                    <a:pt x="1" y="0"/>
                    <a:pt x="1" y="0"/>
                  </a:cubicBezTo>
                  <a:cubicBezTo>
                    <a:pt x="1" y="0"/>
                    <a:pt x="0" y="0"/>
                    <a:pt x="0" y="1"/>
                  </a:cubicBezTo>
                  <a:cubicBezTo>
                    <a:pt x="0" y="5"/>
                    <a:pt x="0" y="5"/>
                    <a:pt x="0" y="5"/>
                  </a:cubicBezTo>
                  <a:cubicBezTo>
                    <a:pt x="0" y="6"/>
                    <a:pt x="1" y="6"/>
                    <a:pt x="1" y="6"/>
                  </a:cubicBezTo>
                  <a:cubicBezTo>
                    <a:pt x="17" y="6"/>
                    <a:pt x="17" y="6"/>
                    <a:pt x="17" y="6"/>
                  </a:cubicBezTo>
                  <a:cubicBezTo>
                    <a:pt x="17" y="6"/>
                    <a:pt x="18" y="6"/>
                    <a:pt x="18" y="5"/>
                  </a:cubicBezTo>
                  <a:cubicBezTo>
                    <a:pt x="18" y="1"/>
                    <a:pt x="18" y="1"/>
                    <a:pt x="18" y="1"/>
                  </a:cubicBezTo>
                  <a:cubicBezTo>
                    <a:pt x="18" y="0"/>
                    <a:pt x="17" y="0"/>
                    <a:pt x="17"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ṥ1ide">
              <a:extLst>
                <a:ext uri="{FF2B5EF4-FFF2-40B4-BE49-F238E27FC236}">
                  <a16:creationId xmlns:a16="http://schemas.microsoft.com/office/drawing/2014/main" id="{E138BA4C-8C91-4425-B3B0-2C1906A8CEA4}"/>
                </a:ext>
              </a:extLst>
            </p:cNvPr>
            <p:cNvSpPr/>
            <p:nvPr/>
          </p:nvSpPr>
          <p:spPr bwMode="auto">
            <a:xfrm>
              <a:off x="6018213" y="5053013"/>
              <a:ext cx="222250" cy="92075"/>
            </a:xfrm>
            <a:custGeom>
              <a:avLst/>
              <a:gdLst>
                <a:gd name="T0" fmla="*/ 16 w 17"/>
                <a:gd name="T1" fmla="*/ 0 h 7"/>
                <a:gd name="T2" fmla="*/ 1 w 17"/>
                <a:gd name="T3" fmla="*/ 0 h 7"/>
                <a:gd name="T4" fmla="*/ 0 w 17"/>
                <a:gd name="T5" fmla="*/ 1 h 7"/>
                <a:gd name="T6" fmla="*/ 0 w 17"/>
                <a:gd name="T7" fmla="*/ 6 h 7"/>
                <a:gd name="T8" fmla="*/ 1 w 17"/>
                <a:gd name="T9" fmla="*/ 7 h 7"/>
                <a:gd name="T10" fmla="*/ 16 w 17"/>
                <a:gd name="T11" fmla="*/ 7 h 7"/>
                <a:gd name="T12" fmla="*/ 17 w 17"/>
                <a:gd name="T13" fmla="*/ 6 h 7"/>
                <a:gd name="T14" fmla="*/ 17 w 17"/>
                <a:gd name="T15" fmla="*/ 1 h 7"/>
                <a:gd name="T16" fmla="*/ 16 w 1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7">
                  <a:moveTo>
                    <a:pt x="16" y="0"/>
                  </a:moveTo>
                  <a:cubicBezTo>
                    <a:pt x="1" y="0"/>
                    <a:pt x="1" y="0"/>
                    <a:pt x="1" y="0"/>
                  </a:cubicBezTo>
                  <a:cubicBezTo>
                    <a:pt x="0" y="0"/>
                    <a:pt x="0" y="1"/>
                    <a:pt x="0" y="1"/>
                  </a:cubicBezTo>
                  <a:cubicBezTo>
                    <a:pt x="0" y="6"/>
                    <a:pt x="0" y="6"/>
                    <a:pt x="0" y="6"/>
                  </a:cubicBezTo>
                  <a:cubicBezTo>
                    <a:pt x="0" y="6"/>
                    <a:pt x="0" y="7"/>
                    <a:pt x="1" y="7"/>
                  </a:cubicBezTo>
                  <a:cubicBezTo>
                    <a:pt x="16" y="7"/>
                    <a:pt x="16" y="7"/>
                    <a:pt x="16" y="7"/>
                  </a:cubicBezTo>
                  <a:cubicBezTo>
                    <a:pt x="17" y="7"/>
                    <a:pt x="17" y="6"/>
                    <a:pt x="17" y="6"/>
                  </a:cubicBezTo>
                  <a:cubicBezTo>
                    <a:pt x="17" y="1"/>
                    <a:pt x="17" y="1"/>
                    <a:pt x="17" y="1"/>
                  </a:cubicBezTo>
                  <a:cubicBezTo>
                    <a:pt x="17" y="1"/>
                    <a:pt x="17" y="0"/>
                    <a:pt x="16"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ṩliḓê">
              <a:extLst>
                <a:ext uri="{FF2B5EF4-FFF2-40B4-BE49-F238E27FC236}">
                  <a16:creationId xmlns:a16="http://schemas.microsoft.com/office/drawing/2014/main" id="{DB89B33E-2C97-4455-96C2-81266620C88E}"/>
                </a:ext>
              </a:extLst>
            </p:cNvPr>
            <p:cNvSpPr/>
            <p:nvPr/>
          </p:nvSpPr>
          <p:spPr bwMode="auto">
            <a:xfrm>
              <a:off x="6265863" y="5053013"/>
              <a:ext cx="234950" cy="92075"/>
            </a:xfrm>
            <a:custGeom>
              <a:avLst/>
              <a:gdLst>
                <a:gd name="T0" fmla="*/ 17 w 18"/>
                <a:gd name="T1" fmla="*/ 0 h 7"/>
                <a:gd name="T2" fmla="*/ 1 w 18"/>
                <a:gd name="T3" fmla="*/ 0 h 7"/>
                <a:gd name="T4" fmla="*/ 0 w 18"/>
                <a:gd name="T5" fmla="*/ 1 h 7"/>
                <a:gd name="T6" fmla="*/ 0 w 18"/>
                <a:gd name="T7" fmla="*/ 6 h 7"/>
                <a:gd name="T8" fmla="*/ 1 w 18"/>
                <a:gd name="T9" fmla="*/ 7 h 7"/>
                <a:gd name="T10" fmla="*/ 17 w 18"/>
                <a:gd name="T11" fmla="*/ 7 h 7"/>
                <a:gd name="T12" fmla="*/ 18 w 18"/>
                <a:gd name="T13" fmla="*/ 6 h 7"/>
                <a:gd name="T14" fmla="*/ 18 w 18"/>
                <a:gd name="T15" fmla="*/ 1 h 7"/>
                <a:gd name="T16" fmla="*/ 17 w 1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7">
                  <a:moveTo>
                    <a:pt x="17" y="0"/>
                  </a:moveTo>
                  <a:cubicBezTo>
                    <a:pt x="1" y="0"/>
                    <a:pt x="1" y="0"/>
                    <a:pt x="1" y="0"/>
                  </a:cubicBezTo>
                  <a:cubicBezTo>
                    <a:pt x="1" y="0"/>
                    <a:pt x="0" y="1"/>
                    <a:pt x="0" y="1"/>
                  </a:cubicBezTo>
                  <a:cubicBezTo>
                    <a:pt x="0" y="6"/>
                    <a:pt x="0" y="6"/>
                    <a:pt x="0" y="6"/>
                  </a:cubicBezTo>
                  <a:cubicBezTo>
                    <a:pt x="0" y="6"/>
                    <a:pt x="1" y="7"/>
                    <a:pt x="1" y="7"/>
                  </a:cubicBezTo>
                  <a:cubicBezTo>
                    <a:pt x="17" y="7"/>
                    <a:pt x="17" y="7"/>
                    <a:pt x="17" y="7"/>
                  </a:cubicBezTo>
                  <a:cubicBezTo>
                    <a:pt x="17" y="7"/>
                    <a:pt x="18" y="6"/>
                    <a:pt x="18" y="6"/>
                  </a:cubicBezTo>
                  <a:cubicBezTo>
                    <a:pt x="18" y="1"/>
                    <a:pt x="18" y="1"/>
                    <a:pt x="18" y="1"/>
                  </a:cubicBezTo>
                  <a:cubicBezTo>
                    <a:pt x="18" y="1"/>
                    <a:pt x="17" y="0"/>
                    <a:pt x="17"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işlïḓê">
              <a:extLst>
                <a:ext uri="{FF2B5EF4-FFF2-40B4-BE49-F238E27FC236}">
                  <a16:creationId xmlns:a16="http://schemas.microsoft.com/office/drawing/2014/main" id="{5E0DB109-9EF3-4896-ADA1-176096BC7FD2}"/>
                </a:ext>
              </a:extLst>
            </p:cNvPr>
            <p:cNvSpPr/>
            <p:nvPr/>
          </p:nvSpPr>
          <p:spPr bwMode="auto">
            <a:xfrm>
              <a:off x="5861051" y="4948238"/>
              <a:ext cx="234950" cy="79375"/>
            </a:xfrm>
            <a:custGeom>
              <a:avLst/>
              <a:gdLst>
                <a:gd name="T0" fmla="*/ 17 w 18"/>
                <a:gd name="T1" fmla="*/ 0 h 6"/>
                <a:gd name="T2" fmla="*/ 2 w 18"/>
                <a:gd name="T3" fmla="*/ 0 h 6"/>
                <a:gd name="T4" fmla="*/ 0 w 18"/>
                <a:gd name="T5" fmla="*/ 1 h 6"/>
                <a:gd name="T6" fmla="*/ 0 w 18"/>
                <a:gd name="T7" fmla="*/ 5 h 6"/>
                <a:gd name="T8" fmla="*/ 2 w 18"/>
                <a:gd name="T9" fmla="*/ 6 h 6"/>
                <a:gd name="T10" fmla="*/ 17 w 18"/>
                <a:gd name="T11" fmla="*/ 6 h 6"/>
                <a:gd name="T12" fmla="*/ 18 w 18"/>
                <a:gd name="T13" fmla="*/ 5 h 6"/>
                <a:gd name="T14" fmla="*/ 18 w 18"/>
                <a:gd name="T15" fmla="*/ 1 h 6"/>
                <a:gd name="T16" fmla="*/ 17 w 18"/>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6">
                  <a:moveTo>
                    <a:pt x="17" y="0"/>
                  </a:moveTo>
                  <a:cubicBezTo>
                    <a:pt x="2" y="0"/>
                    <a:pt x="2" y="0"/>
                    <a:pt x="2" y="0"/>
                  </a:cubicBezTo>
                  <a:cubicBezTo>
                    <a:pt x="1" y="0"/>
                    <a:pt x="0" y="0"/>
                    <a:pt x="0" y="1"/>
                  </a:cubicBezTo>
                  <a:cubicBezTo>
                    <a:pt x="0" y="5"/>
                    <a:pt x="0" y="5"/>
                    <a:pt x="0" y="5"/>
                  </a:cubicBezTo>
                  <a:cubicBezTo>
                    <a:pt x="0" y="6"/>
                    <a:pt x="1" y="6"/>
                    <a:pt x="2" y="6"/>
                  </a:cubicBezTo>
                  <a:cubicBezTo>
                    <a:pt x="17" y="6"/>
                    <a:pt x="17" y="6"/>
                    <a:pt x="17" y="6"/>
                  </a:cubicBezTo>
                  <a:cubicBezTo>
                    <a:pt x="18" y="6"/>
                    <a:pt x="18" y="6"/>
                    <a:pt x="18" y="5"/>
                  </a:cubicBezTo>
                  <a:cubicBezTo>
                    <a:pt x="18" y="1"/>
                    <a:pt x="18" y="1"/>
                    <a:pt x="18" y="1"/>
                  </a:cubicBezTo>
                  <a:cubicBezTo>
                    <a:pt x="18" y="0"/>
                    <a:pt x="18" y="0"/>
                    <a:pt x="17"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íṡḻîḓè">
              <a:extLst>
                <a:ext uri="{FF2B5EF4-FFF2-40B4-BE49-F238E27FC236}">
                  <a16:creationId xmlns:a16="http://schemas.microsoft.com/office/drawing/2014/main" id="{818104B6-69ED-46DC-9BEE-8026026FF81F}"/>
                </a:ext>
              </a:extLst>
            </p:cNvPr>
            <p:cNvSpPr/>
            <p:nvPr/>
          </p:nvSpPr>
          <p:spPr bwMode="auto">
            <a:xfrm>
              <a:off x="4687888" y="5053013"/>
              <a:ext cx="220663" cy="92075"/>
            </a:xfrm>
            <a:custGeom>
              <a:avLst/>
              <a:gdLst>
                <a:gd name="T0" fmla="*/ 16 w 17"/>
                <a:gd name="T1" fmla="*/ 0 h 7"/>
                <a:gd name="T2" fmla="*/ 1 w 17"/>
                <a:gd name="T3" fmla="*/ 0 h 7"/>
                <a:gd name="T4" fmla="*/ 0 w 17"/>
                <a:gd name="T5" fmla="*/ 1 h 7"/>
                <a:gd name="T6" fmla="*/ 0 w 17"/>
                <a:gd name="T7" fmla="*/ 6 h 7"/>
                <a:gd name="T8" fmla="*/ 1 w 17"/>
                <a:gd name="T9" fmla="*/ 7 h 7"/>
                <a:gd name="T10" fmla="*/ 16 w 17"/>
                <a:gd name="T11" fmla="*/ 7 h 7"/>
                <a:gd name="T12" fmla="*/ 17 w 17"/>
                <a:gd name="T13" fmla="*/ 6 h 7"/>
                <a:gd name="T14" fmla="*/ 17 w 17"/>
                <a:gd name="T15" fmla="*/ 1 h 7"/>
                <a:gd name="T16" fmla="*/ 16 w 1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7">
                  <a:moveTo>
                    <a:pt x="16" y="0"/>
                  </a:moveTo>
                  <a:cubicBezTo>
                    <a:pt x="1" y="0"/>
                    <a:pt x="1" y="0"/>
                    <a:pt x="1" y="0"/>
                  </a:cubicBezTo>
                  <a:cubicBezTo>
                    <a:pt x="0" y="0"/>
                    <a:pt x="0" y="1"/>
                    <a:pt x="0" y="1"/>
                  </a:cubicBezTo>
                  <a:cubicBezTo>
                    <a:pt x="0" y="6"/>
                    <a:pt x="0" y="6"/>
                    <a:pt x="0" y="6"/>
                  </a:cubicBezTo>
                  <a:cubicBezTo>
                    <a:pt x="0" y="6"/>
                    <a:pt x="0" y="7"/>
                    <a:pt x="1" y="7"/>
                  </a:cubicBezTo>
                  <a:cubicBezTo>
                    <a:pt x="16" y="7"/>
                    <a:pt x="16" y="7"/>
                    <a:pt x="16" y="7"/>
                  </a:cubicBezTo>
                  <a:cubicBezTo>
                    <a:pt x="17" y="7"/>
                    <a:pt x="17" y="6"/>
                    <a:pt x="17" y="6"/>
                  </a:cubicBezTo>
                  <a:cubicBezTo>
                    <a:pt x="17" y="1"/>
                    <a:pt x="17" y="1"/>
                    <a:pt x="17" y="1"/>
                  </a:cubicBezTo>
                  <a:cubicBezTo>
                    <a:pt x="17" y="1"/>
                    <a:pt x="17" y="0"/>
                    <a:pt x="16" y="0"/>
                  </a:cubicBezTo>
                </a:path>
              </a:pathLst>
            </a:custGeom>
            <a:solidFill>
              <a:srgbClr val="F2EE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ïŝḻíḍé">
              <a:extLst>
                <a:ext uri="{FF2B5EF4-FFF2-40B4-BE49-F238E27FC236}">
                  <a16:creationId xmlns:a16="http://schemas.microsoft.com/office/drawing/2014/main" id="{EFA4F1EA-DAFF-430F-9C50-17899096454B}"/>
                </a:ext>
              </a:extLst>
            </p:cNvPr>
            <p:cNvSpPr/>
            <p:nvPr/>
          </p:nvSpPr>
          <p:spPr bwMode="auto">
            <a:xfrm>
              <a:off x="3748088" y="5170488"/>
              <a:ext cx="4475163" cy="92075"/>
            </a:xfrm>
            <a:custGeom>
              <a:avLst/>
              <a:gdLst>
                <a:gd name="T0" fmla="*/ 341 w 343"/>
                <a:gd name="T1" fmla="*/ 0 h 7"/>
                <a:gd name="T2" fmla="*/ 2 w 343"/>
                <a:gd name="T3" fmla="*/ 0 h 7"/>
                <a:gd name="T4" fmla="*/ 0 w 343"/>
                <a:gd name="T5" fmla="*/ 1 h 7"/>
                <a:gd name="T6" fmla="*/ 0 w 343"/>
                <a:gd name="T7" fmla="*/ 6 h 7"/>
                <a:gd name="T8" fmla="*/ 2 w 343"/>
                <a:gd name="T9" fmla="*/ 7 h 7"/>
                <a:gd name="T10" fmla="*/ 341 w 343"/>
                <a:gd name="T11" fmla="*/ 7 h 7"/>
                <a:gd name="T12" fmla="*/ 343 w 343"/>
                <a:gd name="T13" fmla="*/ 6 h 7"/>
                <a:gd name="T14" fmla="*/ 343 w 343"/>
                <a:gd name="T15" fmla="*/ 1 h 7"/>
                <a:gd name="T16" fmla="*/ 341 w 343"/>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7">
                  <a:moveTo>
                    <a:pt x="341" y="0"/>
                  </a:moveTo>
                  <a:cubicBezTo>
                    <a:pt x="2" y="0"/>
                    <a:pt x="2" y="0"/>
                    <a:pt x="2" y="0"/>
                  </a:cubicBezTo>
                  <a:cubicBezTo>
                    <a:pt x="1" y="0"/>
                    <a:pt x="0" y="0"/>
                    <a:pt x="0" y="1"/>
                  </a:cubicBezTo>
                  <a:cubicBezTo>
                    <a:pt x="0" y="6"/>
                    <a:pt x="0" y="6"/>
                    <a:pt x="0" y="6"/>
                  </a:cubicBezTo>
                  <a:cubicBezTo>
                    <a:pt x="0" y="7"/>
                    <a:pt x="1" y="7"/>
                    <a:pt x="2" y="7"/>
                  </a:cubicBezTo>
                  <a:cubicBezTo>
                    <a:pt x="341" y="7"/>
                    <a:pt x="341" y="7"/>
                    <a:pt x="341" y="7"/>
                  </a:cubicBezTo>
                  <a:cubicBezTo>
                    <a:pt x="342" y="7"/>
                    <a:pt x="343" y="7"/>
                    <a:pt x="343" y="6"/>
                  </a:cubicBezTo>
                  <a:cubicBezTo>
                    <a:pt x="343" y="1"/>
                    <a:pt x="343" y="1"/>
                    <a:pt x="343" y="1"/>
                  </a:cubicBezTo>
                  <a:cubicBezTo>
                    <a:pt x="343" y="0"/>
                    <a:pt x="342" y="0"/>
                    <a:pt x="341" y="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îşlidè">
              <a:extLst>
                <a:ext uri="{FF2B5EF4-FFF2-40B4-BE49-F238E27FC236}">
                  <a16:creationId xmlns:a16="http://schemas.microsoft.com/office/drawing/2014/main" id="{2C58B4A0-7CAC-4DB1-BCE5-31A059317951}"/>
                </a:ext>
              </a:extLst>
            </p:cNvPr>
            <p:cNvSpPr/>
            <p:nvPr/>
          </p:nvSpPr>
          <p:spPr bwMode="auto">
            <a:xfrm>
              <a:off x="3956051" y="5184775"/>
              <a:ext cx="4149725" cy="38100"/>
            </a:xfrm>
            <a:custGeom>
              <a:avLst/>
              <a:gdLst>
                <a:gd name="T0" fmla="*/ 2606 w 2614"/>
                <a:gd name="T1" fmla="*/ 0 h 24"/>
                <a:gd name="T2" fmla="*/ 9 w 2614"/>
                <a:gd name="T3" fmla="*/ 0 h 24"/>
                <a:gd name="T4" fmla="*/ 0 w 2614"/>
                <a:gd name="T5" fmla="*/ 0 h 24"/>
                <a:gd name="T6" fmla="*/ 0 w 2614"/>
                <a:gd name="T7" fmla="*/ 16 h 24"/>
                <a:gd name="T8" fmla="*/ 9 w 2614"/>
                <a:gd name="T9" fmla="*/ 24 h 24"/>
                <a:gd name="T10" fmla="*/ 2606 w 2614"/>
                <a:gd name="T11" fmla="*/ 24 h 24"/>
                <a:gd name="T12" fmla="*/ 2614 w 2614"/>
                <a:gd name="T13" fmla="*/ 16 h 24"/>
                <a:gd name="T14" fmla="*/ 2614 w 2614"/>
                <a:gd name="T15" fmla="*/ 0 h 24"/>
                <a:gd name="T16" fmla="*/ 2606 w 261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4" h="24">
                  <a:moveTo>
                    <a:pt x="2606" y="0"/>
                  </a:moveTo>
                  <a:lnTo>
                    <a:pt x="9" y="0"/>
                  </a:lnTo>
                  <a:lnTo>
                    <a:pt x="0" y="0"/>
                  </a:lnTo>
                  <a:lnTo>
                    <a:pt x="0" y="16"/>
                  </a:lnTo>
                  <a:lnTo>
                    <a:pt x="9" y="24"/>
                  </a:lnTo>
                  <a:lnTo>
                    <a:pt x="2606" y="24"/>
                  </a:lnTo>
                  <a:lnTo>
                    <a:pt x="2614" y="16"/>
                  </a:lnTo>
                  <a:lnTo>
                    <a:pt x="2614" y="0"/>
                  </a:lnTo>
                  <a:lnTo>
                    <a:pt x="2606" y="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ïSḻïḑè">
              <a:extLst>
                <a:ext uri="{FF2B5EF4-FFF2-40B4-BE49-F238E27FC236}">
                  <a16:creationId xmlns:a16="http://schemas.microsoft.com/office/drawing/2014/main" id="{3594098F-51E8-4048-9CE2-5F0B48272671}"/>
                </a:ext>
              </a:extLst>
            </p:cNvPr>
            <p:cNvSpPr/>
            <p:nvPr/>
          </p:nvSpPr>
          <p:spPr bwMode="auto">
            <a:xfrm>
              <a:off x="5640388" y="1463675"/>
              <a:ext cx="1265238" cy="301625"/>
            </a:xfrm>
            <a:custGeom>
              <a:avLst/>
              <a:gdLst>
                <a:gd name="T0" fmla="*/ 85 w 97"/>
                <a:gd name="T1" fmla="*/ 23 h 23"/>
                <a:gd name="T2" fmla="*/ 11 w 97"/>
                <a:gd name="T3" fmla="*/ 23 h 23"/>
                <a:gd name="T4" fmla="*/ 0 w 97"/>
                <a:gd name="T5" fmla="*/ 11 h 23"/>
                <a:gd name="T6" fmla="*/ 11 w 97"/>
                <a:gd name="T7" fmla="*/ 0 h 23"/>
                <a:gd name="T8" fmla="*/ 85 w 97"/>
                <a:gd name="T9" fmla="*/ 0 h 23"/>
                <a:gd name="T10" fmla="*/ 97 w 97"/>
                <a:gd name="T11" fmla="*/ 11 h 23"/>
                <a:gd name="T12" fmla="*/ 85 w 97"/>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97" h="23">
                  <a:moveTo>
                    <a:pt x="85" y="23"/>
                  </a:moveTo>
                  <a:cubicBezTo>
                    <a:pt x="11" y="23"/>
                    <a:pt x="11" y="23"/>
                    <a:pt x="11" y="23"/>
                  </a:cubicBezTo>
                  <a:cubicBezTo>
                    <a:pt x="5" y="23"/>
                    <a:pt x="0" y="18"/>
                    <a:pt x="0" y="11"/>
                  </a:cubicBezTo>
                  <a:cubicBezTo>
                    <a:pt x="0" y="5"/>
                    <a:pt x="5" y="0"/>
                    <a:pt x="11" y="0"/>
                  </a:cubicBezTo>
                  <a:cubicBezTo>
                    <a:pt x="85" y="0"/>
                    <a:pt x="85" y="0"/>
                    <a:pt x="85" y="0"/>
                  </a:cubicBezTo>
                  <a:cubicBezTo>
                    <a:pt x="91" y="0"/>
                    <a:pt x="97" y="5"/>
                    <a:pt x="97" y="11"/>
                  </a:cubicBezTo>
                  <a:cubicBezTo>
                    <a:pt x="97" y="18"/>
                    <a:pt x="91" y="23"/>
                    <a:pt x="85" y="23"/>
                  </a:cubicBezTo>
                  <a:close/>
                </a:path>
              </a:pathLst>
            </a:custGeom>
            <a:solidFill>
              <a:srgbClr val="A0E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í$ļïḍê">
              <a:extLst>
                <a:ext uri="{FF2B5EF4-FFF2-40B4-BE49-F238E27FC236}">
                  <a16:creationId xmlns:a16="http://schemas.microsoft.com/office/drawing/2014/main" id="{8ED2C037-55B2-43A5-AE36-A5C077D96173}"/>
                </a:ext>
              </a:extLst>
            </p:cNvPr>
            <p:cNvSpPr/>
            <p:nvPr/>
          </p:nvSpPr>
          <p:spPr bwMode="auto">
            <a:xfrm>
              <a:off x="3565526" y="2825750"/>
              <a:ext cx="665163" cy="104775"/>
            </a:xfrm>
            <a:custGeom>
              <a:avLst/>
              <a:gdLst>
                <a:gd name="T0" fmla="*/ 49 w 51"/>
                <a:gd name="T1" fmla="*/ 0 h 8"/>
                <a:gd name="T2" fmla="*/ 1 w 51"/>
                <a:gd name="T3" fmla="*/ 0 h 8"/>
                <a:gd name="T4" fmla="*/ 0 w 51"/>
                <a:gd name="T5" fmla="*/ 1 h 8"/>
                <a:gd name="T6" fmla="*/ 0 w 51"/>
                <a:gd name="T7" fmla="*/ 6 h 8"/>
                <a:gd name="T8" fmla="*/ 1 w 51"/>
                <a:gd name="T9" fmla="*/ 8 h 8"/>
                <a:gd name="T10" fmla="*/ 49 w 51"/>
                <a:gd name="T11" fmla="*/ 8 h 8"/>
                <a:gd name="T12" fmla="*/ 51 w 51"/>
                <a:gd name="T13" fmla="*/ 6 h 8"/>
                <a:gd name="T14" fmla="*/ 51 w 51"/>
                <a:gd name="T15" fmla="*/ 1 h 8"/>
                <a:gd name="T16" fmla="*/ 49 w 5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8">
                  <a:moveTo>
                    <a:pt x="49" y="0"/>
                  </a:moveTo>
                  <a:cubicBezTo>
                    <a:pt x="1" y="0"/>
                    <a:pt x="1" y="0"/>
                    <a:pt x="1" y="0"/>
                  </a:cubicBezTo>
                  <a:cubicBezTo>
                    <a:pt x="1" y="0"/>
                    <a:pt x="0" y="1"/>
                    <a:pt x="0" y="1"/>
                  </a:cubicBezTo>
                  <a:cubicBezTo>
                    <a:pt x="0" y="6"/>
                    <a:pt x="0" y="6"/>
                    <a:pt x="0" y="6"/>
                  </a:cubicBezTo>
                  <a:cubicBezTo>
                    <a:pt x="0" y="7"/>
                    <a:pt x="1" y="8"/>
                    <a:pt x="1" y="8"/>
                  </a:cubicBezTo>
                  <a:cubicBezTo>
                    <a:pt x="49" y="8"/>
                    <a:pt x="49" y="8"/>
                    <a:pt x="49" y="8"/>
                  </a:cubicBezTo>
                  <a:cubicBezTo>
                    <a:pt x="50" y="8"/>
                    <a:pt x="51" y="7"/>
                    <a:pt x="51" y="6"/>
                  </a:cubicBezTo>
                  <a:cubicBezTo>
                    <a:pt x="51" y="1"/>
                    <a:pt x="51" y="1"/>
                    <a:pt x="51" y="1"/>
                  </a:cubicBezTo>
                  <a:cubicBezTo>
                    <a:pt x="51" y="1"/>
                    <a:pt x="50" y="0"/>
                    <a:pt x="49" y="0"/>
                  </a:cubicBezTo>
                  <a:close/>
                </a:path>
              </a:pathLst>
            </a:custGeom>
            <a:solidFill>
              <a:srgbClr val="A0E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iṡḷïḋê">
              <a:extLst>
                <a:ext uri="{FF2B5EF4-FFF2-40B4-BE49-F238E27FC236}">
                  <a16:creationId xmlns:a16="http://schemas.microsoft.com/office/drawing/2014/main" id="{88632900-D6DC-4620-940B-6C693A991002}"/>
                </a:ext>
              </a:extLst>
            </p:cNvPr>
            <p:cNvSpPr/>
            <p:nvPr/>
          </p:nvSpPr>
          <p:spPr bwMode="auto">
            <a:xfrm>
              <a:off x="8145463" y="2825750"/>
              <a:ext cx="1030288" cy="511175"/>
            </a:xfrm>
            <a:custGeom>
              <a:avLst/>
              <a:gdLst>
                <a:gd name="T0" fmla="*/ 60 w 79"/>
                <a:gd name="T1" fmla="*/ 0 h 39"/>
                <a:gd name="T2" fmla="*/ 19 w 79"/>
                <a:gd name="T3" fmla="*/ 0 h 39"/>
                <a:gd name="T4" fmla="*/ 0 w 79"/>
                <a:gd name="T5" fmla="*/ 20 h 39"/>
                <a:gd name="T6" fmla="*/ 19 w 79"/>
                <a:gd name="T7" fmla="*/ 39 h 39"/>
                <a:gd name="T8" fmla="*/ 60 w 79"/>
                <a:gd name="T9" fmla="*/ 39 h 39"/>
                <a:gd name="T10" fmla="*/ 79 w 79"/>
                <a:gd name="T11" fmla="*/ 20 h 39"/>
                <a:gd name="T12" fmla="*/ 60 w 79"/>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9" h="39">
                  <a:moveTo>
                    <a:pt x="60" y="0"/>
                  </a:moveTo>
                  <a:cubicBezTo>
                    <a:pt x="19" y="0"/>
                    <a:pt x="19" y="0"/>
                    <a:pt x="19" y="0"/>
                  </a:cubicBezTo>
                  <a:cubicBezTo>
                    <a:pt x="9" y="0"/>
                    <a:pt x="0" y="9"/>
                    <a:pt x="0" y="20"/>
                  </a:cubicBezTo>
                  <a:cubicBezTo>
                    <a:pt x="0" y="30"/>
                    <a:pt x="9" y="39"/>
                    <a:pt x="19" y="39"/>
                  </a:cubicBezTo>
                  <a:cubicBezTo>
                    <a:pt x="60" y="39"/>
                    <a:pt x="60" y="39"/>
                    <a:pt x="60" y="39"/>
                  </a:cubicBezTo>
                  <a:cubicBezTo>
                    <a:pt x="71" y="39"/>
                    <a:pt x="79" y="30"/>
                    <a:pt x="79" y="20"/>
                  </a:cubicBezTo>
                  <a:cubicBezTo>
                    <a:pt x="79" y="9"/>
                    <a:pt x="71" y="0"/>
                    <a:pt x="60" y="0"/>
                  </a:cubicBezTo>
                  <a:close/>
                </a:path>
              </a:pathLst>
            </a:custGeom>
            <a:solidFill>
              <a:schemeClr val="bg1">
                <a:lumMod val="85000"/>
              </a:schemeClr>
            </a:solidFill>
            <a:ln>
              <a:noFill/>
            </a:ln>
          </p:spPr>
          <p:txBody>
            <a:bodyPr anchor="ctr"/>
            <a:lstStyle/>
            <a:p>
              <a:pPr algn="ctr"/>
              <a:endParaRPr/>
            </a:p>
          </p:txBody>
        </p:sp>
        <p:sp>
          <p:nvSpPr>
            <p:cNvPr id="274" name="ïṣḷîḋè">
              <a:extLst>
                <a:ext uri="{FF2B5EF4-FFF2-40B4-BE49-F238E27FC236}">
                  <a16:creationId xmlns:a16="http://schemas.microsoft.com/office/drawing/2014/main" id="{90C00A78-EE25-4255-A7FB-6F0384CE6D54}"/>
                </a:ext>
              </a:extLst>
            </p:cNvPr>
            <p:cNvSpPr/>
            <p:nvPr/>
          </p:nvSpPr>
          <p:spPr bwMode="auto">
            <a:xfrm>
              <a:off x="2560638" y="3848100"/>
              <a:ext cx="1565275" cy="366713"/>
            </a:xfrm>
            <a:custGeom>
              <a:avLst/>
              <a:gdLst>
                <a:gd name="T0" fmla="*/ 106 w 120"/>
                <a:gd name="T1" fmla="*/ 0 h 28"/>
                <a:gd name="T2" fmla="*/ 14 w 120"/>
                <a:gd name="T3" fmla="*/ 0 h 28"/>
                <a:gd name="T4" fmla="*/ 0 w 120"/>
                <a:gd name="T5" fmla="*/ 14 h 28"/>
                <a:gd name="T6" fmla="*/ 14 w 120"/>
                <a:gd name="T7" fmla="*/ 28 h 28"/>
                <a:gd name="T8" fmla="*/ 106 w 120"/>
                <a:gd name="T9" fmla="*/ 28 h 28"/>
                <a:gd name="T10" fmla="*/ 120 w 120"/>
                <a:gd name="T11" fmla="*/ 14 h 28"/>
                <a:gd name="T12" fmla="*/ 106 w 12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20" h="28">
                  <a:moveTo>
                    <a:pt x="106" y="0"/>
                  </a:moveTo>
                  <a:cubicBezTo>
                    <a:pt x="14" y="0"/>
                    <a:pt x="14" y="0"/>
                    <a:pt x="14" y="0"/>
                  </a:cubicBezTo>
                  <a:cubicBezTo>
                    <a:pt x="7" y="0"/>
                    <a:pt x="0" y="6"/>
                    <a:pt x="0" y="14"/>
                  </a:cubicBezTo>
                  <a:cubicBezTo>
                    <a:pt x="0" y="22"/>
                    <a:pt x="7" y="28"/>
                    <a:pt x="14" y="28"/>
                  </a:cubicBezTo>
                  <a:cubicBezTo>
                    <a:pt x="106" y="28"/>
                    <a:pt x="106" y="28"/>
                    <a:pt x="106" y="28"/>
                  </a:cubicBezTo>
                  <a:cubicBezTo>
                    <a:pt x="113" y="28"/>
                    <a:pt x="120" y="22"/>
                    <a:pt x="120" y="14"/>
                  </a:cubicBezTo>
                  <a:cubicBezTo>
                    <a:pt x="120" y="6"/>
                    <a:pt x="113" y="0"/>
                    <a:pt x="106" y="0"/>
                  </a:cubicBezTo>
                  <a:close/>
                </a:path>
              </a:pathLst>
            </a:custGeom>
            <a:solidFill>
              <a:schemeClr val="bg1">
                <a:lumMod val="85000"/>
              </a:schemeClr>
            </a:solidFill>
            <a:ln>
              <a:noFill/>
            </a:ln>
          </p:spPr>
          <p:txBody>
            <a:bodyPr anchor="ctr"/>
            <a:lstStyle/>
            <a:p>
              <a:pPr algn="ctr"/>
              <a:endParaRPr/>
            </a:p>
          </p:txBody>
        </p:sp>
        <p:sp>
          <p:nvSpPr>
            <p:cNvPr id="275" name="íš1íḋê">
              <a:extLst>
                <a:ext uri="{FF2B5EF4-FFF2-40B4-BE49-F238E27FC236}">
                  <a16:creationId xmlns:a16="http://schemas.microsoft.com/office/drawing/2014/main" id="{73A89E54-4BAB-4E5B-9F7D-570EA0D6D8D1}"/>
                </a:ext>
              </a:extLst>
            </p:cNvPr>
            <p:cNvSpPr/>
            <p:nvPr/>
          </p:nvSpPr>
          <p:spPr bwMode="auto">
            <a:xfrm>
              <a:off x="4048126" y="1908175"/>
              <a:ext cx="900113" cy="52388"/>
            </a:xfrm>
            <a:custGeom>
              <a:avLst/>
              <a:gdLst>
                <a:gd name="T0" fmla="*/ 559 w 567"/>
                <a:gd name="T1" fmla="*/ 0 h 33"/>
                <a:gd name="T2" fmla="*/ 8 w 567"/>
                <a:gd name="T3" fmla="*/ 0 h 33"/>
                <a:gd name="T4" fmla="*/ 0 w 567"/>
                <a:gd name="T5" fmla="*/ 9 h 33"/>
                <a:gd name="T6" fmla="*/ 0 w 567"/>
                <a:gd name="T7" fmla="*/ 25 h 33"/>
                <a:gd name="T8" fmla="*/ 8 w 567"/>
                <a:gd name="T9" fmla="*/ 33 h 33"/>
                <a:gd name="T10" fmla="*/ 559 w 567"/>
                <a:gd name="T11" fmla="*/ 33 h 33"/>
                <a:gd name="T12" fmla="*/ 567 w 567"/>
                <a:gd name="T13" fmla="*/ 25 h 33"/>
                <a:gd name="T14" fmla="*/ 567 w 567"/>
                <a:gd name="T15" fmla="*/ 9 h 33"/>
                <a:gd name="T16" fmla="*/ 559 w 567"/>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7" h="33">
                  <a:moveTo>
                    <a:pt x="559" y="0"/>
                  </a:moveTo>
                  <a:lnTo>
                    <a:pt x="8" y="0"/>
                  </a:lnTo>
                  <a:lnTo>
                    <a:pt x="0" y="9"/>
                  </a:lnTo>
                  <a:lnTo>
                    <a:pt x="0" y="25"/>
                  </a:lnTo>
                  <a:lnTo>
                    <a:pt x="8" y="33"/>
                  </a:lnTo>
                  <a:lnTo>
                    <a:pt x="559" y="33"/>
                  </a:lnTo>
                  <a:lnTo>
                    <a:pt x="567" y="25"/>
                  </a:lnTo>
                  <a:lnTo>
                    <a:pt x="567" y="9"/>
                  </a:lnTo>
                  <a:lnTo>
                    <a:pt x="5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îsḷïďé">
              <a:extLst>
                <a:ext uri="{FF2B5EF4-FFF2-40B4-BE49-F238E27FC236}">
                  <a16:creationId xmlns:a16="http://schemas.microsoft.com/office/drawing/2014/main" id="{A68B7B98-8C8C-4B1C-BA6C-F7D5D5117416}"/>
                </a:ext>
              </a:extLst>
            </p:cNvPr>
            <p:cNvSpPr/>
            <p:nvPr/>
          </p:nvSpPr>
          <p:spPr bwMode="auto">
            <a:xfrm>
              <a:off x="7596188" y="4581525"/>
              <a:ext cx="1304925" cy="117475"/>
            </a:xfrm>
            <a:custGeom>
              <a:avLst/>
              <a:gdLst>
                <a:gd name="T0" fmla="*/ 96 w 100"/>
                <a:gd name="T1" fmla="*/ 0 h 9"/>
                <a:gd name="T2" fmla="*/ 5 w 100"/>
                <a:gd name="T3" fmla="*/ 0 h 9"/>
                <a:gd name="T4" fmla="*/ 0 w 100"/>
                <a:gd name="T5" fmla="*/ 4 h 9"/>
                <a:gd name="T6" fmla="*/ 5 w 100"/>
                <a:gd name="T7" fmla="*/ 9 h 9"/>
                <a:gd name="T8" fmla="*/ 96 w 100"/>
                <a:gd name="T9" fmla="*/ 9 h 9"/>
                <a:gd name="T10" fmla="*/ 100 w 100"/>
                <a:gd name="T11" fmla="*/ 4 h 9"/>
                <a:gd name="T12" fmla="*/ 96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6" y="0"/>
                  </a:moveTo>
                  <a:cubicBezTo>
                    <a:pt x="5" y="0"/>
                    <a:pt x="5" y="0"/>
                    <a:pt x="5" y="0"/>
                  </a:cubicBezTo>
                  <a:cubicBezTo>
                    <a:pt x="2" y="0"/>
                    <a:pt x="0" y="2"/>
                    <a:pt x="0" y="4"/>
                  </a:cubicBezTo>
                  <a:cubicBezTo>
                    <a:pt x="0" y="7"/>
                    <a:pt x="2" y="9"/>
                    <a:pt x="5" y="9"/>
                  </a:cubicBezTo>
                  <a:cubicBezTo>
                    <a:pt x="96" y="9"/>
                    <a:pt x="96" y="9"/>
                    <a:pt x="96" y="9"/>
                  </a:cubicBezTo>
                  <a:cubicBezTo>
                    <a:pt x="98" y="9"/>
                    <a:pt x="100" y="7"/>
                    <a:pt x="100" y="4"/>
                  </a:cubicBezTo>
                  <a:cubicBezTo>
                    <a:pt x="100" y="2"/>
                    <a:pt x="98" y="0"/>
                    <a:pt x="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ïṡḷîḋé">
              <a:extLst>
                <a:ext uri="{FF2B5EF4-FFF2-40B4-BE49-F238E27FC236}">
                  <a16:creationId xmlns:a16="http://schemas.microsoft.com/office/drawing/2014/main" id="{FD8335F6-A64B-450A-92FB-49B39D9AE0F0}"/>
                </a:ext>
              </a:extLst>
            </p:cNvPr>
            <p:cNvSpPr/>
            <p:nvPr/>
          </p:nvSpPr>
          <p:spPr bwMode="auto">
            <a:xfrm>
              <a:off x="8328026" y="4240213"/>
              <a:ext cx="1303338" cy="236538"/>
            </a:xfrm>
            <a:custGeom>
              <a:avLst/>
              <a:gdLst>
                <a:gd name="T0" fmla="*/ 91 w 100"/>
                <a:gd name="T1" fmla="*/ 0 h 18"/>
                <a:gd name="T2" fmla="*/ 9 w 100"/>
                <a:gd name="T3" fmla="*/ 0 h 18"/>
                <a:gd name="T4" fmla="*/ 0 w 100"/>
                <a:gd name="T5" fmla="*/ 9 h 18"/>
                <a:gd name="T6" fmla="*/ 9 w 100"/>
                <a:gd name="T7" fmla="*/ 18 h 18"/>
                <a:gd name="T8" fmla="*/ 91 w 100"/>
                <a:gd name="T9" fmla="*/ 18 h 18"/>
                <a:gd name="T10" fmla="*/ 100 w 100"/>
                <a:gd name="T11" fmla="*/ 9 h 18"/>
                <a:gd name="T12" fmla="*/ 91 w 10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0" h="18">
                  <a:moveTo>
                    <a:pt x="91" y="0"/>
                  </a:moveTo>
                  <a:cubicBezTo>
                    <a:pt x="9" y="0"/>
                    <a:pt x="9" y="0"/>
                    <a:pt x="9" y="0"/>
                  </a:cubicBezTo>
                  <a:cubicBezTo>
                    <a:pt x="4" y="0"/>
                    <a:pt x="0" y="4"/>
                    <a:pt x="0" y="9"/>
                  </a:cubicBezTo>
                  <a:cubicBezTo>
                    <a:pt x="0" y="14"/>
                    <a:pt x="4" y="18"/>
                    <a:pt x="9" y="18"/>
                  </a:cubicBezTo>
                  <a:cubicBezTo>
                    <a:pt x="91" y="18"/>
                    <a:pt x="91" y="18"/>
                    <a:pt x="91" y="18"/>
                  </a:cubicBezTo>
                  <a:cubicBezTo>
                    <a:pt x="96" y="18"/>
                    <a:pt x="100" y="14"/>
                    <a:pt x="100" y="9"/>
                  </a:cubicBezTo>
                  <a:cubicBezTo>
                    <a:pt x="100" y="4"/>
                    <a:pt x="96" y="0"/>
                    <a:pt x="91" y="0"/>
                  </a:cubicBezTo>
                  <a:close/>
                </a:path>
              </a:pathLst>
            </a:custGeom>
            <a:solidFill>
              <a:schemeClr val="bg1">
                <a:lumMod val="85000"/>
              </a:schemeClr>
            </a:solidFill>
            <a:ln>
              <a:noFill/>
            </a:ln>
          </p:spPr>
          <p:txBody>
            <a:bodyPr anchor="ctr"/>
            <a:lstStyle/>
            <a:p>
              <a:pPr algn="ctr"/>
              <a:endParaRPr/>
            </a:p>
          </p:txBody>
        </p:sp>
        <p:sp>
          <p:nvSpPr>
            <p:cNvPr id="278" name="îSlïḋe">
              <a:extLst>
                <a:ext uri="{FF2B5EF4-FFF2-40B4-BE49-F238E27FC236}">
                  <a16:creationId xmlns:a16="http://schemas.microsoft.com/office/drawing/2014/main" id="{9EBEACEA-2806-414F-984C-5BFBFA2D5B22}"/>
                </a:ext>
              </a:extLst>
            </p:cNvPr>
            <p:cNvSpPr/>
            <p:nvPr/>
          </p:nvSpPr>
          <p:spPr bwMode="auto">
            <a:xfrm>
              <a:off x="3760788" y="4529138"/>
              <a:ext cx="469900" cy="157163"/>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9"/>
                    <a:pt x="3" y="12"/>
                    <a:pt x="6" y="12"/>
                  </a:cubicBezTo>
                  <a:cubicBezTo>
                    <a:pt x="30" y="12"/>
                    <a:pt x="30" y="12"/>
                    <a:pt x="30" y="12"/>
                  </a:cubicBezTo>
                  <a:cubicBezTo>
                    <a:pt x="33" y="12"/>
                    <a:pt x="36" y="9"/>
                    <a:pt x="36" y="6"/>
                  </a:cubicBezTo>
                  <a:cubicBezTo>
                    <a:pt x="36" y="3"/>
                    <a:pt x="33" y="0"/>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ṧḷídé">
              <a:extLst>
                <a:ext uri="{FF2B5EF4-FFF2-40B4-BE49-F238E27FC236}">
                  <a16:creationId xmlns:a16="http://schemas.microsoft.com/office/drawing/2014/main" id="{45762170-865F-4A49-8DEC-8037922510EB}"/>
                </a:ext>
              </a:extLst>
            </p:cNvPr>
            <p:cNvSpPr/>
            <p:nvPr/>
          </p:nvSpPr>
          <p:spPr bwMode="auto">
            <a:xfrm>
              <a:off x="7727951" y="2354263"/>
              <a:ext cx="417513" cy="117475"/>
            </a:xfrm>
            <a:custGeom>
              <a:avLst/>
              <a:gdLst>
                <a:gd name="T0" fmla="*/ 28 w 32"/>
                <a:gd name="T1" fmla="*/ 0 h 9"/>
                <a:gd name="T2" fmla="*/ 5 w 32"/>
                <a:gd name="T3" fmla="*/ 0 h 9"/>
                <a:gd name="T4" fmla="*/ 0 w 32"/>
                <a:gd name="T5" fmla="*/ 4 h 9"/>
                <a:gd name="T6" fmla="*/ 5 w 32"/>
                <a:gd name="T7" fmla="*/ 9 h 9"/>
                <a:gd name="T8" fmla="*/ 28 w 32"/>
                <a:gd name="T9" fmla="*/ 9 h 9"/>
                <a:gd name="T10" fmla="*/ 32 w 32"/>
                <a:gd name="T11" fmla="*/ 4 h 9"/>
                <a:gd name="T12" fmla="*/ 28 w 3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8" y="0"/>
                  </a:moveTo>
                  <a:cubicBezTo>
                    <a:pt x="5" y="0"/>
                    <a:pt x="5" y="0"/>
                    <a:pt x="5" y="0"/>
                  </a:cubicBezTo>
                  <a:cubicBezTo>
                    <a:pt x="2" y="0"/>
                    <a:pt x="0" y="2"/>
                    <a:pt x="0" y="4"/>
                  </a:cubicBezTo>
                  <a:cubicBezTo>
                    <a:pt x="0" y="7"/>
                    <a:pt x="2" y="9"/>
                    <a:pt x="5" y="9"/>
                  </a:cubicBezTo>
                  <a:cubicBezTo>
                    <a:pt x="28" y="9"/>
                    <a:pt x="28" y="9"/>
                    <a:pt x="28" y="9"/>
                  </a:cubicBezTo>
                  <a:cubicBezTo>
                    <a:pt x="30" y="9"/>
                    <a:pt x="32" y="7"/>
                    <a:pt x="32" y="4"/>
                  </a:cubicBezTo>
                  <a:cubicBezTo>
                    <a:pt x="32" y="2"/>
                    <a:pt x="30" y="0"/>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îsḷîḑé">
              <a:extLst>
                <a:ext uri="{FF2B5EF4-FFF2-40B4-BE49-F238E27FC236}">
                  <a16:creationId xmlns:a16="http://schemas.microsoft.com/office/drawing/2014/main" id="{D253A9C7-8767-41BF-9E26-90BF5643C75B}"/>
                </a:ext>
              </a:extLst>
            </p:cNvPr>
            <p:cNvSpPr/>
            <p:nvPr/>
          </p:nvSpPr>
          <p:spPr bwMode="auto">
            <a:xfrm>
              <a:off x="2730501" y="2616200"/>
              <a:ext cx="573088" cy="104775"/>
            </a:xfrm>
            <a:custGeom>
              <a:avLst/>
              <a:gdLst>
                <a:gd name="T0" fmla="*/ 40 w 44"/>
                <a:gd name="T1" fmla="*/ 0 h 8"/>
                <a:gd name="T2" fmla="*/ 4 w 44"/>
                <a:gd name="T3" fmla="*/ 0 h 8"/>
                <a:gd name="T4" fmla="*/ 0 w 44"/>
                <a:gd name="T5" fmla="*/ 4 h 8"/>
                <a:gd name="T6" fmla="*/ 4 w 44"/>
                <a:gd name="T7" fmla="*/ 8 h 8"/>
                <a:gd name="T8" fmla="*/ 40 w 44"/>
                <a:gd name="T9" fmla="*/ 8 h 8"/>
                <a:gd name="T10" fmla="*/ 44 w 44"/>
                <a:gd name="T11" fmla="*/ 4 h 8"/>
                <a:gd name="T12" fmla="*/ 40 w 4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4" h="8">
                  <a:moveTo>
                    <a:pt x="40" y="0"/>
                  </a:moveTo>
                  <a:cubicBezTo>
                    <a:pt x="4" y="0"/>
                    <a:pt x="4" y="0"/>
                    <a:pt x="4" y="0"/>
                  </a:cubicBezTo>
                  <a:cubicBezTo>
                    <a:pt x="2" y="0"/>
                    <a:pt x="0" y="1"/>
                    <a:pt x="0" y="4"/>
                  </a:cubicBezTo>
                  <a:cubicBezTo>
                    <a:pt x="0" y="6"/>
                    <a:pt x="2" y="8"/>
                    <a:pt x="4" y="8"/>
                  </a:cubicBezTo>
                  <a:cubicBezTo>
                    <a:pt x="40" y="8"/>
                    <a:pt x="40" y="8"/>
                    <a:pt x="40" y="8"/>
                  </a:cubicBezTo>
                  <a:cubicBezTo>
                    <a:pt x="42" y="8"/>
                    <a:pt x="44" y="6"/>
                    <a:pt x="44" y="4"/>
                  </a:cubicBezTo>
                  <a:cubicBezTo>
                    <a:pt x="44" y="1"/>
                    <a:pt x="42"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íşḻîḋè">
              <a:extLst>
                <a:ext uri="{FF2B5EF4-FFF2-40B4-BE49-F238E27FC236}">
                  <a16:creationId xmlns:a16="http://schemas.microsoft.com/office/drawing/2014/main" id="{BA1E9CBC-2738-43FC-B83B-A7247AD782D1}"/>
                </a:ext>
              </a:extLst>
            </p:cNvPr>
            <p:cNvSpPr/>
            <p:nvPr/>
          </p:nvSpPr>
          <p:spPr bwMode="auto">
            <a:xfrm>
              <a:off x="3552826" y="2262188"/>
              <a:ext cx="573088" cy="104775"/>
            </a:xfrm>
            <a:custGeom>
              <a:avLst/>
              <a:gdLst>
                <a:gd name="T0" fmla="*/ 40 w 44"/>
                <a:gd name="T1" fmla="*/ 0 h 8"/>
                <a:gd name="T2" fmla="*/ 4 w 44"/>
                <a:gd name="T3" fmla="*/ 0 h 8"/>
                <a:gd name="T4" fmla="*/ 0 w 44"/>
                <a:gd name="T5" fmla="*/ 4 h 8"/>
                <a:gd name="T6" fmla="*/ 4 w 44"/>
                <a:gd name="T7" fmla="*/ 8 h 8"/>
                <a:gd name="T8" fmla="*/ 40 w 44"/>
                <a:gd name="T9" fmla="*/ 8 h 8"/>
                <a:gd name="T10" fmla="*/ 44 w 44"/>
                <a:gd name="T11" fmla="*/ 4 h 8"/>
                <a:gd name="T12" fmla="*/ 40 w 4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4" h="8">
                  <a:moveTo>
                    <a:pt x="40" y="0"/>
                  </a:moveTo>
                  <a:cubicBezTo>
                    <a:pt x="4" y="0"/>
                    <a:pt x="4" y="0"/>
                    <a:pt x="4" y="0"/>
                  </a:cubicBezTo>
                  <a:cubicBezTo>
                    <a:pt x="2" y="0"/>
                    <a:pt x="0" y="2"/>
                    <a:pt x="0" y="4"/>
                  </a:cubicBezTo>
                  <a:cubicBezTo>
                    <a:pt x="0" y="6"/>
                    <a:pt x="2" y="8"/>
                    <a:pt x="4" y="8"/>
                  </a:cubicBezTo>
                  <a:cubicBezTo>
                    <a:pt x="40" y="8"/>
                    <a:pt x="40" y="8"/>
                    <a:pt x="40" y="8"/>
                  </a:cubicBezTo>
                  <a:cubicBezTo>
                    <a:pt x="42" y="8"/>
                    <a:pt x="44" y="6"/>
                    <a:pt x="44" y="4"/>
                  </a:cubicBezTo>
                  <a:cubicBezTo>
                    <a:pt x="44" y="2"/>
                    <a:pt x="42" y="0"/>
                    <a:pt x="40" y="0"/>
                  </a:cubicBezTo>
                  <a:close/>
                </a:path>
              </a:pathLst>
            </a:custGeom>
            <a:solidFill>
              <a:schemeClr val="bg1">
                <a:lumMod val="85000"/>
              </a:schemeClr>
            </a:solidFill>
            <a:ln>
              <a:noFill/>
            </a:ln>
          </p:spPr>
          <p:txBody>
            <a:bodyPr anchor="ctr"/>
            <a:lstStyle/>
            <a:p>
              <a:pPr algn="ctr"/>
              <a:endParaRPr/>
            </a:p>
          </p:txBody>
        </p:sp>
        <p:sp>
          <p:nvSpPr>
            <p:cNvPr id="282" name="iṡľidê">
              <a:extLst>
                <a:ext uri="{FF2B5EF4-FFF2-40B4-BE49-F238E27FC236}">
                  <a16:creationId xmlns:a16="http://schemas.microsoft.com/office/drawing/2014/main" id="{CEB07167-42FB-4272-9739-57D7AA3810EC}"/>
                </a:ext>
              </a:extLst>
            </p:cNvPr>
            <p:cNvSpPr/>
            <p:nvPr/>
          </p:nvSpPr>
          <p:spPr bwMode="auto">
            <a:xfrm>
              <a:off x="4400551" y="4856163"/>
              <a:ext cx="587375" cy="314325"/>
            </a:xfrm>
            <a:custGeom>
              <a:avLst/>
              <a:gdLst>
                <a:gd name="T0" fmla="*/ 33 w 45"/>
                <a:gd name="T1" fmla="*/ 0 h 24"/>
                <a:gd name="T2" fmla="*/ 12 w 45"/>
                <a:gd name="T3" fmla="*/ 0 h 24"/>
                <a:gd name="T4" fmla="*/ 0 w 45"/>
                <a:gd name="T5" fmla="*/ 12 h 24"/>
                <a:gd name="T6" fmla="*/ 12 w 45"/>
                <a:gd name="T7" fmla="*/ 24 h 24"/>
                <a:gd name="T8" fmla="*/ 33 w 45"/>
                <a:gd name="T9" fmla="*/ 24 h 24"/>
                <a:gd name="T10" fmla="*/ 45 w 45"/>
                <a:gd name="T11" fmla="*/ 12 h 24"/>
                <a:gd name="T12" fmla="*/ 33 w 4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5" h="24">
                  <a:moveTo>
                    <a:pt x="33" y="0"/>
                  </a:moveTo>
                  <a:cubicBezTo>
                    <a:pt x="12" y="0"/>
                    <a:pt x="12" y="0"/>
                    <a:pt x="12" y="0"/>
                  </a:cubicBezTo>
                  <a:cubicBezTo>
                    <a:pt x="5" y="0"/>
                    <a:pt x="0" y="6"/>
                    <a:pt x="0" y="12"/>
                  </a:cubicBezTo>
                  <a:cubicBezTo>
                    <a:pt x="0" y="19"/>
                    <a:pt x="5" y="24"/>
                    <a:pt x="12" y="24"/>
                  </a:cubicBezTo>
                  <a:cubicBezTo>
                    <a:pt x="33" y="24"/>
                    <a:pt x="33" y="24"/>
                    <a:pt x="33" y="24"/>
                  </a:cubicBezTo>
                  <a:cubicBezTo>
                    <a:pt x="40" y="24"/>
                    <a:pt x="45" y="19"/>
                    <a:pt x="45" y="12"/>
                  </a:cubicBezTo>
                  <a:cubicBezTo>
                    <a:pt x="45" y="6"/>
                    <a:pt x="40" y="0"/>
                    <a:pt x="33" y="0"/>
                  </a:cubicBezTo>
                  <a:close/>
                </a:path>
              </a:pathLst>
            </a:custGeom>
            <a:solidFill>
              <a:srgbClr val="7CAD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iṡľidè">
              <a:extLst>
                <a:ext uri="{FF2B5EF4-FFF2-40B4-BE49-F238E27FC236}">
                  <a16:creationId xmlns:a16="http://schemas.microsoft.com/office/drawing/2014/main" id="{DDADB899-CD64-42C1-9ED4-1AB225682F04}"/>
                </a:ext>
              </a:extLst>
            </p:cNvPr>
            <p:cNvSpPr/>
            <p:nvPr/>
          </p:nvSpPr>
          <p:spPr bwMode="auto">
            <a:xfrm>
              <a:off x="3903663" y="4633913"/>
              <a:ext cx="887413" cy="536575"/>
            </a:xfrm>
            <a:custGeom>
              <a:avLst/>
              <a:gdLst>
                <a:gd name="T0" fmla="*/ 48 w 68"/>
                <a:gd name="T1" fmla="*/ 0 h 41"/>
                <a:gd name="T2" fmla="*/ 20 w 68"/>
                <a:gd name="T3" fmla="*/ 0 h 41"/>
                <a:gd name="T4" fmla="*/ 0 w 68"/>
                <a:gd name="T5" fmla="*/ 21 h 41"/>
                <a:gd name="T6" fmla="*/ 20 w 68"/>
                <a:gd name="T7" fmla="*/ 41 h 41"/>
                <a:gd name="T8" fmla="*/ 48 w 68"/>
                <a:gd name="T9" fmla="*/ 41 h 41"/>
                <a:gd name="T10" fmla="*/ 68 w 68"/>
                <a:gd name="T11" fmla="*/ 21 h 41"/>
                <a:gd name="T12" fmla="*/ 48 w 68"/>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68" h="41">
                  <a:moveTo>
                    <a:pt x="48" y="0"/>
                  </a:moveTo>
                  <a:cubicBezTo>
                    <a:pt x="20" y="0"/>
                    <a:pt x="20" y="0"/>
                    <a:pt x="20" y="0"/>
                  </a:cubicBezTo>
                  <a:cubicBezTo>
                    <a:pt x="9" y="0"/>
                    <a:pt x="0" y="10"/>
                    <a:pt x="0" y="21"/>
                  </a:cubicBezTo>
                  <a:cubicBezTo>
                    <a:pt x="0" y="32"/>
                    <a:pt x="9" y="41"/>
                    <a:pt x="20" y="41"/>
                  </a:cubicBezTo>
                  <a:cubicBezTo>
                    <a:pt x="48" y="41"/>
                    <a:pt x="48" y="41"/>
                    <a:pt x="48" y="41"/>
                  </a:cubicBezTo>
                  <a:cubicBezTo>
                    <a:pt x="59" y="41"/>
                    <a:pt x="68" y="32"/>
                    <a:pt x="68" y="21"/>
                  </a:cubicBezTo>
                  <a:cubicBezTo>
                    <a:pt x="68" y="10"/>
                    <a:pt x="59" y="0"/>
                    <a:pt x="48" y="0"/>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iṡļiḑé">
              <a:extLst>
                <a:ext uri="{FF2B5EF4-FFF2-40B4-BE49-F238E27FC236}">
                  <a16:creationId xmlns:a16="http://schemas.microsoft.com/office/drawing/2014/main" id="{362A827B-7E93-4F45-9BB6-C30F9D135733}"/>
                </a:ext>
              </a:extLst>
            </p:cNvPr>
            <p:cNvSpPr/>
            <p:nvPr/>
          </p:nvSpPr>
          <p:spPr bwMode="auto">
            <a:xfrm>
              <a:off x="4243388" y="4686300"/>
              <a:ext cx="379413" cy="157163"/>
            </a:xfrm>
            <a:custGeom>
              <a:avLst/>
              <a:gdLst>
                <a:gd name="T0" fmla="*/ 23 w 29"/>
                <a:gd name="T1" fmla="*/ 0 h 12"/>
                <a:gd name="T2" fmla="*/ 6 w 29"/>
                <a:gd name="T3" fmla="*/ 0 h 12"/>
                <a:gd name="T4" fmla="*/ 0 w 29"/>
                <a:gd name="T5" fmla="*/ 6 h 12"/>
                <a:gd name="T6" fmla="*/ 6 w 29"/>
                <a:gd name="T7" fmla="*/ 12 h 12"/>
                <a:gd name="T8" fmla="*/ 23 w 29"/>
                <a:gd name="T9" fmla="*/ 12 h 12"/>
                <a:gd name="T10" fmla="*/ 29 w 29"/>
                <a:gd name="T11" fmla="*/ 6 h 12"/>
                <a:gd name="T12" fmla="*/ 23 w 2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 h="12">
                  <a:moveTo>
                    <a:pt x="23" y="0"/>
                  </a:moveTo>
                  <a:cubicBezTo>
                    <a:pt x="6" y="0"/>
                    <a:pt x="6" y="0"/>
                    <a:pt x="6" y="0"/>
                  </a:cubicBezTo>
                  <a:cubicBezTo>
                    <a:pt x="3" y="0"/>
                    <a:pt x="0" y="3"/>
                    <a:pt x="0" y="6"/>
                  </a:cubicBezTo>
                  <a:cubicBezTo>
                    <a:pt x="0" y="10"/>
                    <a:pt x="3" y="12"/>
                    <a:pt x="6" y="12"/>
                  </a:cubicBezTo>
                  <a:cubicBezTo>
                    <a:pt x="23" y="12"/>
                    <a:pt x="23" y="12"/>
                    <a:pt x="23" y="12"/>
                  </a:cubicBezTo>
                  <a:cubicBezTo>
                    <a:pt x="26" y="12"/>
                    <a:pt x="29" y="10"/>
                    <a:pt x="29" y="6"/>
                  </a:cubicBezTo>
                  <a:cubicBezTo>
                    <a:pt x="29" y="3"/>
                    <a:pt x="26" y="0"/>
                    <a:pt x="23" y="0"/>
                  </a:cubicBezTo>
                  <a:close/>
                </a:path>
              </a:pathLst>
            </a:custGeom>
            <a:solidFill>
              <a:srgbClr val="D7DF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s1iḋê">
              <a:extLst>
                <a:ext uri="{FF2B5EF4-FFF2-40B4-BE49-F238E27FC236}">
                  <a16:creationId xmlns:a16="http://schemas.microsoft.com/office/drawing/2014/main" id="{26AB9304-4BAD-48E1-8BB7-7D71DB34C9A2}"/>
                </a:ext>
              </a:extLst>
            </p:cNvPr>
            <p:cNvSpPr/>
            <p:nvPr/>
          </p:nvSpPr>
          <p:spPr bwMode="auto">
            <a:xfrm>
              <a:off x="3787776" y="4935538"/>
              <a:ext cx="442913" cy="234950"/>
            </a:xfrm>
            <a:custGeom>
              <a:avLst/>
              <a:gdLst>
                <a:gd name="T0" fmla="*/ 25 w 34"/>
                <a:gd name="T1" fmla="*/ 0 h 18"/>
                <a:gd name="T2" fmla="*/ 8 w 34"/>
                <a:gd name="T3" fmla="*/ 0 h 18"/>
                <a:gd name="T4" fmla="*/ 0 w 34"/>
                <a:gd name="T5" fmla="*/ 9 h 18"/>
                <a:gd name="T6" fmla="*/ 8 w 34"/>
                <a:gd name="T7" fmla="*/ 18 h 18"/>
                <a:gd name="T8" fmla="*/ 25 w 34"/>
                <a:gd name="T9" fmla="*/ 18 h 18"/>
                <a:gd name="T10" fmla="*/ 34 w 34"/>
                <a:gd name="T11" fmla="*/ 9 h 18"/>
                <a:gd name="T12" fmla="*/ 25 w 3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25" y="0"/>
                  </a:moveTo>
                  <a:cubicBezTo>
                    <a:pt x="8" y="0"/>
                    <a:pt x="8" y="0"/>
                    <a:pt x="8" y="0"/>
                  </a:cubicBezTo>
                  <a:cubicBezTo>
                    <a:pt x="4" y="0"/>
                    <a:pt x="0" y="4"/>
                    <a:pt x="0" y="9"/>
                  </a:cubicBezTo>
                  <a:cubicBezTo>
                    <a:pt x="0" y="14"/>
                    <a:pt x="4" y="18"/>
                    <a:pt x="8" y="18"/>
                  </a:cubicBezTo>
                  <a:cubicBezTo>
                    <a:pt x="25" y="18"/>
                    <a:pt x="25" y="18"/>
                    <a:pt x="25" y="18"/>
                  </a:cubicBezTo>
                  <a:cubicBezTo>
                    <a:pt x="30" y="18"/>
                    <a:pt x="34" y="14"/>
                    <a:pt x="34" y="9"/>
                  </a:cubicBezTo>
                  <a:cubicBezTo>
                    <a:pt x="34" y="4"/>
                    <a:pt x="30" y="0"/>
                    <a:pt x="25" y="0"/>
                  </a:cubicBezTo>
                  <a:close/>
                </a:path>
              </a:pathLst>
            </a:custGeom>
            <a:solidFill>
              <a:srgbClr val="A9D8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ï$ḷiḋè">
              <a:extLst>
                <a:ext uri="{FF2B5EF4-FFF2-40B4-BE49-F238E27FC236}">
                  <a16:creationId xmlns:a16="http://schemas.microsoft.com/office/drawing/2014/main" id="{42F47623-3625-41C8-89E7-2251FF2DF33E}"/>
                </a:ext>
              </a:extLst>
            </p:cNvPr>
            <p:cNvSpPr/>
            <p:nvPr/>
          </p:nvSpPr>
          <p:spPr bwMode="auto">
            <a:xfrm>
              <a:off x="7818438" y="4922838"/>
              <a:ext cx="469900" cy="247650"/>
            </a:xfrm>
            <a:custGeom>
              <a:avLst/>
              <a:gdLst>
                <a:gd name="T0" fmla="*/ 27 w 36"/>
                <a:gd name="T1" fmla="*/ 0 h 19"/>
                <a:gd name="T2" fmla="*/ 10 w 36"/>
                <a:gd name="T3" fmla="*/ 0 h 19"/>
                <a:gd name="T4" fmla="*/ 0 w 36"/>
                <a:gd name="T5" fmla="*/ 9 h 19"/>
                <a:gd name="T6" fmla="*/ 10 w 36"/>
                <a:gd name="T7" fmla="*/ 19 h 19"/>
                <a:gd name="T8" fmla="*/ 27 w 36"/>
                <a:gd name="T9" fmla="*/ 19 h 19"/>
                <a:gd name="T10" fmla="*/ 36 w 36"/>
                <a:gd name="T11" fmla="*/ 9 h 19"/>
                <a:gd name="T12" fmla="*/ 27 w 3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6" h="19">
                  <a:moveTo>
                    <a:pt x="27" y="0"/>
                  </a:moveTo>
                  <a:cubicBezTo>
                    <a:pt x="10" y="0"/>
                    <a:pt x="10" y="0"/>
                    <a:pt x="10" y="0"/>
                  </a:cubicBezTo>
                  <a:cubicBezTo>
                    <a:pt x="4" y="0"/>
                    <a:pt x="0" y="4"/>
                    <a:pt x="0" y="9"/>
                  </a:cubicBezTo>
                  <a:cubicBezTo>
                    <a:pt x="0" y="15"/>
                    <a:pt x="4" y="19"/>
                    <a:pt x="10" y="19"/>
                  </a:cubicBezTo>
                  <a:cubicBezTo>
                    <a:pt x="27" y="19"/>
                    <a:pt x="27" y="19"/>
                    <a:pt x="27" y="19"/>
                  </a:cubicBezTo>
                  <a:cubicBezTo>
                    <a:pt x="32" y="19"/>
                    <a:pt x="36" y="15"/>
                    <a:pt x="36" y="9"/>
                  </a:cubicBezTo>
                  <a:cubicBezTo>
                    <a:pt x="36" y="4"/>
                    <a:pt x="32" y="0"/>
                    <a:pt x="27" y="0"/>
                  </a:cubicBezTo>
                  <a:close/>
                </a:path>
              </a:pathLst>
            </a:custGeom>
            <a:solidFill>
              <a:srgbClr val="7CAD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îSḷïḓê">
              <a:extLst>
                <a:ext uri="{FF2B5EF4-FFF2-40B4-BE49-F238E27FC236}">
                  <a16:creationId xmlns:a16="http://schemas.microsoft.com/office/drawing/2014/main" id="{EE511727-0218-493E-9AFF-49C4134E6541}"/>
                </a:ext>
              </a:extLst>
            </p:cNvPr>
            <p:cNvSpPr/>
            <p:nvPr/>
          </p:nvSpPr>
          <p:spPr bwMode="auto">
            <a:xfrm>
              <a:off x="7426326" y="4751388"/>
              <a:ext cx="704850" cy="419100"/>
            </a:xfrm>
            <a:custGeom>
              <a:avLst/>
              <a:gdLst>
                <a:gd name="T0" fmla="*/ 38 w 54"/>
                <a:gd name="T1" fmla="*/ 0 h 32"/>
                <a:gd name="T2" fmla="*/ 16 w 54"/>
                <a:gd name="T3" fmla="*/ 0 h 32"/>
                <a:gd name="T4" fmla="*/ 0 w 54"/>
                <a:gd name="T5" fmla="*/ 16 h 32"/>
                <a:gd name="T6" fmla="*/ 16 w 54"/>
                <a:gd name="T7" fmla="*/ 32 h 32"/>
                <a:gd name="T8" fmla="*/ 38 w 54"/>
                <a:gd name="T9" fmla="*/ 32 h 32"/>
                <a:gd name="T10" fmla="*/ 54 w 54"/>
                <a:gd name="T11" fmla="*/ 16 h 32"/>
                <a:gd name="T12" fmla="*/ 38 w 5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54" h="32">
                  <a:moveTo>
                    <a:pt x="38" y="0"/>
                  </a:moveTo>
                  <a:cubicBezTo>
                    <a:pt x="16" y="0"/>
                    <a:pt x="16" y="0"/>
                    <a:pt x="16" y="0"/>
                  </a:cubicBezTo>
                  <a:cubicBezTo>
                    <a:pt x="7" y="0"/>
                    <a:pt x="0" y="7"/>
                    <a:pt x="0" y="16"/>
                  </a:cubicBezTo>
                  <a:cubicBezTo>
                    <a:pt x="0" y="25"/>
                    <a:pt x="7" y="32"/>
                    <a:pt x="16" y="32"/>
                  </a:cubicBezTo>
                  <a:cubicBezTo>
                    <a:pt x="38" y="32"/>
                    <a:pt x="38" y="32"/>
                    <a:pt x="38" y="32"/>
                  </a:cubicBezTo>
                  <a:cubicBezTo>
                    <a:pt x="47" y="32"/>
                    <a:pt x="54" y="25"/>
                    <a:pt x="54" y="16"/>
                  </a:cubicBezTo>
                  <a:cubicBezTo>
                    <a:pt x="54" y="7"/>
                    <a:pt x="47" y="0"/>
                    <a:pt x="38" y="0"/>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îṧļïḍé">
              <a:extLst>
                <a:ext uri="{FF2B5EF4-FFF2-40B4-BE49-F238E27FC236}">
                  <a16:creationId xmlns:a16="http://schemas.microsoft.com/office/drawing/2014/main" id="{9EBF8697-51A4-447D-9F75-42BE3EAB7F79}"/>
                </a:ext>
              </a:extLst>
            </p:cNvPr>
            <p:cNvSpPr/>
            <p:nvPr/>
          </p:nvSpPr>
          <p:spPr bwMode="auto">
            <a:xfrm>
              <a:off x="7700963" y="4791075"/>
              <a:ext cx="300038" cy="117475"/>
            </a:xfrm>
            <a:custGeom>
              <a:avLst/>
              <a:gdLst>
                <a:gd name="T0" fmla="*/ 18 w 23"/>
                <a:gd name="T1" fmla="*/ 0 h 9"/>
                <a:gd name="T2" fmla="*/ 5 w 23"/>
                <a:gd name="T3" fmla="*/ 0 h 9"/>
                <a:gd name="T4" fmla="*/ 0 w 23"/>
                <a:gd name="T5" fmla="*/ 5 h 9"/>
                <a:gd name="T6" fmla="*/ 5 w 23"/>
                <a:gd name="T7" fmla="*/ 9 h 9"/>
                <a:gd name="T8" fmla="*/ 18 w 23"/>
                <a:gd name="T9" fmla="*/ 9 h 9"/>
                <a:gd name="T10" fmla="*/ 23 w 23"/>
                <a:gd name="T11" fmla="*/ 5 h 9"/>
                <a:gd name="T12" fmla="*/ 18 w 2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3" h="9">
                  <a:moveTo>
                    <a:pt x="18" y="0"/>
                  </a:moveTo>
                  <a:cubicBezTo>
                    <a:pt x="5" y="0"/>
                    <a:pt x="5" y="0"/>
                    <a:pt x="5" y="0"/>
                  </a:cubicBezTo>
                  <a:cubicBezTo>
                    <a:pt x="2" y="0"/>
                    <a:pt x="0" y="2"/>
                    <a:pt x="0" y="5"/>
                  </a:cubicBezTo>
                  <a:cubicBezTo>
                    <a:pt x="0" y="7"/>
                    <a:pt x="2" y="9"/>
                    <a:pt x="5" y="9"/>
                  </a:cubicBezTo>
                  <a:cubicBezTo>
                    <a:pt x="18" y="9"/>
                    <a:pt x="18" y="9"/>
                    <a:pt x="18" y="9"/>
                  </a:cubicBezTo>
                  <a:cubicBezTo>
                    <a:pt x="21" y="9"/>
                    <a:pt x="23" y="7"/>
                    <a:pt x="23" y="5"/>
                  </a:cubicBezTo>
                  <a:cubicBezTo>
                    <a:pt x="23" y="2"/>
                    <a:pt x="21" y="0"/>
                    <a:pt x="18" y="0"/>
                  </a:cubicBezTo>
                  <a:close/>
                </a:path>
              </a:pathLst>
            </a:custGeom>
            <a:solidFill>
              <a:srgbClr val="D7DF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ṡ1íḍè">
              <a:extLst>
                <a:ext uri="{FF2B5EF4-FFF2-40B4-BE49-F238E27FC236}">
                  <a16:creationId xmlns:a16="http://schemas.microsoft.com/office/drawing/2014/main" id="{FBDE1101-0CBB-477C-B4FA-664E48BDF006}"/>
                </a:ext>
              </a:extLst>
            </p:cNvPr>
            <p:cNvSpPr/>
            <p:nvPr/>
          </p:nvSpPr>
          <p:spPr bwMode="auto">
            <a:xfrm>
              <a:off x="7335838" y="4987925"/>
              <a:ext cx="352425" cy="182563"/>
            </a:xfrm>
            <a:custGeom>
              <a:avLst/>
              <a:gdLst>
                <a:gd name="T0" fmla="*/ 20 w 27"/>
                <a:gd name="T1" fmla="*/ 0 h 14"/>
                <a:gd name="T2" fmla="*/ 7 w 27"/>
                <a:gd name="T3" fmla="*/ 0 h 14"/>
                <a:gd name="T4" fmla="*/ 0 w 27"/>
                <a:gd name="T5" fmla="*/ 7 h 14"/>
                <a:gd name="T6" fmla="*/ 7 w 27"/>
                <a:gd name="T7" fmla="*/ 14 h 14"/>
                <a:gd name="T8" fmla="*/ 20 w 27"/>
                <a:gd name="T9" fmla="*/ 14 h 14"/>
                <a:gd name="T10" fmla="*/ 27 w 27"/>
                <a:gd name="T11" fmla="*/ 7 h 14"/>
                <a:gd name="T12" fmla="*/ 2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20" y="0"/>
                  </a:moveTo>
                  <a:cubicBezTo>
                    <a:pt x="7" y="0"/>
                    <a:pt x="7" y="0"/>
                    <a:pt x="7" y="0"/>
                  </a:cubicBezTo>
                  <a:cubicBezTo>
                    <a:pt x="3" y="0"/>
                    <a:pt x="0" y="3"/>
                    <a:pt x="0" y="7"/>
                  </a:cubicBezTo>
                  <a:cubicBezTo>
                    <a:pt x="0" y="11"/>
                    <a:pt x="3" y="14"/>
                    <a:pt x="7" y="14"/>
                  </a:cubicBezTo>
                  <a:cubicBezTo>
                    <a:pt x="20" y="14"/>
                    <a:pt x="20" y="14"/>
                    <a:pt x="20" y="14"/>
                  </a:cubicBezTo>
                  <a:cubicBezTo>
                    <a:pt x="23" y="14"/>
                    <a:pt x="27" y="11"/>
                    <a:pt x="27" y="7"/>
                  </a:cubicBezTo>
                  <a:cubicBezTo>
                    <a:pt x="27" y="3"/>
                    <a:pt x="23" y="0"/>
                    <a:pt x="20" y="0"/>
                  </a:cubicBezTo>
                  <a:close/>
                </a:path>
              </a:pathLst>
            </a:custGeom>
            <a:solidFill>
              <a:srgbClr val="A9D8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90" name="文本框 289">
            <a:extLst>
              <a:ext uri="{FF2B5EF4-FFF2-40B4-BE49-F238E27FC236}">
                <a16:creationId xmlns:a16="http://schemas.microsoft.com/office/drawing/2014/main" id="{91C890FB-7A2B-482E-AACC-939AA1FFF8E4}"/>
              </a:ext>
            </a:extLst>
          </p:cNvPr>
          <p:cNvSpPr txBox="1"/>
          <p:nvPr/>
        </p:nvSpPr>
        <p:spPr>
          <a:xfrm>
            <a:off x="256463" y="4209065"/>
            <a:ext cx="1305165" cy="461665"/>
          </a:xfrm>
          <a:prstGeom prst="rect">
            <a:avLst/>
          </a:prstGeom>
          <a:noFill/>
        </p:spPr>
        <p:txBody>
          <a:bodyPr wrap="none" rtlCol="0">
            <a:spAutoFit/>
          </a:bodyPr>
          <a:lstStyle/>
          <a:p>
            <a:pPr algn="ctr"/>
            <a:r>
              <a:rPr lang="en-US" altLang="zh-CN" sz="1200" b="1" dirty="0">
                <a:solidFill>
                  <a:schemeClr val="accent2">
                    <a:lumMod val="75000"/>
                  </a:schemeClr>
                </a:solidFill>
              </a:rPr>
              <a:t>Different kinds </a:t>
            </a:r>
          </a:p>
          <a:p>
            <a:pPr algn="ctr"/>
            <a:r>
              <a:rPr lang="en-US" altLang="zh-CN" sz="1200" b="1" dirty="0">
                <a:solidFill>
                  <a:schemeClr val="accent2">
                    <a:lumMod val="75000"/>
                  </a:schemeClr>
                </a:solidFill>
              </a:rPr>
              <a:t>Shops</a:t>
            </a:r>
            <a:endParaRPr lang="zh-CN" altLang="en-US" sz="1200" b="1" dirty="0">
              <a:solidFill>
                <a:schemeClr val="accent2">
                  <a:lumMod val="75000"/>
                </a:schemeClr>
              </a:solidFill>
            </a:endParaRPr>
          </a:p>
        </p:txBody>
      </p:sp>
      <p:sp>
        <p:nvSpPr>
          <p:cNvPr id="291" name="箭头: 右 290">
            <a:extLst>
              <a:ext uri="{FF2B5EF4-FFF2-40B4-BE49-F238E27FC236}">
                <a16:creationId xmlns:a16="http://schemas.microsoft.com/office/drawing/2014/main" id="{8AA115F2-E8E3-4ED5-BC7B-5511BB56BCDD}"/>
              </a:ext>
            </a:extLst>
          </p:cNvPr>
          <p:cNvSpPr/>
          <p:nvPr/>
        </p:nvSpPr>
        <p:spPr>
          <a:xfrm rot="21067560">
            <a:off x="1472708" y="3487774"/>
            <a:ext cx="954044" cy="33119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Result in</a:t>
            </a:r>
            <a:endParaRPr lang="zh-CN" altLang="en-US" sz="1200" dirty="0"/>
          </a:p>
        </p:txBody>
      </p:sp>
      <p:grpSp>
        <p:nvGrpSpPr>
          <p:cNvPr id="292" name="539f02b2-c68d-4b90-8eb1-9e2d38c388e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A55F625-2700-44A9-B120-DA4841DF0FB4}"/>
              </a:ext>
            </a:extLst>
          </p:cNvPr>
          <p:cNvGrpSpPr>
            <a:grpSpLocks noChangeAspect="1"/>
          </p:cNvGrpSpPr>
          <p:nvPr>
            <p:custDataLst>
              <p:tags r:id="rId9"/>
            </p:custDataLst>
          </p:nvPr>
        </p:nvGrpSpPr>
        <p:grpSpPr>
          <a:xfrm>
            <a:off x="2483726" y="3134640"/>
            <a:ext cx="1036486" cy="383191"/>
            <a:chOff x="159544" y="1803400"/>
            <a:chExt cx="11872913" cy="4389438"/>
          </a:xfrm>
        </p:grpSpPr>
        <p:sp>
          <p:nvSpPr>
            <p:cNvPr id="293" name="iśľíḓe">
              <a:extLst>
                <a:ext uri="{FF2B5EF4-FFF2-40B4-BE49-F238E27FC236}">
                  <a16:creationId xmlns:a16="http://schemas.microsoft.com/office/drawing/2014/main" id="{DDE6EDD2-47E1-4C13-A8E0-B2B40119741D}"/>
                </a:ext>
              </a:extLst>
            </p:cNvPr>
            <p:cNvSpPr/>
            <p:nvPr/>
          </p:nvSpPr>
          <p:spPr bwMode="auto">
            <a:xfrm>
              <a:off x="1342232" y="5751513"/>
              <a:ext cx="2654300" cy="379413"/>
            </a:xfrm>
            <a:prstGeom prst="ellipse">
              <a:avLst/>
            </a:prstGeom>
            <a:solidFill>
              <a:schemeClr val="tx1">
                <a:lumMod val="85000"/>
                <a:lumOff val="15000"/>
              </a:schemeClr>
            </a:solidFill>
            <a:ln>
              <a:noFill/>
            </a:ln>
          </p:spPr>
          <p:txBody>
            <a:bodyPr anchor="ctr"/>
            <a:lstStyle/>
            <a:p>
              <a:pPr algn="ctr"/>
              <a:endParaRPr/>
            </a:p>
          </p:txBody>
        </p:sp>
        <p:sp>
          <p:nvSpPr>
            <p:cNvPr id="294" name="íşlîdê">
              <a:extLst>
                <a:ext uri="{FF2B5EF4-FFF2-40B4-BE49-F238E27FC236}">
                  <a16:creationId xmlns:a16="http://schemas.microsoft.com/office/drawing/2014/main" id="{BC16BE43-BE3C-4A58-898C-5512245E1209}"/>
                </a:ext>
              </a:extLst>
            </p:cNvPr>
            <p:cNvSpPr/>
            <p:nvPr/>
          </p:nvSpPr>
          <p:spPr bwMode="auto">
            <a:xfrm>
              <a:off x="8144669" y="5751513"/>
              <a:ext cx="2652713" cy="379413"/>
            </a:xfrm>
            <a:prstGeom prst="ellipse">
              <a:avLst/>
            </a:prstGeom>
            <a:solidFill>
              <a:schemeClr val="tx1">
                <a:lumMod val="85000"/>
                <a:lumOff val="15000"/>
              </a:schemeClr>
            </a:solidFill>
            <a:ln>
              <a:noFill/>
            </a:ln>
          </p:spPr>
          <p:txBody>
            <a:bodyPr anchor="ctr"/>
            <a:lstStyle/>
            <a:p>
              <a:pPr algn="ctr"/>
              <a:endParaRPr/>
            </a:p>
          </p:txBody>
        </p:sp>
        <p:sp>
          <p:nvSpPr>
            <p:cNvPr id="295" name="iş1iḑê">
              <a:extLst>
                <a:ext uri="{FF2B5EF4-FFF2-40B4-BE49-F238E27FC236}">
                  <a16:creationId xmlns:a16="http://schemas.microsoft.com/office/drawing/2014/main" id="{21D1A9AD-C61F-41E4-9089-B9560D5BA51B}"/>
                </a:ext>
              </a:extLst>
            </p:cNvPr>
            <p:cNvSpPr/>
            <p:nvPr/>
          </p:nvSpPr>
          <p:spPr bwMode="auto">
            <a:xfrm>
              <a:off x="6582569" y="4819650"/>
              <a:ext cx="74613" cy="276225"/>
            </a:xfrm>
            <a:custGeom>
              <a:avLst/>
              <a:gdLst>
                <a:gd name="T0" fmla="*/ 29 w 29"/>
                <a:gd name="T1" fmla="*/ 0 h 106"/>
                <a:gd name="T2" fmla="*/ 29 w 29"/>
                <a:gd name="T3" fmla="*/ 20 h 106"/>
                <a:gd name="T4" fmla="*/ 20 w 29"/>
                <a:gd name="T5" fmla="*/ 53 h 106"/>
                <a:gd name="T6" fmla="*/ 29 w 29"/>
                <a:gd name="T7" fmla="*/ 86 h 106"/>
                <a:gd name="T8" fmla="*/ 29 w 29"/>
                <a:gd name="T9" fmla="*/ 106 h 106"/>
                <a:gd name="T10" fmla="*/ 0 w 29"/>
                <a:gd name="T11" fmla="*/ 53 h 106"/>
                <a:gd name="T12" fmla="*/ 29 w 29"/>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29" h="106">
                  <a:moveTo>
                    <a:pt x="29" y="0"/>
                  </a:moveTo>
                  <a:cubicBezTo>
                    <a:pt x="29" y="20"/>
                    <a:pt x="29" y="20"/>
                    <a:pt x="29" y="20"/>
                  </a:cubicBezTo>
                  <a:cubicBezTo>
                    <a:pt x="26" y="21"/>
                    <a:pt x="20" y="33"/>
                    <a:pt x="20" y="53"/>
                  </a:cubicBezTo>
                  <a:cubicBezTo>
                    <a:pt x="20" y="73"/>
                    <a:pt x="26" y="85"/>
                    <a:pt x="29" y="86"/>
                  </a:cubicBezTo>
                  <a:cubicBezTo>
                    <a:pt x="29" y="106"/>
                    <a:pt x="29" y="106"/>
                    <a:pt x="29" y="106"/>
                  </a:cubicBezTo>
                  <a:cubicBezTo>
                    <a:pt x="10" y="106"/>
                    <a:pt x="0" y="79"/>
                    <a:pt x="0" y="53"/>
                  </a:cubicBezTo>
                  <a:cubicBezTo>
                    <a:pt x="0" y="27"/>
                    <a:pt x="10" y="0"/>
                    <a:pt x="29" y="0"/>
                  </a:cubicBezTo>
                  <a:close/>
                </a:path>
              </a:pathLst>
            </a:custGeom>
            <a:solidFill>
              <a:srgbClr val="3219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śḷïḍê">
              <a:extLst>
                <a:ext uri="{FF2B5EF4-FFF2-40B4-BE49-F238E27FC236}">
                  <a16:creationId xmlns:a16="http://schemas.microsoft.com/office/drawing/2014/main" id="{C4C9CEFF-E91C-4795-AE99-EE9515442F86}"/>
                </a:ext>
              </a:extLst>
            </p:cNvPr>
            <p:cNvSpPr/>
            <p:nvPr/>
          </p:nvSpPr>
          <p:spPr bwMode="auto">
            <a:xfrm>
              <a:off x="5536407" y="4819650"/>
              <a:ext cx="77788" cy="276225"/>
            </a:xfrm>
            <a:custGeom>
              <a:avLst/>
              <a:gdLst>
                <a:gd name="T0" fmla="*/ 0 w 30"/>
                <a:gd name="T1" fmla="*/ 0 h 106"/>
                <a:gd name="T2" fmla="*/ 0 w 30"/>
                <a:gd name="T3" fmla="*/ 20 h 106"/>
                <a:gd name="T4" fmla="*/ 10 w 30"/>
                <a:gd name="T5" fmla="*/ 53 h 106"/>
                <a:gd name="T6" fmla="*/ 0 w 30"/>
                <a:gd name="T7" fmla="*/ 86 h 106"/>
                <a:gd name="T8" fmla="*/ 0 w 30"/>
                <a:gd name="T9" fmla="*/ 106 h 106"/>
                <a:gd name="T10" fmla="*/ 30 w 30"/>
                <a:gd name="T11" fmla="*/ 53 h 106"/>
                <a:gd name="T12" fmla="*/ 0 w 30"/>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30" h="106">
                  <a:moveTo>
                    <a:pt x="0" y="0"/>
                  </a:moveTo>
                  <a:cubicBezTo>
                    <a:pt x="0" y="20"/>
                    <a:pt x="0" y="20"/>
                    <a:pt x="0" y="20"/>
                  </a:cubicBezTo>
                  <a:cubicBezTo>
                    <a:pt x="3" y="21"/>
                    <a:pt x="10" y="33"/>
                    <a:pt x="10" y="53"/>
                  </a:cubicBezTo>
                  <a:cubicBezTo>
                    <a:pt x="10" y="73"/>
                    <a:pt x="3" y="85"/>
                    <a:pt x="0" y="86"/>
                  </a:cubicBezTo>
                  <a:cubicBezTo>
                    <a:pt x="0" y="106"/>
                    <a:pt x="0" y="106"/>
                    <a:pt x="0" y="106"/>
                  </a:cubicBezTo>
                  <a:cubicBezTo>
                    <a:pt x="20" y="106"/>
                    <a:pt x="30" y="79"/>
                    <a:pt x="30" y="53"/>
                  </a:cubicBezTo>
                  <a:cubicBezTo>
                    <a:pt x="30" y="27"/>
                    <a:pt x="20" y="0"/>
                    <a:pt x="0" y="0"/>
                  </a:cubicBezTo>
                  <a:close/>
                </a:path>
              </a:pathLst>
            </a:custGeom>
            <a:solidFill>
              <a:srgbClr val="3219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ïSḷídê">
              <a:extLst>
                <a:ext uri="{FF2B5EF4-FFF2-40B4-BE49-F238E27FC236}">
                  <a16:creationId xmlns:a16="http://schemas.microsoft.com/office/drawing/2014/main" id="{859A954F-5C78-4E2B-A3DF-B955A756980F}"/>
                </a:ext>
              </a:extLst>
            </p:cNvPr>
            <p:cNvSpPr/>
            <p:nvPr/>
          </p:nvSpPr>
          <p:spPr bwMode="auto">
            <a:xfrm>
              <a:off x="8125619" y="3944938"/>
              <a:ext cx="1136650" cy="989013"/>
            </a:xfrm>
            <a:custGeom>
              <a:avLst/>
              <a:gdLst>
                <a:gd name="T0" fmla="*/ 410 w 438"/>
                <a:gd name="T1" fmla="*/ 0 h 381"/>
                <a:gd name="T2" fmla="*/ 16 w 438"/>
                <a:gd name="T3" fmla="*/ 339 h 381"/>
                <a:gd name="T4" fmla="*/ 0 w 438"/>
                <a:gd name="T5" fmla="*/ 381 h 381"/>
                <a:gd name="T6" fmla="*/ 95 w 438"/>
                <a:gd name="T7" fmla="*/ 381 h 381"/>
                <a:gd name="T8" fmla="*/ 118 w 438"/>
                <a:gd name="T9" fmla="*/ 339 h 381"/>
                <a:gd name="T10" fmla="*/ 438 w 438"/>
                <a:gd name="T11" fmla="*/ 56 h 381"/>
                <a:gd name="T12" fmla="*/ 410 w 438"/>
                <a:gd name="T13" fmla="*/ 0 h 381"/>
              </a:gdLst>
              <a:ahLst/>
              <a:cxnLst>
                <a:cxn ang="0">
                  <a:pos x="T0" y="T1"/>
                </a:cxn>
                <a:cxn ang="0">
                  <a:pos x="T2" y="T3"/>
                </a:cxn>
                <a:cxn ang="0">
                  <a:pos x="T4" y="T5"/>
                </a:cxn>
                <a:cxn ang="0">
                  <a:pos x="T6" y="T7"/>
                </a:cxn>
                <a:cxn ang="0">
                  <a:pos x="T8" y="T9"/>
                </a:cxn>
                <a:cxn ang="0">
                  <a:pos x="T10" y="T11"/>
                </a:cxn>
                <a:cxn ang="0">
                  <a:pos x="T12" y="T13"/>
                </a:cxn>
              </a:cxnLst>
              <a:rect l="0" t="0" r="r" b="b"/>
              <a:pathLst>
                <a:path w="438" h="381">
                  <a:moveTo>
                    <a:pt x="410" y="0"/>
                  </a:moveTo>
                  <a:cubicBezTo>
                    <a:pt x="236" y="196"/>
                    <a:pt x="39" y="307"/>
                    <a:pt x="16" y="339"/>
                  </a:cubicBezTo>
                  <a:cubicBezTo>
                    <a:pt x="7" y="353"/>
                    <a:pt x="1" y="368"/>
                    <a:pt x="0" y="381"/>
                  </a:cubicBezTo>
                  <a:cubicBezTo>
                    <a:pt x="95" y="381"/>
                    <a:pt x="95" y="381"/>
                    <a:pt x="95" y="381"/>
                  </a:cubicBezTo>
                  <a:cubicBezTo>
                    <a:pt x="100" y="369"/>
                    <a:pt x="105" y="354"/>
                    <a:pt x="118" y="339"/>
                  </a:cubicBezTo>
                  <a:cubicBezTo>
                    <a:pt x="138" y="314"/>
                    <a:pt x="282" y="226"/>
                    <a:pt x="438" y="56"/>
                  </a:cubicBezTo>
                  <a:lnTo>
                    <a:pt x="410" y="0"/>
                  </a:ln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íde">
              <a:extLst>
                <a:ext uri="{FF2B5EF4-FFF2-40B4-BE49-F238E27FC236}">
                  <a16:creationId xmlns:a16="http://schemas.microsoft.com/office/drawing/2014/main" id="{8F6CD517-919F-43C4-8E6C-DA7DAA0065E4}"/>
                </a:ext>
              </a:extLst>
            </p:cNvPr>
            <p:cNvSpPr/>
            <p:nvPr/>
          </p:nvSpPr>
          <p:spPr bwMode="auto">
            <a:xfrm>
              <a:off x="5384007" y="6045200"/>
              <a:ext cx="1385888" cy="90488"/>
            </a:xfrm>
            <a:prstGeom prst="ellipse">
              <a:avLst/>
            </a:prstGeom>
            <a:solidFill>
              <a:schemeClr val="tx1">
                <a:lumMod val="85000"/>
                <a:lumOff val="15000"/>
              </a:schemeClr>
            </a:solidFill>
            <a:ln>
              <a:noFill/>
            </a:ln>
          </p:spPr>
          <p:txBody>
            <a:bodyPr anchor="ctr"/>
            <a:lstStyle/>
            <a:p>
              <a:pPr algn="ctr"/>
              <a:endParaRPr/>
            </a:p>
          </p:txBody>
        </p:sp>
        <p:sp>
          <p:nvSpPr>
            <p:cNvPr id="299" name="ïsľîḍé">
              <a:extLst>
                <a:ext uri="{FF2B5EF4-FFF2-40B4-BE49-F238E27FC236}">
                  <a16:creationId xmlns:a16="http://schemas.microsoft.com/office/drawing/2014/main" id="{7C857C68-54FC-4E59-AB98-0DBDEA5C4E64}"/>
                </a:ext>
              </a:extLst>
            </p:cNvPr>
            <p:cNvSpPr/>
            <p:nvPr/>
          </p:nvSpPr>
          <p:spPr bwMode="auto">
            <a:xfrm>
              <a:off x="8222457" y="4822825"/>
              <a:ext cx="2520950" cy="1370013"/>
            </a:xfrm>
            <a:custGeom>
              <a:avLst/>
              <a:gdLst>
                <a:gd name="T0" fmla="*/ 268 w 972"/>
                <a:gd name="T1" fmla="*/ 0 h 528"/>
                <a:gd name="T2" fmla="*/ 184 w 972"/>
                <a:gd name="T3" fmla="*/ 369 h 528"/>
                <a:gd name="T4" fmla="*/ 64 w 972"/>
                <a:gd name="T5" fmla="*/ 367 h 528"/>
                <a:gd name="T6" fmla="*/ 204 w 972"/>
                <a:gd name="T7" fmla="*/ 407 h 528"/>
                <a:gd name="T8" fmla="*/ 321 w 972"/>
                <a:gd name="T9" fmla="*/ 68 h 528"/>
                <a:gd name="T10" fmla="*/ 791 w 972"/>
                <a:gd name="T11" fmla="*/ 202 h 528"/>
                <a:gd name="T12" fmla="*/ 734 w 972"/>
                <a:gd name="T13" fmla="*/ 318 h 528"/>
                <a:gd name="T14" fmla="*/ 932 w 972"/>
                <a:gd name="T15" fmla="*/ 366 h 528"/>
                <a:gd name="T16" fmla="*/ 834 w 972"/>
                <a:gd name="T17" fmla="*/ 445 h 528"/>
                <a:gd name="T18" fmla="*/ 972 w 972"/>
                <a:gd name="T19" fmla="*/ 356 h 528"/>
                <a:gd name="T20" fmla="*/ 805 w 972"/>
                <a:gd name="T21" fmla="*/ 288 h 528"/>
                <a:gd name="T22" fmla="*/ 861 w 972"/>
                <a:gd name="T23" fmla="*/ 172 h 528"/>
                <a:gd name="T24" fmla="*/ 268 w 972"/>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2" h="528">
                  <a:moveTo>
                    <a:pt x="268" y="0"/>
                  </a:moveTo>
                  <a:cubicBezTo>
                    <a:pt x="184" y="369"/>
                    <a:pt x="184" y="369"/>
                    <a:pt x="184" y="369"/>
                  </a:cubicBezTo>
                  <a:cubicBezTo>
                    <a:pt x="184" y="369"/>
                    <a:pt x="109" y="320"/>
                    <a:pt x="64" y="367"/>
                  </a:cubicBezTo>
                  <a:cubicBezTo>
                    <a:pt x="0" y="432"/>
                    <a:pt x="204" y="407"/>
                    <a:pt x="204" y="407"/>
                  </a:cubicBezTo>
                  <a:cubicBezTo>
                    <a:pt x="321" y="68"/>
                    <a:pt x="321" y="68"/>
                    <a:pt x="321" y="68"/>
                  </a:cubicBezTo>
                  <a:cubicBezTo>
                    <a:pt x="321" y="68"/>
                    <a:pt x="535" y="166"/>
                    <a:pt x="791" y="202"/>
                  </a:cubicBezTo>
                  <a:cubicBezTo>
                    <a:pt x="734" y="318"/>
                    <a:pt x="734" y="318"/>
                    <a:pt x="734" y="318"/>
                  </a:cubicBezTo>
                  <a:cubicBezTo>
                    <a:pt x="932" y="366"/>
                    <a:pt x="932" y="366"/>
                    <a:pt x="932" y="366"/>
                  </a:cubicBezTo>
                  <a:cubicBezTo>
                    <a:pt x="932" y="366"/>
                    <a:pt x="824" y="353"/>
                    <a:pt x="834" y="445"/>
                  </a:cubicBezTo>
                  <a:cubicBezTo>
                    <a:pt x="844" y="528"/>
                    <a:pt x="972" y="356"/>
                    <a:pt x="972" y="356"/>
                  </a:cubicBezTo>
                  <a:cubicBezTo>
                    <a:pt x="805" y="288"/>
                    <a:pt x="805" y="288"/>
                    <a:pt x="805" y="288"/>
                  </a:cubicBezTo>
                  <a:cubicBezTo>
                    <a:pt x="861" y="172"/>
                    <a:pt x="861" y="172"/>
                    <a:pt x="861" y="172"/>
                  </a:cubicBezTo>
                  <a:cubicBezTo>
                    <a:pt x="861" y="172"/>
                    <a:pt x="636" y="59"/>
                    <a:pt x="268" y="0"/>
                  </a:cubicBezTo>
                  <a:close/>
                </a:path>
              </a:pathLst>
            </a:custGeom>
            <a:solidFill>
              <a:srgbClr val="3219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îšḷîďè">
              <a:extLst>
                <a:ext uri="{FF2B5EF4-FFF2-40B4-BE49-F238E27FC236}">
                  <a16:creationId xmlns:a16="http://schemas.microsoft.com/office/drawing/2014/main" id="{E1FE7DDE-152D-4711-BB3C-BB91D4F5B477}"/>
                </a:ext>
              </a:extLst>
            </p:cNvPr>
            <p:cNvSpPr/>
            <p:nvPr/>
          </p:nvSpPr>
          <p:spPr bwMode="auto">
            <a:xfrm>
              <a:off x="9197182" y="1803400"/>
              <a:ext cx="1935163" cy="2354263"/>
            </a:xfrm>
            <a:custGeom>
              <a:avLst/>
              <a:gdLst>
                <a:gd name="T0" fmla="*/ 0 w 746"/>
                <a:gd name="T1" fmla="*/ 723 h 907"/>
                <a:gd name="T2" fmla="*/ 604 w 746"/>
                <a:gd name="T3" fmla="*/ 374 h 907"/>
                <a:gd name="T4" fmla="*/ 657 w 746"/>
                <a:gd name="T5" fmla="*/ 907 h 907"/>
                <a:gd name="T6" fmla="*/ 0 w 746"/>
                <a:gd name="T7" fmla="*/ 723 h 907"/>
              </a:gdLst>
              <a:ahLst/>
              <a:cxnLst>
                <a:cxn ang="0">
                  <a:pos x="T0" y="T1"/>
                </a:cxn>
                <a:cxn ang="0">
                  <a:pos x="T2" y="T3"/>
                </a:cxn>
                <a:cxn ang="0">
                  <a:pos x="T4" y="T5"/>
                </a:cxn>
                <a:cxn ang="0">
                  <a:pos x="T6" y="T7"/>
                </a:cxn>
              </a:cxnLst>
              <a:rect l="0" t="0" r="r" b="b"/>
              <a:pathLst>
                <a:path w="746" h="907">
                  <a:moveTo>
                    <a:pt x="0" y="723"/>
                  </a:moveTo>
                  <a:cubicBezTo>
                    <a:pt x="0" y="723"/>
                    <a:pt x="110" y="0"/>
                    <a:pt x="604" y="374"/>
                  </a:cubicBezTo>
                  <a:cubicBezTo>
                    <a:pt x="604" y="374"/>
                    <a:pt x="746" y="546"/>
                    <a:pt x="657" y="907"/>
                  </a:cubicBezTo>
                  <a:cubicBezTo>
                    <a:pt x="90" y="876"/>
                    <a:pt x="0" y="723"/>
                    <a:pt x="0" y="723"/>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îSḷiďe">
              <a:extLst>
                <a:ext uri="{FF2B5EF4-FFF2-40B4-BE49-F238E27FC236}">
                  <a16:creationId xmlns:a16="http://schemas.microsoft.com/office/drawing/2014/main" id="{1808A7C4-DBA3-46FF-8ABF-7B9759C75C07}"/>
                </a:ext>
              </a:extLst>
            </p:cNvPr>
            <p:cNvSpPr/>
            <p:nvPr/>
          </p:nvSpPr>
          <p:spPr bwMode="auto">
            <a:xfrm>
              <a:off x="8938419" y="1819275"/>
              <a:ext cx="2897188" cy="2338388"/>
            </a:xfrm>
            <a:custGeom>
              <a:avLst/>
              <a:gdLst>
                <a:gd name="T0" fmla="*/ 210 w 1117"/>
                <a:gd name="T1" fmla="*/ 0 h 901"/>
                <a:gd name="T2" fmla="*/ 627 w 1117"/>
                <a:gd name="T3" fmla="*/ 442 h 901"/>
                <a:gd name="T4" fmla="*/ 657 w 1117"/>
                <a:gd name="T5" fmla="*/ 603 h 901"/>
                <a:gd name="T6" fmla="*/ 733 w 1117"/>
                <a:gd name="T7" fmla="*/ 627 h 901"/>
                <a:gd name="T8" fmla="*/ 660 w 1117"/>
                <a:gd name="T9" fmla="*/ 654 h 901"/>
                <a:gd name="T10" fmla="*/ 757 w 1117"/>
                <a:gd name="T11" fmla="*/ 901 h 901"/>
                <a:gd name="T12" fmla="*/ 799 w 1117"/>
                <a:gd name="T13" fmla="*/ 284 h 901"/>
                <a:gd name="T14" fmla="*/ 638 w 1117"/>
                <a:gd name="T15" fmla="*/ 94 h 901"/>
                <a:gd name="T16" fmla="*/ 210 w 1117"/>
                <a:gd name="T17"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7" h="901">
                  <a:moveTo>
                    <a:pt x="210" y="0"/>
                  </a:moveTo>
                  <a:cubicBezTo>
                    <a:pt x="210" y="0"/>
                    <a:pt x="0" y="392"/>
                    <a:pt x="627" y="442"/>
                  </a:cubicBezTo>
                  <a:cubicBezTo>
                    <a:pt x="657" y="603"/>
                    <a:pt x="657" y="603"/>
                    <a:pt x="657" y="603"/>
                  </a:cubicBezTo>
                  <a:cubicBezTo>
                    <a:pt x="657" y="603"/>
                    <a:pt x="731" y="559"/>
                    <a:pt x="733" y="627"/>
                  </a:cubicBezTo>
                  <a:cubicBezTo>
                    <a:pt x="734" y="695"/>
                    <a:pt x="660" y="654"/>
                    <a:pt x="660" y="654"/>
                  </a:cubicBezTo>
                  <a:cubicBezTo>
                    <a:pt x="660" y="654"/>
                    <a:pt x="689" y="838"/>
                    <a:pt x="757" y="901"/>
                  </a:cubicBezTo>
                  <a:cubicBezTo>
                    <a:pt x="757" y="901"/>
                    <a:pt x="1117" y="245"/>
                    <a:pt x="799" y="284"/>
                  </a:cubicBezTo>
                  <a:cubicBezTo>
                    <a:pt x="799" y="284"/>
                    <a:pt x="817" y="146"/>
                    <a:pt x="638" y="94"/>
                  </a:cubicBezTo>
                  <a:cubicBezTo>
                    <a:pt x="453" y="40"/>
                    <a:pt x="287" y="245"/>
                    <a:pt x="210" y="0"/>
                  </a:cubicBezTo>
                  <a:close/>
                </a:path>
              </a:pathLst>
            </a:custGeom>
            <a:solidFill>
              <a:srgbClr val="F0AF2C"/>
            </a:solidFill>
            <a:ln>
              <a:noFill/>
            </a:ln>
          </p:spPr>
          <p:txBody>
            <a:bodyPr anchor="ctr"/>
            <a:lstStyle/>
            <a:p>
              <a:pPr algn="ctr"/>
              <a:endParaRPr/>
            </a:p>
          </p:txBody>
        </p:sp>
        <p:sp>
          <p:nvSpPr>
            <p:cNvPr id="302" name="î$ḷîḑé">
              <a:extLst>
                <a:ext uri="{FF2B5EF4-FFF2-40B4-BE49-F238E27FC236}">
                  <a16:creationId xmlns:a16="http://schemas.microsoft.com/office/drawing/2014/main" id="{DF619AB5-26F4-43DA-AAAB-A172961AD13C}"/>
                </a:ext>
              </a:extLst>
            </p:cNvPr>
            <p:cNvSpPr/>
            <p:nvPr/>
          </p:nvSpPr>
          <p:spPr bwMode="auto">
            <a:xfrm>
              <a:off x="8917782" y="3679825"/>
              <a:ext cx="1984375" cy="1589088"/>
            </a:xfrm>
            <a:custGeom>
              <a:avLst/>
              <a:gdLst>
                <a:gd name="T0" fmla="*/ 108 w 765"/>
                <a:gd name="T1" fmla="*/ 0 h 612"/>
                <a:gd name="T2" fmla="*/ 0 w 765"/>
                <a:gd name="T3" fmla="*/ 440 h 612"/>
                <a:gd name="T4" fmla="*/ 593 w 765"/>
                <a:gd name="T5" fmla="*/ 612 h 612"/>
                <a:gd name="T6" fmla="*/ 765 w 765"/>
                <a:gd name="T7" fmla="*/ 184 h 612"/>
                <a:gd name="T8" fmla="*/ 108 w 765"/>
                <a:gd name="T9" fmla="*/ 0 h 612"/>
              </a:gdLst>
              <a:ahLst/>
              <a:cxnLst>
                <a:cxn ang="0">
                  <a:pos x="T0" y="T1"/>
                </a:cxn>
                <a:cxn ang="0">
                  <a:pos x="T2" y="T3"/>
                </a:cxn>
                <a:cxn ang="0">
                  <a:pos x="T4" y="T5"/>
                </a:cxn>
                <a:cxn ang="0">
                  <a:pos x="T6" y="T7"/>
                </a:cxn>
                <a:cxn ang="0">
                  <a:pos x="T8" y="T9"/>
                </a:cxn>
              </a:cxnLst>
              <a:rect l="0" t="0" r="r" b="b"/>
              <a:pathLst>
                <a:path w="765" h="612">
                  <a:moveTo>
                    <a:pt x="108" y="0"/>
                  </a:moveTo>
                  <a:cubicBezTo>
                    <a:pt x="0" y="440"/>
                    <a:pt x="0" y="440"/>
                    <a:pt x="0" y="440"/>
                  </a:cubicBezTo>
                  <a:cubicBezTo>
                    <a:pt x="0" y="440"/>
                    <a:pt x="234" y="557"/>
                    <a:pt x="593" y="612"/>
                  </a:cubicBezTo>
                  <a:cubicBezTo>
                    <a:pt x="765" y="184"/>
                    <a:pt x="765" y="184"/>
                    <a:pt x="765" y="184"/>
                  </a:cubicBezTo>
                  <a:cubicBezTo>
                    <a:pt x="765" y="184"/>
                    <a:pt x="310" y="132"/>
                    <a:pt x="108"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íSḻídé">
              <a:extLst>
                <a:ext uri="{FF2B5EF4-FFF2-40B4-BE49-F238E27FC236}">
                  <a16:creationId xmlns:a16="http://schemas.microsoft.com/office/drawing/2014/main" id="{C9D427F8-7873-4B25-8418-58E55385E619}"/>
                </a:ext>
              </a:extLst>
            </p:cNvPr>
            <p:cNvSpPr/>
            <p:nvPr/>
          </p:nvSpPr>
          <p:spPr bwMode="auto">
            <a:xfrm>
              <a:off x="9355932" y="4054475"/>
              <a:ext cx="384175" cy="781050"/>
            </a:xfrm>
            <a:custGeom>
              <a:avLst/>
              <a:gdLst>
                <a:gd name="T0" fmla="*/ 145 w 242"/>
                <a:gd name="T1" fmla="*/ 0 h 492"/>
                <a:gd name="T2" fmla="*/ 113 w 242"/>
                <a:gd name="T3" fmla="*/ 36 h 492"/>
                <a:gd name="T4" fmla="*/ 131 w 242"/>
                <a:gd name="T5" fmla="*/ 93 h 492"/>
                <a:gd name="T6" fmla="*/ 0 w 242"/>
                <a:gd name="T7" fmla="*/ 353 h 492"/>
                <a:gd name="T8" fmla="*/ 47 w 242"/>
                <a:gd name="T9" fmla="*/ 492 h 492"/>
                <a:gd name="T10" fmla="*/ 163 w 242"/>
                <a:gd name="T11" fmla="*/ 410 h 492"/>
                <a:gd name="T12" fmla="*/ 191 w 242"/>
                <a:gd name="T13" fmla="*/ 114 h 492"/>
                <a:gd name="T14" fmla="*/ 242 w 242"/>
                <a:gd name="T15" fmla="*/ 72 h 492"/>
                <a:gd name="T16" fmla="*/ 232 w 242"/>
                <a:gd name="T17" fmla="*/ 32 h 492"/>
                <a:gd name="T18" fmla="*/ 145 w 242"/>
                <a:gd name="T19"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492">
                  <a:moveTo>
                    <a:pt x="145" y="0"/>
                  </a:moveTo>
                  <a:lnTo>
                    <a:pt x="113" y="36"/>
                  </a:lnTo>
                  <a:lnTo>
                    <a:pt x="131" y="93"/>
                  </a:lnTo>
                  <a:lnTo>
                    <a:pt x="0" y="353"/>
                  </a:lnTo>
                  <a:lnTo>
                    <a:pt x="47" y="492"/>
                  </a:lnTo>
                  <a:lnTo>
                    <a:pt x="163" y="410"/>
                  </a:lnTo>
                  <a:lnTo>
                    <a:pt x="191" y="114"/>
                  </a:lnTo>
                  <a:lnTo>
                    <a:pt x="242" y="72"/>
                  </a:lnTo>
                  <a:lnTo>
                    <a:pt x="232" y="32"/>
                  </a:lnTo>
                  <a:lnTo>
                    <a:pt x="145" y="0"/>
                  </a:lnTo>
                  <a:close/>
                </a:path>
              </a:pathLst>
            </a:custGeom>
            <a:solidFill>
              <a:schemeClr val="accent3"/>
            </a:solidFill>
            <a:ln>
              <a:noFill/>
            </a:ln>
          </p:spPr>
          <p:txBody>
            <a:bodyPr anchor="ctr"/>
            <a:lstStyle/>
            <a:p>
              <a:pPr algn="ctr"/>
              <a:endParaRPr/>
            </a:p>
          </p:txBody>
        </p:sp>
        <p:sp>
          <p:nvSpPr>
            <p:cNvPr id="304" name="iṣḻiḋè">
              <a:extLst>
                <a:ext uri="{FF2B5EF4-FFF2-40B4-BE49-F238E27FC236}">
                  <a16:creationId xmlns:a16="http://schemas.microsoft.com/office/drawing/2014/main" id="{4CBE489F-2A92-426C-96C8-60BD9A1ED13E}"/>
                </a:ext>
              </a:extLst>
            </p:cNvPr>
            <p:cNvSpPr/>
            <p:nvPr/>
          </p:nvSpPr>
          <p:spPr bwMode="auto">
            <a:xfrm>
              <a:off x="1431132" y="4822825"/>
              <a:ext cx="2520950" cy="1370013"/>
            </a:xfrm>
            <a:custGeom>
              <a:avLst/>
              <a:gdLst>
                <a:gd name="T0" fmla="*/ 703 w 972"/>
                <a:gd name="T1" fmla="*/ 0 h 528"/>
                <a:gd name="T2" fmla="*/ 787 w 972"/>
                <a:gd name="T3" fmla="*/ 369 h 528"/>
                <a:gd name="T4" fmla="*/ 908 w 972"/>
                <a:gd name="T5" fmla="*/ 367 h 528"/>
                <a:gd name="T6" fmla="*/ 767 w 972"/>
                <a:gd name="T7" fmla="*/ 407 h 528"/>
                <a:gd name="T8" fmla="*/ 651 w 972"/>
                <a:gd name="T9" fmla="*/ 68 h 528"/>
                <a:gd name="T10" fmla="*/ 181 w 972"/>
                <a:gd name="T11" fmla="*/ 202 h 528"/>
                <a:gd name="T12" fmla="*/ 238 w 972"/>
                <a:gd name="T13" fmla="*/ 318 h 528"/>
                <a:gd name="T14" fmla="*/ 40 w 972"/>
                <a:gd name="T15" fmla="*/ 366 h 528"/>
                <a:gd name="T16" fmla="*/ 137 w 972"/>
                <a:gd name="T17" fmla="*/ 445 h 528"/>
                <a:gd name="T18" fmla="*/ 0 w 972"/>
                <a:gd name="T19" fmla="*/ 356 h 528"/>
                <a:gd name="T20" fmla="*/ 166 w 972"/>
                <a:gd name="T21" fmla="*/ 288 h 528"/>
                <a:gd name="T22" fmla="*/ 111 w 972"/>
                <a:gd name="T23" fmla="*/ 172 h 528"/>
                <a:gd name="T24" fmla="*/ 703 w 972"/>
                <a:gd name="T2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2" h="528">
                  <a:moveTo>
                    <a:pt x="703" y="0"/>
                  </a:moveTo>
                  <a:cubicBezTo>
                    <a:pt x="787" y="369"/>
                    <a:pt x="787" y="369"/>
                    <a:pt x="787" y="369"/>
                  </a:cubicBezTo>
                  <a:cubicBezTo>
                    <a:pt x="787" y="369"/>
                    <a:pt x="862" y="320"/>
                    <a:pt x="908" y="367"/>
                  </a:cubicBezTo>
                  <a:cubicBezTo>
                    <a:pt x="972" y="432"/>
                    <a:pt x="767" y="407"/>
                    <a:pt x="767" y="407"/>
                  </a:cubicBezTo>
                  <a:cubicBezTo>
                    <a:pt x="651" y="68"/>
                    <a:pt x="651" y="68"/>
                    <a:pt x="651" y="68"/>
                  </a:cubicBezTo>
                  <a:cubicBezTo>
                    <a:pt x="651" y="68"/>
                    <a:pt x="437" y="166"/>
                    <a:pt x="181" y="202"/>
                  </a:cubicBezTo>
                  <a:cubicBezTo>
                    <a:pt x="238" y="318"/>
                    <a:pt x="238" y="318"/>
                    <a:pt x="238" y="318"/>
                  </a:cubicBezTo>
                  <a:cubicBezTo>
                    <a:pt x="40" y="366"/>
                    <a:pt x="40" y="366"/>
                    <a:pt x="40" y="366"/>
                  </a:cubicBezTo>
                  <a:cubicBezTo>
                    <a:pt x="40" y="366"/>
                    <a:pt x="148" y="353"/>
                    <a:pt x="137" y="445"/>
                  </a:cubicBezTo>
                  <a:cubicBezTo>
                    <a:pt x="128" y="528"/>
                    <a:pt x="0" y="356"/>
                    <a:pt x="0" y="356"/>
                  </a:cubicBezTo>
                  <a:cubicBezTo>
                    <a:pt x="166" y="288"/>
                    <a:pt x="166" y="288"/>
                    <a:pt x="166" y="288"/>
                  </a:cubicBezTo>
                  <a:cubicBezTo>
                    <a:pt x="111" y="172"/>
                    <a:pt x="111" y="172"/>
                    <a:pt x="111" y="172"/>
                  </a:cubicBezTo>
                  <a:cubicBezTo>
                    <a:pt x="111" y="172"/>
                    <a:pt x="335" y="59"/>
                    <a:pt x="703" y="0"/>
                  </a:cubicBezTo>
                  <a:close/>
                </a:path>
              </a:pathLst>
            </a:custGeom>
            <a:solidFill>
              <a:srgbClr val="3219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šḷïḋé">
              <a:extLst>
                <a:ext uri="{FF2B5EF4-FFF2-40B4-BE49-F238E27FC236}">
                  <a16:creationId xmlns:a16="http://schemas.microsoft.com/office/drawing/2014/main" id="{9BB06731-4324-4B32-8A36-F1AB40E71904}"/>
                </a:ext>
              </a:extLst>
            </p:cNvPr>
            <p:cNvSpPr/>
            <p:nvPr/>
          </p:nvSpPr>
          <p:spPr bwMode="auto">
            <a:xfrm>
              <a:off x="3871119" y="4957763"/>
              <a:ext cx="3175" cy="7938"/>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1" y="2"/>
                    <a:pt x="0" y="3"/>
                  </a:cubicBezTo>
                  <a:cubicBezTo>
                    <a:pt x="0" y="2"/>
                    <a:pt x="0" y="1"/>
                    <a:pt x="1" y="0"/>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sliḓe">
              <a:extLst>
                <a:ext uri="{FF2B5EF4-FFF2-40B4-BE49-F238E27FC236}">
                  <a16:creationId xmlns:a16="http://schemas.microsoft.com/office/drawing/2014/main" id="{2A453644-6567-4D1A-B681-B9E38FB1E6E2}"/>
                </a:ext>
              </a:extLst>
            </p:cNvPr>
            <p:cNvSpPr/>
            <p:nvPr/>
          </p:nvSpPr>
          <p:spPr bwMode="auto">
            <a:xfrm>
              <a:off x="2912269" y="3944938"/>
              <a:ext cx="1130300" cy="965200"/>
            </a:xfrm>
            <a:custGeom>
              <a:avLst/>
              <a:gdLst>
                <a:gd name="T0" fmla="*/ 421 w 436"/>
                <a:gd name="T1" fmla="*/ 339 h 372"/>
                <a:gd name="T2" fmla="*/ 27 w 436"/>
                <a:gd name="T3" fmla="*/ 0 h 372"/>
                <a:gd name="T4" fmla="*/ 0 w 436"/>
                <a:gd name="T5" fmla="*/ 56 h 372"/>
                <a:gd name="T6" fmla="*/ 320 w 436"/>
                <a:gd name="T7" fmla="*/ 339 h 372"/>
                <a:gd name="T8" fmla="*/ 339 w 436"/>
                <a:gd name="T9" fmla="*/ 372 h 372"/>
                <a:gd name="T10" fmla="*/ 436 w 436"/>
                <a:gd name="T11" fmla="*/ 372 h 372"/>
                <a:gd name="T12" fmla="*/ 421 w 436"/>
                <a:gd name="T13" fmla="*/ 339 h 372"/>
              </a:gdLst>
              <a:ahLst/>
              <a:cxnLst>
                <a:cxn ang="0">
                  <a:pos x="T0" y="T1"/>
                </a:cxn>
                <a:cxn ang="0">
                  <a:pos x="T2" y="T3"/>
                </a:cxn>
                <a:cxn ang="0">
                  <a:pos x="T4" y="T5"/>
                </a:cxn>
                <a:cxn ang="0">
                  <a:pos x="T6" y="T7"/>
                </a:cxn>
                <a:cxn ang="0">
                  <a:pos x="T8" y="T9"/>
                </a:cxn>
                <a:cxn ang="0">
                  <a:pos x="T10" y="T11"/>
                </a:cxn>
                <a:cxn ang="0">
                  <a:pos x="T12" y="T13"/>
                </a:cxn>
              </a:cxnLst>
              <a:rect l="0" t="0" r="r" b="b"/>
              <a:pathLst>
                <a:path w="436" h="372">
                  <a:moveTo>
                    <a:pt x="421" y="339"/>
                  </a:moveTo>
                  <a:cubicBezTo>
                    <a:pt x="398" y="307"/>
                    <a:pt x="201" y="196"/>
                    <a:pt x="27" y="0"/>
                  </a:cubicBezTo>
                  <a:cubicBezTo>
                    <a:pt x="0" y="56"/>
                    <a:pt x="0" y="56"/>
                    <a:pt x="0" y="56"/>
                  </a:cubicBezTo>
                  <a:cubicBezTo>
                    <a:pt x="156" y="226"/>
                    <a:pt x="300" y="314"/>
                    <a:pt x="320" y="339"/>
                  </a:cubicBezTo>
                  <a:cubicBezTo>
                    <a:pt x="329" y="351"/>
                    <a:pt x="335" y="362"/>
                    <a:pt x="339" y="372"/>
                  </a:cubicBezTo>
                  <a:cubicBezTo>
                    <a:pt x="436" y="372"/>
                    <a:pt x="436" y="372"/>
                    <a:pt x="436" y="372"/>
                  </a:cubicBezTo>
                  <a:cubicBezTo>
                    <a:pt x="434" y="361"/>
                    <a:pt x="429" y="350"/>
                    <a:pt x="421" y="339"/>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iṩļîďê">
              <a:extLst>
                <a:ext uri="{FF2B5EF4-FFF2-40B4-BE49-F238E27FC236}">
                  <a16:creationId xmlns:a16="http://schemas.microsoft.com/office/drawing/2014/main" id="{9F6377EC-D454-4B12-AA2A-EBBE7B6C4094}"/>
                </a:ext>
              </a:extLst>
            </p:cNvPr>
            <p:cNvSpPr/>
            <p:nvPr/>
          </p:nvSpPr>
          <p:spPr bwMode="auto">
            <a:xfrm>
              <a:off x="1039019" y="1803400"/>
              <a:ext cx="1935163" cy="2354263"/>
            </a:xfrm>
            <a:custGeom>
              <a:avLst/>
              <a:gdLst>
                <a:gd name="T0" fmla="*/ 746 w 746"/>
                <a:gd name="T1" fmla="*/ 723 h 907"/>
                <a:gd name="T2" fmla="*/ 142 w 746"/>
                <a:gd name="T3" fmla="*/ 374 h 907"/>
                <a:gd name="T4" fmla="*/ 89 w 746"/>
                <a:gd name="T5" fmla="*/ 907 h 907"/>
                <a:gd name="T6" fmla="*/ 746 w 746"/>
                <a:gd name="T7" fmla="*/ 723 h 907"/>
              </a:gdLst>
              <a:ahLst/>
              <a:cxnLst>
                <a:cxn ang="0">
                  <a:pos x="T0" y="T1"/>
                </a:cxn>
                <a:cxn ang="0">
                  <a:pos x="T2" y="T3"/>
                </a:cxn>
                <a:cxn ang="0">
                  <a:pos x="T4" y="T5"/>
                </a:cxn>
                <a:cxn ang="0">
                  <a:pos x="T6" y="T7"/>
                </a:cxn>
              </a:cxnLst>
              <a:rect l="0" t="0" r="r" b="b"/>
              <a:pathLst>
                <a:path w="746" h="907">
                  <a:moveTo>
                    <a:pt x="746" y="723"/>
                  </a:moveTo>
                  <a:cubicBezTo>
                    <a:pt x="746" y="723"/>
                    <a:pt x="637" y="0"/>
                    <a:pt x="142" y="374"/>
                  </a:cubicBezTo>
                  <a:cubicBezTo>
                    <a:pt x="142" y="374"/>
                    <a:pt x="0" y="546"/>
                    <a:pt x="89" y="907"/>
                  </a:cubicBezTo>
                  <a:cubicBezTo>
                    <a:pt x="656" y="876"/>
                    <a:pt x="746" y="723"/>
                    <a:pt x="746" y="723"/>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iśļïdè">
              <a:extLst>
                <a:ext uri="{FF2B5EF4-FFF2-40B4-BE49-F238E27FC236}">
                  <a16:creationId xmlns:a16="http://schemas.microsoft.com/office/drawing/2014/main" id="{00AAF9FE-A192-4169-9C18-21A564CA81ED}"/>
                </a:ext>
              </a:extLst>
            </p:cNvPr>
            <p:cNvSpPr/>
            <p:nvPr/>
          </p:nvSpPr>
          <p:spPr bwMode="auto">
            <a:xfrm>
              <a:off x="338932" y="1819275"/>
              <a:ext cx="2897188" cy="2338388"/>
            </a:xfrm>
            <a:custGeom>
              <a:avLst/>
              <a:gdLst>
                <a:gd name="T0" fmla="*/ 907 w 1117"/>
                <a:gd name="T1" fmla="*/ 0 h 901"/>
                <a:gd name="T2" fmla="*/ 489 w 1117"/>
                <a:gd name="T3" fmla="*/ 442 h 901"/>
                <a:gd name="T4" fmla="*/ 460 w 1117"/>
                <a:gd name="T5" fmla="*/ 603 h 901"/>
                <a:gd name="T6" fmla="*/ 384 w 1117"/>
                <a:gd name="T7" fmla="*/ 627 h 901"/>
                <a:gd name="T8" fmla="*/ 456 w 1117"/>
                <a:gd name="T9" fmla="*/ 654 h 901"/>
                <a:gd name="T10" fmla="*/ 359 w 1117"/>
                <a:gd name="T11" fmla="*/ 901 h 901"/>
                <a:gd name="T12" fmla="*/ 318 w 1117"/>
                <a:gd name="T13" fmla="*/ 284 h 901"/>
                <a:gd name="T14" fmla="*/ 478 w 1117"/>
                <a:gd name="T15" fmla="*/ 94 h 901"/>
                <a:gd name="T16" fmla="*/ 907 w 1117"/>
                <a:gd name="T17"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7" h="901">
                  <a:moveTo>
                    <a:pt x="907" y="0"/>
                  </a:moveTo>
                  <a:cubicBezTo>
                    <a:pt x="907" y="0"/>
                    <a:pt x="1117" y="392"/>
                    <a:pt x="489" y="442"/>
                  </a:cubicBezTo>
                  <a:cubicBezTo>
                    <a:pt x="460" y="603"/>
                    <a:pt x="460" y="603"/>
                    <a:pt x="460" y="603"/>
                  </a:cubicBezTo>
                  <a:cubicBezTo>
                    <a:pt x="460" y="603"/>
                    <a:pt x="385" y="559"/>
                    <a:pt x="384" y="627"/>
                  </a:cubicBezTo>
                  <a:cubicBezTo>
                    <a:pt x="382" y="695"/>
                    <a:pt x="456" y="654"/>
                    <a:pt x="456" y="654"/>
                  </a:cubicBezTo>
                  <a:cubicBezTo>
                    <a:pt x="456" y="654"/>
                    <a:pt x="428" y="838"/>
                    <a:pt x="359" y="901"/>
                  </a:cubicBezTo>
                  <a:cubicBezTo>
                    <a:pt x="359" y="901"/>
                    <a:pt x="0" y="245"/>
                    <a:pt x="318" y="284"/>
                  </a:cubicBezTo>
                  <a:cubicBezTo>
                    <a:pt x="318" y="284"/>
                    <a:pt x="300" y="146"/>
                    <a:pt x="478" y="94"/>
                  </a:cubicBezTo>
                  <a:cubicBezTo>
                    <a:pt x="663" y="40"/>
                    <a:pt x="830" y="245"/>
                    <a:pt x="907" y="0"/>
                  </a:cubicBezTo>
                  <a:close/>
                </a:path>
              </a:pathLst>
            </a:custGeom>
            <a:solidFill>
              <a:srgbClr val="A77209"/>
            </a:solidFill>
            <a:ln>
              <a:noFill/>
            </a:ln>
          </p:spPr>
          <p:txBody>
            <a:bodyPr anchor="ctr"/>
            <a:lstStyle/>
            <a:p>
              <a:pPr algn="ctr"/>
              <a:endParaRPr/>
            </a:p>
          </p:txBody>
        </p:sp>
        <p:sp>
          <p:nvSpPr>
            <p:cNvPr id="309" name="ïsḷiḑè">
              <a:extLst>
                <a:ext uri="{FF2B5EF4-FFF2-40B4-BE49-F238E27FC236}">
                  <a16:creationId xmlns:a16="http://schemas.microsoft.com/office/drawing/2014/main" id="{96D7C72C-CC6F-496A-B200-8AC13F29D3E2}"/>
                </a:ext>
              </a:extLst>
            </p:cNvPr>
            <p:cNvSpPr/>
            <p:nvPr/>
          </p:nvSpPr>
          <p:spPr bwMode="auto">
            <a:xfrm>
              <a:off x="1269207" y="3679825"/>
              <a:ext cx="1985963" cy="1589088"/>
            </a:xfrm>
            <a:custGeom>
              <a:avLst/>
              <a:gdLst>
                <a:gd name="T0" fmla="*/ 657 w 765"/>
                <a:gd name="T1" fmla="*/ 0 h 612"/>
                <a:gd name="T2" fmla="*/ 765 w 765"/>
                <a:gd name="T3" fmla="*/ 440 h 612"/>
                <a:gd name="T4" fmla="*/ 173 w 765"/>
                <a:gd name="T5" fmla="*/ 612 h 612"/>
                <a:gd name="T6" fmla="*/ 0 w 765"/>
                <a:gd name="T7" fmla="*/ 184 h 612"/>
                <a:gd name="T8" fmla="*/ 657 w 765"/>
                <a:gd name="T9" fmla="*/ 0 h 612"/>
              </a:gdLst>
              <a:ahLst/>
              <a:cxnLst>
                <a:cxn ang="0">
                  <a:pos x="T0" y="T1"/>
                </a:cxn>
                <a:cxn ang="0">
                  <a:pos x="T2" y="T3"/>
                </a:cxn>
                <a:cxn ang="0">
                  <a:pos x="T4" y="T5"/>
                </a:cxn>
                <a:cxn ang="0">
                  <a:pos x="T6" y="T7"/>
                </a:cxn>
                <a:cxn ang="0">
                  <a:pos x="T8" y="T9"/>
                </a:cxn>
              </a:cxnLst>
              <a:rect l="0" t="0" r="r" b="b"/>
              <a:pathLst>
                <a:path w="765" h="612">
                  <a:moveTo>
                    <a:pt x="657" y="0"/>
                  </a:moveTo>
                  <a:cubicBezTo>
                    <a:pt x="765" y="440"/>
                    <a:pt x="765" y="440"/>
                    <a:pt x="765" y="440"/>
                  </a:cubicBezTo>
                  <a:cubicBezTo>
                    <a:pt x="765" y="440"/>
                    <a:pt x="532" y="557"/>
                    <a:pt x="173" y="612"/>
                  </a:cubicBezTo>
                  <a:cubicBezTo>
                    <a:pt x="0" y="184"/>
                    <a:pt x="0" y="184"/>
                    <a:pt x="0" y="184"/>
                  </a:cubicBezTo>
                  <a:cubicBezTo>
                    <a:pt x="0" y="184"/>
                    <a:pt x="456" y="132"/>
                    <a:pt x="657"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îṩḻíḑe">
              <a:extLst>
                <a:ext uri="{FF2B5EF4-FFF2-40B4-BE49-F238E27FC236}">
                  <a16:creationId xmlns:a16="http://schemas.microsoft.com/office/drawing/2014/main" id="{95601AFC-6E37-44F6-A4B9-DA4912AF4559}"/>
                </a:ext>
              </a:extLst>
            </p:cNvPr>
            <p:cNvSpPr/>
            <p:nvPr/>
          </p:nvSpPr>
          <p:spPr bwMode="auto">
            <a:xfrm>
              <a:off x="2434432" y="4054475"/>
              <a:ext cx="384175" cy="781050"/>
            </a:xfrm>
            <a:custGeom>
              <a:avLst/>
              <a:gdLst>
                <a:gd name="T0" fmla="*/ 95 w 242"/>
                <a:gd name="T1" fmla="*/ 0 h 492"/>
                <a:gd name="T2" fmla="*/ 129 w 242"/>
                <a:gd name="T3" fmla="*/ 36 h 492"/>
                <a:gd name="T4" fmla="*/ 111 w 242"/>
                <a:gd name="T5" fmla="*/ 93 h 492"/>
                <a:gd name="T6" fmla="*/ 242 w 242"/>
                <a:gd name="T7" fmla="*/ 353 h 492"/>
                <a:gd name="T8" fmla="*/ 195 w 242"/>
                <a:gd name="T9" fmla="*/ 492 h 492"/>
                <a:gd name="T10" fmla="*/ 77 w 242"/>
                <a:gd name="T11" fmla="*/ 410 h 492"/>
                <a:gd name="T12" fmla="*/ 51 w 242"/>
                <a:gd name="T13" fmla="*/ 114 h 492"/>
                <a:gd name="T14" fmla="*/ 0 w 242"/>
                <a:gd name="T15" fmla="*/ 72 h 492"/>
                <a:gd name="T16" fmla="*/ 10 w 242"/>
                <a:gd name="T17" fmla="*/ 32 h 492"/>
                <a:gd name="T18" fmla="*/ 95 w 242"/>
                <a:gd name="T19"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492">
                  <a:moveTo>
                    <a:pt x="95" y="0"/>
                  </a:moveTo>
                  <a:lnTo>
                    <a:pt x="129" y="36"/>
                  </a:lnTo>
                  <a:lnTo>
                    <a:pt x="111" y="93"/>
                  </a:lnTo>
                  <a:lnTo>
                    <a:pt x="242" y="353"/>
                  </a:lnTo>
                  <a:lnTo>
                    <a:pt x="195" y="492"/>
                  </a:lnTo>
                  <a:lnTo>
                    <a:pt x="77" y="410"/>
                  </a:lnTo>
                  <a:lnTo>
                    <a:pt x="51" y="114"/>
                  </a:lnTo>
                  <a:lnTo>
                    <a:pt x="0" y="72"/>
                  </a:lnTo>
                  <a:lnTo>
                    <a:pt x="10" y="32"/>
                  </a:lnTo>
                  <a:lnTo>
                    <a:pt x="95" y="0"/>
                  </a:lnTo>
                  <a:close/>
                </a:path>
              </a:pathLst>
            </a:custGeom>
            <a:solidFill>
              <a:schemeClr val="accent4"/>
            </a:solidFill>
            <a:ln>
              <a:noFill/>
            </a:ln>
          </p:spPr>
          <p:txBody>
            <a:bodyPr anchor="ctr"/>
            <a:lstStyle/>
            <a:p>
              <a:pPr algn="ctr"/>
              <a:endParaRPr/>
            </a:p>
          </p:txBody>
        </p:sp>
        <p:sp>
          <p:nvSpPr>
            <p:cNvPr id="311" name="íṥḻíḍè">
              <a:extLst>
                <a:ext uri="{FF2B5EF4-FFF2-40B4-BE49-F238E27FC236}">
                  <a16:creationId xmlns:a16="http://schemas.microsoft.com/office/drawing/2014/main" id="{276B8B73-74C3-4967-9DB3-39A0D159CBF6}"/>
                </a:ext>
              </a:extLst>
            </p:cNvPr>
            <p:cNvSpPr/>
            <p:nvPr/>
          </p:nvSpPr>
          <p:spPr bwMode="auto">
            <a:xfrm>
              <a:off x="862807" y="4875213"/>
              <a:ext cx="10375900" cy="1182688"/>
            </a:xfrm>
            <a:custGeom>
              <a:avLst/>
              <a:gdLst>
                <a:gd name="T0" fmla="*/ 84 w 4000"/>
                <a:gd name="T1" fmla="*/ 456 h 456"/>
                <a:gd name="T2" fmla="*/ 12 w 4000"/>
                <a:gd name="T3" fmla="*/ 439 h 456"/>
                <a:gd name="T4" fmla="*/ 4 w 4000"/>
                <a:gd name="T5" fmla="*/ 418 h 456"/>
                <a:gd name="T6" fmla="*/ 25 w 4000"/>
                <a:gd name="T7" fmla="*/ 410 h 456"/>
                <a:gd name="T8" fmla="*/ 162 w 4000"/>
                <a:gd name="T9" fmla="*/ 375 h 456"/>
                <a:gd name="T10" fmla="*/ 115 w 4000"/>
                <a:gd name="T11" fmla="*/ 253 h 456"/>
                <a:gd name="T12" fmla="*/ 43 w 4000"/>
                <a:gd name="T13" fmla="*/ 94 h 456"/>
                <a:gd name="T14" fmla="*/ 169 w 4000"/>
                <a:gd name="T15" fmla="*/ 0 h 456"/>
                <a:gd name="T16" fmla="*/ 3905 w 4000"/>
                <a:gd name="T17" fmla="*/ 0 h 456"/>
                <a:gd name="T18" fmla="*/ 3907 w 4000"/>
                <a:gd name="T19" fmla="*/ 0 h 456"/>
                <a:gd name="T20" fmla="*/ 3988 w 4000"/>
                <a:gd name="T21" fmla="*/ 71 h 456"/>
                <a:gd name="T22" fmla="*/ 3921 w 4000"/>
                <a:gd name="T23" fmla="*/ 227 h 456"/>
                <a:gd name="T24" fmla="*/ 3857 w 4000"/>
                <a:gd name="T25" fmla="*/ 338 h 456"/>
                <a:gd name="T26" fmla="*/ 3914 w 4000"/>
                <a:gd name="T27" fmla="*/ 393 h 456"/>
                <a:gd name="T28" fmla="*/ 3925 w 4000"/>
                <a:gd name="T29" fmla="*/ 413 h 456"/>
                <a:gd name="T30" fmla="*/ 3905 w 4000"/>
                <a:gd name="T31" fmla="*/ 424 h 456"/>
                <a:gd name="T32" fmla="*/ 3825 w 4000"/>
                <a:gd name="T33" fmla="*/ 343 h 456"/>
                <a:gd name="T34" fmla="*/ 3903 w 4000"/>
                <a:gd name="T35" fmla="*/ 200 h 456"/>
                <a:gd name="T36" fmla="*/ 3956 w 4000"/>
                <a:gd name="T37" fmla="*/ 79 h 456"/>
                <a:gd name="T38" fmla="*/ 3903 w 4000"/>
                <a:gd name="T39" fmla="*/ 33 h 456"/>
                <a:gd name="T40" fmla="*/ 169 w 4000"/>
                <a:gd name="T41" fmla="*/ 33 h 456"/>
                <a:gd name="T42" fmla="*/ 75 w 4000"/>
                <a:gd name="T43" fmla="*/ 101 h 456"/>
                <a:gd name="T44" fmla="*/ 130 w 4000"/>
                <a:gd name="T45" fmla="*/ 224 h 456"/>
                <a:gd name="T46" fmla="*/ 191 w 4000"/>
                <a:gd name="T47" fmla="*/ 389 h 456"/>
                <a:gd name="T48" fmla="*/ 84 w 4000"/>
                <a:gd name="T49"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0" h="456">
                  <a:moveTo>
                    <a:pt x="84" y="456"/>
                  </a:moveTo>
                  <a:cubicBezTo>
                    <a:pt x="62" y="456"/>
                    <a:pt x="38" y="451"/>
                    <a:pt x="12" y="439"/>
                  </a:cubicBezTo>
                  <a:cubicBezTo>
                    <a:pt x="4" y="436"/>
                    <a:pt x="0" y="426"/>
                    <a:pt x="4" y="418"/>
                  </a:cubicBezTo>
                  <a:cubicBezTo>
                    <a:pt x="7" y="410"/>
                    <a:pt x="17" y="406"/>
                    <a:pt x="25" y="410"/>
                  </a:cubicBezTo>
                  <a:cubicBezTo>
                    <a:pt x="99" y="442"/>
                    <a:pt x="145" y="412"/>
                    <a:pt x="162" y="375"/>
                  </a:cubicBezTo>
                  <a:cubicBezTo>
                    <a:pt x="181" y="336"/>
                    <a:pt x="171" y="281"/>
                    <a:pt x="115" y="253"/>
                  </a:cubicBezTo>
                  <a:cubicBezTo>
                    <a:pt x="50" y="221"/>
                    <a:pt x="30" y="148"/>
                    <a:pt x="43" y="94"/>
                  </a:cubicBezTo>
                  <a:cubicBezTo>
                    <a:pt x="56" y="36"/>
                    <a:pt x="105" y="0"/>
                    <a:pt x="169" y="0"/>
                  </a:cubicBezTo>
                  <a:cubicBezTo>
                    <a:pt x="3905" y="0"/>
                    <a:pt x="3905" y="0"/>
                    <a:pt x="3905" y="0"/>
                  </a:cubicBezTo>
                  <a:cubicBezTo>
                    <a:pt x="3907" y="0"/>
                    <a:pt x="3907" y="0"/>
                    <a:pt x="3907" y="0"/>
                  </a:cubicBezTo>
                  <a:cubicBezTo>
                    <a:pt x="3951" y="8"/>
                    <a:pt x="3979" y="33"/>
                    <a:pt x="3988" y="71"/>
                  </a:cubicBezTo>
                  <a:cubicBezTo>
                    <a:pt x="4000" y="123"/>
                    <a:pt x="3970" y="193"/>
                    <a:pt x="3921" y="227"/>
                  </a:cubicBezTo>
                  <a:cubicBezTo>
                    <a:pt x="3877" y="259"/>
                    <a:pt x="3851" y="302"/>
                    <a:pt x="3857" y="338"/>
                  </a:cubicBezTo>
                  <a:cubicBezTo>
                    <a:pt x="3861" y="364"/>
                    <a:pt x="3881" y="383"/>
                    <a:pt x="3914" y="393"/>
                  </a:cubicBezTo>
                  <a:cubicBezTo>
                    <a:pt x="3923" y="395"/>
                    <a:pt x="3928" y="405"/>
                    <a:pt x="3925" y="413"/>
                  </a:cubicBezTo>
                  <a:cubicBezTo>
                    <a:pt x="3923" y="422"/>
                    <a:pt x="3914" y="427"/>
                    <a:pt x="3905" y="424"/>
                  </a:cubicBezTo>
                  <a:cubicBezTo>
                    <a:pt x="3860" y="410"/>
                    <a:pt x="3831" y="382"/>
                    <a:pt x="3825" y="343"/>
                  </a:cubicBezTo>
                  <a:cubicBezTo>
                    <a:pt x="3817" y="295"/>
                    <a:pt x="3848" y="239"/>
                    <a:pt x="3903" y="200"/>
                  </a:cubicBezTo>
                  <a:cubicBezTo>
                    <a:pt x="3940" y="174"/>
                    <a:pt x="3965" y="118"/>
                    <a:pt x="3956" y="79"/>
                  </a:cubicBezTo>
                  <a:cubicBezTo>
                    <a:pt x="3951" y="54"/>
                    <a:pt x="3933" y="38"/>
                    <a:pt x="3903" y="33"/>
                  </a:cubicBezTo>
                  <a:cubicBezTo>
                    <a:pt x="169" y="33"/>
                    <a:pt x="169" y="33"/>
                    <a:pt x="169" y="33"/>
                  </a:cubicBezTo>
                  <a:cubicBezTo>
                    <a:pt x="98" y="33"/>
                    <a:pt x="79" y="81"/>
                    <a:pt x="75" y="101"/>
                  </a:cubicBezTo>
                  <a:cubicBezTo>
                    <a:pt x="65" y="143"/>
                    <a:pt x="80" y="199"/>
                    <a:pt x="130" y="224"/>
                  </a:cubicBezTo>
                  <a:cubicBezTo>
                    <a:pt x="203" y="261"/>
                    <a:pt x="216" y="337"/>
                    <a:pt x="191" y="389"/>
                  </a:cubicBezTo>
                  <a:cubicBezTo>
                    <a:pt x="173" y="427"/>
                    <a:pt x="136" y="456"/>
                    <a:pt x="84" y="456"/>
                  </a:cubicBezTo>
                  <a:close/>
                </a:path>
              </a:pathLst>
            </a:custGeom>
            <a:solidFill>
              <a:srgbClr val="7D42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íślïḍé">
              <a:extLst>
                <a:ext uri="{FF2B5EF4-FFF2-40B4-BE49-F238E27FC236}">
                  <a16:creationId xmlns:a16="http://schemas.microsoft.com/office/drawing/2014/main" id="{F11852D2-EFAF-4534-889A-C32F7438802F}"/>
                </a:ext>
              </a:extLst>
            </p:cNvPr>
            <p:cNvSpPr/>
            <p:nvPr/>
          </p:nvSpPr>
          <p:spPr bwMode="auto">
            <a:xfrm>
              <a:off x="10681494" y="4225925"/>
              <a:ext cx="1350963" cy="781050"/>
            </a:xfrm>
            <a:custGeom>
              <a:avLst/>
              <a:gdLst>
                <a:gd name="T0" fmla="*/ 125 w 521"/>
                <a:gd name="T1" fmla="*/ 0 h 301"/>
                <a:gd name="T2" fmla="*/ 104 w 521"/>
                <a:gd name="T3" fmla="*/ 55 h 301"/>
                <a:gd name="T4" fmla="*/ 26 w 521"/>
                <a:gd name="T5" fmla="*/ 232 h 301"/>
                <a:gd name="T6" fmla="*/ 22 w 521"/>
                <a:gd name="T7" fmla="*/ 299 h 301"/>
                <a:gd name="T8" fmla="*/ 33 w 521"/>
                <a:gd name="T9" fmla="*/ 279 h 301"/>
                <a:gd name="T10" fmla="*/ 39 w 521"/>
                <a:gd name="T11" fmla="*/ 297 h 301"/>
                <a:gd name="T12" fmla="*/ 57 w 521"/>
                <a:gd name="T13" fmla="*/ 281 h 301"/>
                <a:gd name="T14" fmla="*/ 66 w 521"/>
                <a:gd name="T15" fmla="*/ 298 h 301"/>
                <a:gd name="T16" fmla="*/ 77 w 521"/>
                <a:gd name="T17" fmla="*/ 286 h 301"/>
                <a:gd name="T18" fmla="*/ 77 w 521"/>
                <a:gd name="T19" fmla="*/ 283 h 301"/>
                <a:gd name="T20" fmla="*/ 77 w 521"/>
                <a:gd name="T21" fmla="*/ 286 h 301"/>
                <a:gd name="T22" fmla="*/ 88 w 521"/>
                <a:gd name="T23" fmla="*/ 297 h 301"/>
                <a:gd name="T24" fmla="*/ 127 w 521"/>
                <a:gd name="T25" fmla="*/ 232 h 301"/>
                <a:gd name="T26" fmla="*/ 125 w 521"/>
                <a:gd name="T2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301">
                  <a:moveTo>
                    <a:pt x="125" y="0"/>
                  </a:moveTo>
                  <a:cubicBezTo>
                    <a:pt x="104" y="55"/>
                    <a:pt x="104" y="55"/>
                    <a:pt x="104" y="55"/>
                  </a:cubicBezTo>
                  <a:cubicBezTo>
                    <a:pt x="402" y="113"/>
                    <a:pt x="99" y="158"/>
                    <a:pt x="26" y="232"/>
                  </a:cubicBezTo>
                  <a:cubicBezTo>
                    <a:pt x="0" y="258"/>
                    <a:pt x="5" y="298"/>
                    <a:pt x="22" y="299"/>
                  </a:cubicBezTo>
                  <a:cubicBezTo>
                    <a:pt x="31" y="299"/>
                    <a:pt x="31" y="289"/>
                    <a:pt x="33" y="279"/>
                  </a:cubicBezTo>
                  <a:cubicBezTo>
                    <a:pt x="32" y="287"/>
                    <a:pt x="33" y="296"/>
                    <a:pt x="39" y="297"/>
                  </a:cubicBezTo>
                  <a:cubicBezTo>
                    <a:pt x="51" y="301"/>
                    <a:pt x="55" y="288"/>
                    <a:pt x="57" y="281"/>
                  </a:cubicBezTo>
                  <a:cubicBezTo>
                    <a:pt x="56" y="287"/>
                    <a:pt x="56" y="297"/>
                    <a:pt x="66" y="298"/>
                  </a:cubicBezTo>
                  <a:cubicBezTo>
                    <a:pt x="74" y="300"/>
                    <a:pt x="77" y="292"/>
                    <a:pt x="77" y="286"/>
                  </a:cubicBezTo>
                  <a:cubicBezTo>
                    <a:pt x="77" y="285"/>
                    <a:pt x="77" y="283"/>
                    <a:pt x="77" y="283"/>
                  </a:cubicBezTo>
                  <a:cubicBezTo>
                    <a:pt x="77" y="284"/>
                    <a:pt x="77" y="285"/>
                    <a:pt x="77" y="286"/>
                  </a:cubicBezTo>
                  <a:cubicBezTo>
                    <a:pt x="78" y="291"/>
                    <a:pt x="81" y="299"/>
                    <a:pt x="88" y="297"/>
                  </a:cubicBezTo>
                  <a:cubicBezTo>
                    <a:pt x="104" y="293"/>
                    <a:pt x="102" y="263"/>
                    <a:pt x="127" y="232"/>
                  </a:cubicBezTo>
                  <a:cubicBezTo>
                    <a:pt x="153" y="200"/>
                    <a:pt x="521" y="104"/>
                    <a:pt x="125" y="0"/>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iṣļiďê">
              <a:extLst>
                <a:ext uri="{FF2B5EF4-FFF2-40B4-BE49-F238E27FC236}">
                  <a16:creationId xmlns:a16="http://schemas.microsoft.com/office/drawing/2014/main" id="{DC5241C7-8F10-46A8-90D1-AB7C0791BEE1}"/>
                </a:ext>
              </a:extLst>
            </p:cNvPr>
            <p:cNvSpPr/>
            <p:nvPr/>
          </p:nvSpPr>
          <p:spPr bwMode="auto">
            <a:xfrm>
              <a:off x="10784682" y="4189413"/>
              <a:ext cx="220663" cy="179388"/>
            </a:xfrm>
            <a:custGeom>
              <a:avLst/>
              <a:gdLst>
                <a:gd name="T0" fmla="*/ 29 w 85"/>
                <a:gd name="T1" fmla="*/ 0 h 69"/>
                <a:gd name="T2" fmla="*/ 0 w 85"/>
                <a:gd name="T3" fmla="*/ 58 h 69"/>
                <a:gd name="T4" fmla="*/ 64 w 85"/>
                <a:gd name="T5" fmla="*/ 69 h 69"/>
                <a:gd name="T6" fmla="*/ 85 w 85"/>
                <a:gd name="T7" fmla="*/ 14 h 69"/>
                <a:gd name="T8" fmla="*/ 29 w 85"/>
                <a:gd name="T9" fmla="*/ 0 h 69"/>
              </a:gdLst>
              <a:ahLst/>
              <a:cxnLst>
                <a:cxn ang="0">
                  <a:pos x="T0" y="T1"/>
                </a:cxn>
                <a:cxn ang="0">
                  <a:pos x="T2" y="T3"/>
                </a:cxn>
                <a:cxn ang="0">
                  <a:pos x="T4" y="T5"/>
                </a:cxn>
                <a:cxn ang="0">
                  <a:pos x="T6" y="T7"/>
                </a:cxn>
                <a:cxn ang="0">
                  <a:pos x="T8" y="T9"/>
                </a:cxn>
              </a:cxnLst>
              <a:rect l="0" t="0" r="r" b="b"/>
              <a:pathLst>
                <a:path w="85" h="69">
                  <a:moveTo>
                    <a:pt x="29" y="0"/>
                  </a:moveTo>
                  <a:cubicBezTo>
                    <a:pt x="0" y="58"/>
                    <a:pt x="0" y="58"/>
                    <a:pt x="0" y="58"/>
                  </a:cubicBezTo>
                  <a:cubicBezTo>
                    <a:pt x="24" y="62"/>
                    <a:pt x="45" y="65"/>
                    <a:pt x="64" y="69"/>
                  </a:cubicBezTo>
                  <a:cubicBezTo>
                    <a:pt x="85" y="14"/>
                    <a:pt x="85" y="14"/>
                    <a:pt x="85" y="14"/>
                  </a:cubicBezTo>
                  <a:cubicBezTo>
                    <a:pt x="67" y="9"/>
                    <a:pt x="49" y="5"/>
                    <a:pt x="29"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šḷíde">
              <a:extLst>
                <a:ext uri="{FF2B5EF4-FFF2-40B4-BE49-F238E27FC236}">
                  <a16:creationId xmlns:a16="http://schemas.microsoft.com/office/drawing/2014/main" id="{E1354CA2-5D9D-4BE0-97DF-0D88C5A16344}"/>
                </a:ext>
              </a:extLst>
            </p:cNvPr>
            <p:cNvSpPr/>
            <p:nvPr/>
          </p:nvSpPr>
          <p:spPr bwMode="auto">
            <a:xfrm>
              <a:off x="10881519" y="4960938"/>
              <a:ext cx="0" cy="6350"/>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0"/>
                    <a:pt x="0" y="2"/>
                    <a:pt x="0" y="3"/>
                  </a:cubicBezTo>
                  <a:cubicBezTo>
                    <a:pt x="0" y="2"/>
                    <a:pt x="0" y="1"/>
                    <a:pt x="0" y="0"/>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ïşļïḑè">
              <a:extLst>
                <a:ext uri="{FF2B5EF4-FFF2-40B4-BE49-F238E27FC236}">
                  <a16:creationId xmlns:a16="http://schemas.microsoft.com/office/drawing/2014/main" id="{E06EFD1C-2355-4EDF-85AF-E64AD7D81088}"/>
                </a:ext>
              </a:extLst>
            </p:cNvPr>
            <p:cNvSpPr/>
            <p:nvPr/>
          </p:nvSpPr>
          <p:spPr bwMode="auto">
            <a:xfrm>
              <a:off x="159544" y="4225925"/>
              <a:ext cx="1350963" cy="781050"/>
            </a:xfrm>
            <a:custGeom>
              <a:avLst/>
              <a:gdLst>
                <a:gd name="T0" fmla="*/ 397 w 521"/>
                <a:gd name="T1" fmla="*/ 0 h 301"/>
                <a:gd name="T2" fmla="*/ 417 w 521"/>
                <a:gd name="T3" fmla="*/ 55 h 301"/>
                <a:gd name="T4" fmla="*/ 495 w 521"/>
                <a:gd name="T5" fmla="*/ 232 h 301"/>
                <a:gd name="T6" fmla="*/ 500 w 521"/>
                <a:gd name="T7" fmla="*/ 299 h 301"/>
                <a:gd name="T8" fmla="*/ 489 w 521"/>
                <a:gd name="T9" fmla="*/ 279 h 301"/>
                <a:gd name="T10" fmla="*/ 483 w 521"/>
                <a:gd name="T11" fmla="*/ 297 h 301"/>
                <a:gd name="T12" fmla="*/ 465 w 521"/>
                <a:gd name="T13" fmla="*/ 281 h 301"/>
                <a:gd name="T14" fmla="*/ 456 w 521"/>
                <a:gd name="T15" fmla="*/ 298 h 301"/>
                <a:gd name="T16" fmla="*/ 445 w 521"/>
                <a:gd name="T17" fmla="*/ 286 h 301"/>
                <a:gd name="T18" fmla="*/ 445 w 521"/>
                <a:gd name="T19" fmla="*/ 283 h 301"/>
                <a:gd name="T20" fmla="*/ 445 w 521"/>
                <a:gd name="T21" fmla="*/ 286 h 301"/>
                <a:gd name="T22" fmla="*/ 433 w 521"/>
                <a:gd name="T23" fmla="*/ 297 h 301"/>
                <a:gd name="T24" fmla="*/ 394 w 521"/>
                <a:gd name="T25" fmla="*/ 232 h 301"/>
                <a:gd name="T26" fmla="*/ 397 w 521"/>
                <a:gd name="T2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301">
                  <a:moveTo>
                    <a:pt x="397" y="0"/>
                  </a:moveTo>
                  <a:cubicBezTo>
                    <a:pt x="417" y="55"/>
                    <a:pt x="417" y="55"/>
                    <a:pt x="417" y="55"/>
                  </a:cubicBezTo>
                  <a:cubicBezTo>
                    <a:pt x="119" y="113"/>
                    <a:pt x="423" y="158"/>
                    <a:pt x="495" y="232"/>
                  </a:cubicBezTo>
                  <a:cubicBezTo>
                    <a:pt x="521" y="258"/>
                    <a:pt x="517" y="298"/>
                    <a:pt x="500" y="299"/>
                  </a:cubicBezTo>
                  <a:cubicBezTo>
                    <a:pt x="490" y="299"/>
                    <a:pt x="490" y="289"/>
                    <a:pt x="489" y="279"/>
                  </a:cubicBezTo>
                  <a:cubicBezTo>
                    <a:pt x="490" y="287"/>
                    <a:pt x="489" y="296"/>
                    <a:pt x="483" y="297"/>
                  </a:cubicBezTo>
                  <a:cubicBezTo>
                    <a:pt x="470" y="301"/>
                    <a:pt x="466" y="288"/>
                    <a:pt x="465" y="281"/>
                  </a:cubicBezTo>
                  <a:cubicBezTo>
                    <a:pt x="466" y="287"/>
                    <a:pt x="466" y="297"/>
                    <a:pt x="456" y="298"/>
                  </a:cubicBezTo>
                  <a:cubicBezTo>
                    <a:pt x="448" y="300"/>
                    <a:pt x="445" y="292"/>
                    <a:pt x="445" y="286"/>
                  </a:cubicBezTo>
                  <a:cubicBezTo>
                    <a:pt x="445" y="285"/>
                    <a:pt x="445" y="283"/>
                    <a:pt x="445" y="283"/>
                  </a:cubicBezTo>
                  <a:cubicBezTo>
                    <a:pt x="445" y="284"/>
                    <a:pt x="445" y="285"/>
                    <a:pt x="445" y="286"/>
                  </a:cubicBezTo>
                  <a:cubicBezTo>
                    <a:pt x="444" y="291"/>
                    <a:pt x="440" y="299"/>
                    <a:pt x="433" y="297"/>
                  </a:cubicBezTo>
                  <a:cubicBezTo>
                    <a:pt x="417" y="293"/>
                    <a:pt x="420" y="263"/>
                    <a:pt x="394" y="232"/>
                  </a:cubicBezTo>
                  <a:cubicBezTo>
                    <a:pt x="369" y="200"/>
                    <a:pt x="0" y="104"/>
                    <a:pt x="397" y="0"/>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ṧḻíḋè">
              <a:extLst>
                <a:ext uri="{FF2B5EF4-FFF2-40B4-BE49-F238E27FC236}">
                  <a16:creationId xmlns:a16="http://schemas.microsoft.com/office/drawing/2014/main" id="{47A9572B-18F6-4CFB-8D34-4765A67714B7}"/>
                </a:ext>
              </a:extLst>
            </p:cNvPr>
            <p:cNvSpPr/>
            <p:nvPr/>
          </p:nvSpPr>
          <p:spPr bwMode="auto">
            <a:xfrm>
              <a:off x="1189832" y="4189413"/>
              <a:ext cx="220663" cy="179388"/>
            </a:xfrm>
            <a:custGeom>
              <a:avLst/>
              <a:gdLst>
                <a:gd name="T0" fmla="*/ 56 w 85"/>
                <a:gd name="T1" fmla="*/ 0 h 69"/>
                <a:gd name="T2" fmla="*/ 85 w 85"/>
                <a:gd name="T3" fmla="*/ 58 h 69"/>
                <a:gd name="T4" fmla="*/ 20 w 85"/>
                <a:gd name="T5" fmla="*/ 69 h 69"/>
                <a:gd name="T6" fmla="*/ 0 w 85"/>
                <a:gd name="T7" fmla="*/ 14 h 69"/>
                <a:gd name="T8" fmla="*/ 56 w 85"/>
                <a:gd name="T9" fmla="*/ 0 h 69"/>
              </a:gdLst>
              <a:ahLst/>
              <a:cxnLst>
                <a:cxn ang="0">
                  <a:pos x="T0" y="T1"/>
                </a:cxn>
                <a:cxn ang="0">
                  <a:pos x="T2" y="T3"/>
                </a:cxn>
                <a:cxn ang="0">
                  <a:pos x="T4" y="T5"/>
                </a:cxn>
                <a:cxn ang="0">
                  <a:pos x="T6" y="T7"/>
                </a:cxn>
                <a:cxn ang="0">
                  <a:pos x="T8" y="T9"/>
                </a:cxn>
              </a:cxnLst>
              <a:rect l="0" t="0" r="r" b="b"/>
              <a:pathLst>
                <a:path w="85" h="69">
                  <a:moveTo>
                    <a:pt x="56" y="0"/>
                  </a:moveTo>
                  <a:cubicBezTo>
                    <a:pt x="85" y="58"/>
                    <a:pt x="85" y="58"/>
                    <a:pt x="85" y="58"/>
                  </a:cubicBezTo>
                  <a:cubicBezTo>
                    <a:pt x="61" y="62"/>
                    <a:pt x="39" y="65"/>
                    <a:pt x="20" y="69"/>
                  </a:cubicBezTo>
                  <a:cubicBezTo>
                    <a:pt x="0" y="14"/>
                    <a:pt x="0" y="14"/>
                    <a:pt x="0" y="14"/>
                  </a:cubicBezTo>
                  <a:cubicBezTo>
                    <a:pt x="17" y="9"/>
                    <a:pt x="36" y="5"/>
                    <a:pt x="56"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ïşḻiḋê">
              <a:extLst>
                <a:ext uri="{FF2B5EF4-FFF2-40B4-BE49-F238E27FC236}">
                  <a16:creationId xmlns:a16="http://schemas.microsoft.com/office/drawing/2014/main" id="{FC2287E4-4205-424B-8E9D-07CC8F63C88E}"/>
                </a:ext>
              </a:extLst>
            </p:cNvPr>
            <p:cNvSpPr/>
            <p:nvPr/>
          </p:nvSpPr>
          <p:spPr bwMode="auto">
            <a:xfrm>
              <a:off x="1313657" y="4960938"/>
              <a:ext cx="0" cy="6350"/>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0"/>
                    <a:pt x="0" y="2"/>
                    <a:pt x="0" y="3"/>
                  </a:cubicBezTo>
                  <a:cubicBezTo>
                    <a:pt x="0" y="2"/>
                    <a:pt x="0" y="1"/>
                    <a:pt x="0" y="0"/>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işḷidê">
              <a:extLst>
                <a:ext uri="{FF2B5EF4-FFF2-40B4-BE49-F238E27FC236}">
                  <a16:creationId xmlns:a16="http://schemas.microsoft.com/office/drawing/2014/main" id="{4C77F8C4-023E-4BE0-87B3-86E8E26EFAC1}"/>
                </a:ext>
              </a:extLst>
            </p:cNvPr>
            <p:cNvSpPr/>
            <p:nvPr/>
          </p:nvSpPr>
          <p:spPr bwMode="auto">
            <a:xfrm>
              <a:off x="2069307" y="3363913"/>
              <a:ext cx="511175" cy="409575"/>
            </a:xfrm>
            <a:custGeom>
              <a:avLst/>
              <a:gdLst>
                <a:gd name="T0" fmla="*/ 186 w 197"/>
                <a:gd name="T1" fmla="*/ 53 h 158"/>
                <a:gd name="T2" fmla="*/ 118 w 197"/>
                <a:gd name="T3" fmla="*/ 143 h 158"/>
                <a:gd name="T4" fmla="*/ 11 w 197"/>
                <a:gd name="T5" fmla="*/ 105 h 158"/>
                <a:gd name="T6" fmla="*/ 80 w 197"/>
                <a:gd name="T7" fmla="*/ 15 h 158"/>
                <a:gd name="T8" fmla="*/ 186 w 197"/>
                <a:gd name="T9" fmla="*/ 53 h 158"/>
              </a:gdLst>
              <a:ahLst/>
              <a:cxnLst>
                <a:cxn ang="0">
                  <a:pos x="T0" y="T1"/>
                </a:cxn>
                <a:cxn ang="0">
                  <a:pos x="T2" y="T3"/>
                </a:cxn>
                <a:cxn ang="0">
                  <a:pos x="T4" y="T5"/>
                </a:cxn>
                <a:cxn ang="0">
                  <a:pos x="T6" y="T7"/>
                </a:cxn>
                <a:cxn ang="0">
                  <a:pos x="T8" y="T9"/>
                </a:cxn>
              </a:cxnLst>
              <a:rect l="0" t="0" r="r" b="b"/>
              <a:pathLst>
                <a:path w="197" h="158">
                  <a:moveTo>
                    <a:pt x="186" y="53"/>
                  </a:moveTo>
                  <a:cubicBezTo>
                    <a:pt x="197" y="88"/>
                    <a:pt x="166" y="129"/>
                    <a:pt x="118" y="143"/>
                  </a:cubicBezTo>
                  <a:cubicBezTo>
                    <a:pt x="69" y="158"/>
                    <a:pt x="22" y="141"/>
                    <a:pt x="11" y="105"/>
                  </a:cubicBezTo>
                  <a:cubicBezTo>
                    <a:pt x="0" y="70"/>
                    <a:pt x="31" y="29"/>
                    <a:pt x="80" y="15"/>
                  </a:cubicBezTo>
                  <a:cubicBezTo>
                    <a:pt x="128" y="0"/>
                    <a:pt x="176" y="17"/>
                    <a:pt x="186" y="53"/>
                  </a:cubicBezTo>
                  <a:close/>
                </a:path>
              </a:pathLst>
            </a:custGeom>
            <a:solidFill>
              <a:srgbClr val="D3598D"/>
            </a:solidFill>
            <a:ln>
              <a:noFill/>
            </a:ln>
          </p:spPr>
          <p:txBody>
            <a:bodyPr anchor="ctr"/>
            <a:lstStyle/>
            <a:p>
              <a:pPr algn="ctr"/>
              <a:endParaRPr/>
            </a:p>
          </p:txBody>
        </p:sp>
        <p:sp>
          <p:nvSpPr>
            <p:cNvPr id="319" name="îṥļïḍé">
              <a:extLst>
                <a:ext uri="{FF2B5EF4-FFF2-40B4-BE49-F238E27FC236}">
                  <a16:creationId xmlns:a16="http://schemas.microsoft.com/office/drawing/2014/main" id="{7F3AAE98-F115-43E5-BAFC-AD3F44086A4B}"/>
                </a:ext>
              </a:extLst>
            </p:cNvPr>
            <p:cNvSpPr/>
            <p:nvPr/>
          </p:nvSpPr>
          <p:spPr bwMode="auto">
            <a:xfrm>
              <a:off x="9576594" y="3363913"/>
              <a:ext cx="511175" cy="409575"/>
            </a:xfrm>
            <a:custGeom>
              <a:avLst/>
              <a:gdLst>
                <a:gd name="T0" fmla="*/ 186 w 197"/>
                <a:gd name="T1" fmla="*/ 105 h 158"/>
                <a:gd name="T2" fmla="*/ 118 w 197"/>
                <a:gd name="T3" fmla="*/ 15 h 158"/>
                <a:gd name="T4" fmla="*/ 11 w 197"/>
                <a:gd name="T5" fmla="*/ 53 h 158"/>
                <a:gd name="T6" fmla="*/ 79 w 197"/>
                <a:gd name="T7" fmla="*/ 143 h 158"/>
                <a:gd name="T8" fmla="*/ 186 w 197"/>
                <a:gd name="T9" fmla="*/ 105 h 158"/>
              </a:gdLst>
              <a:ahLst/>
              <a:cxnLst>
                <a:cxn ang="0">
                  <a:pos x="T0" y="T1"/>
                </a:cxn>
                <a:cxn ang="0">
                  <a:pos x="T2" y="T3"/>
                </a:cxn>
                <a:cxn ang="0">
                  <a:pos x="T4" y="T5"/>
                </a:cxn>
                <a:cxn ang="0">
                  <a:pos x="T6" y="T7"/>
                </a:cxn>
                <a:cxn ang="0">
                  <a:pos x="T8" y="T9"/>
                </a:cxn>
              </a:cxnLst>
              <a:rect l="0" t="0" r="r" b="b"/>
              <a:pathLst>
                <a:path w="197" h="158">
                  <a:moveTo>
                    <a:pt x="186" y="105"/>
                  </a:moveTo>
                  <a:cubicBezTo>
                    <a:pt x="197" y="70"/>
                    <a:pt x="166" y="29"/>
                    <a:pt x="118" y="15"/>
                  </a:cubicBezTo>
                  <a:cubicBezTo>
                    <a:pt x="69" y="0"/>
                    <a:pt x="22" y="17"/>
                    <a:pt x="11" y="53"/>
                  </a:cubicBezTo>
                  <a:cubicBezTo>
                    <a:pt x="0" y="88"/>
                    <a:pt x="31" y="129"/>
                    <a:pt x="79" y="143"/>
                  </a:cubicBezTo>
                  <a:cubicBezTo>
                    <a:pt x="128" y="158"/>
                    <a:pt x="176" y="141"/>
                    <a:pt x="186" y="105"/>
                  </a:cubicBezTo>
                  <a:close/>
                </a:path>
              </a:pathLst>
            </a:custGeom>
            <a:solidFill>
              <a:srgbClr val="D3598D"/>
            </a:solidFill>
            <a:ln>
              <a:noFill/>
            </a:ln>
          </p:spPr>
          <p:txBody>
            <a:bodyPr anchor="ctr"/>
            <a:lstStyle/>
            <a:p>
              <a:pPr algn="ctr"/>
              <a:endParaRPr/>
            </a:p>
          </p:txBody>
        </p:sp>
        <p:sp>
          <p:nvSpPr>
            <p:cNvPr id="320" name="íSľïḍé">
              <a:extLst>
                <a:ext uri="{FF2B5EF4-FFF2-40B4-BE49-F238E27FC236}">
                  <a16:creationId xmlns:a16="http://schemas.microsoft.com/office/drawing/2014/main" id="{A00075B4-AB3D-43C9-81A2-AB0C1FBD96F0}"/>
                </a:ext>
              </a:extLst>
            </p:cNvPr>
            <p:cNvSpPr/>
            <p:nvPr/>
          </p:nvSpPr>
          <p:spPr bwMode="auto">
            <a:xfrm>
              <a:off x="8133557" y="4881563"/>
              <a:ext cx="254000" cy="150813"/>
            </a:xfrm>
            <a:custGeom>
              <a:avLst/>
              <a:gdLst>
                <a:gd name="T0" fmla="*/ 84 w 98"/>
                <a:gd name="T1" fmla="*/ 0 h 58"/>
                <a:gd name="T2" fmla="*/ 72 w 98"/>
                <a:gd name="T3" fmla="*/ 10 h 58"/>
                <a:gd name="T4" fmla="*/ 61 w 98"/>
                <a:gd name="T5" fmla="*/ 0 h 58"/>
                <a:gd name="T6" fmla="*/ 49 w 98"/>
                <a:gd name="T7" fmla="*/ 11 h 58"/>
                <a:gd name="T8" fmla="*/ 37 w 98"/>
                <a:gd name="T9" fmla="*/ 0 h 58"/>
                <a:gd name="T10" fmla="*/ 25 w 98"/>
                <a:gd name="T11" fmla="*/ 10 h 58"/>
                <a:gd name="T12" fmla="*/ 14 w 98"/>
                <a:gd name="T13" fmla="*/ 0 h 58"/>
                <a:gd name="T14" fmla="*/ 0 w 98"/>
                <a:gd name="T15" fmla="*/ 29 h 58"/>
                <a:gd name="T16" fmla="*/ 14 w 98"/>
                <a:gd name="T17" fmla="*/ 58 h 58"/>
                <a:gd name="T18" fmla="*/ 25 w 98"/>
                <a:gd name="T19" fmla="*/ 48 h 58"/>
                <a:gd name="T20" fmla="*/ 37 w 98"/>
                <a:gd name="T21" fmla="*/ 58 h 58"/>
                <a:gd name="T22" fmla="*/ 49 w 98"/>
                <a:gd name="T23" fmla="*/ 46 h 58"/>
                <a:gd name="T24" fmla="*/ 61 w 98"/>
                <a:gd name="T25" fmla="*/ 58 h 58"/>
                <a:gd name="T26" fmla="*/ 72 w 98"/>
                <a:gd name="T27" fmla="*/ 48 h 58"/>
                <a:gd name="T28" fmla="*/ 84 w 98"/>
                <a:gd name="T29" fmla="*/ 58 h 58"/>
                <a:gd name="T30" fmla="*/ 98 w 98"/>
                <a:gd name="T31" fmla="*/ 29 h 58"/>
                <a:gd name="T32" fmla="*/ 84 w 98"/>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58">
                  <a:moveTo>
                    <a:pt x="84" y="0"/>
                  </a:moveTo>
                  <a:cubicBezTo>
                    <a:pt x="79" y="0"/>
                    <a:pt x="75" y="2"/>
                    <a:pt x="72" y="10"/>
                  </a:cubicBezTo>
                  <a:cubicBezTo>
                    <a:pt x="70" y="2"/>
                    <a:pt x="66" y="0"/>
                    <a:pt x="61" y="0"/>
                  </a:cubicBezTo>
                  <a:cubicBezTo>
                    <a:pt x="56" y="0"/>
                    <a:pt x="51" y="2"/>
                    <a:pt x="49" y="11"/>
                  </a:cubicBezTo>
                  <a:cubicBezTo>
                    <a:pt x="47" y="2"/>
                    <a:pt x="42" y="0"/>
                    <a:pt x="37" y="0"/>
                  </a:cubicBezTo>
                  <a:cubicBezTo>
                    <a:pt x="32" y="0"/>
                    <a:pt x="28" y="2"/>
                    <a:pt x="25" y="10"/>
                  </a:cubicBezTo>
                  <a:cubicBezTo>
                    <a:pt x="23" y="2"/>
                    <a:pt x="19" y="0"/>
                    <a:pt x="14" y="0"/>
                  </a:cubicBezTo>
                  <a:cubicBezTo>
                    <a:pt x="6" y="0"/>
                    <a:pt x="0" y="5"/>
                    <a:pt x="0" y="29"/>
                  </a:cubicBezTo>
                  <a:cubicBezTo>
                    <a:pt x="0" y="53"/>
                    <a:pt x="6" y="58"/>
                    <a:pt x="14" y="58"/>
                  </a:cubicBezTo>
                  <a:cubicBezTo>
                    <a:pt x="19" y="58"/>
                    <a:pt x="23" y="56"/>
                    <a:pt x="25" y="48"/>
                  </a:cubicBezTo>
                  <a:cubicBezTo>
                    <a:pt x="28" y="56"/>
                    <a:pt x="32" y="58"/>
                    <a:pt x="37" y="58"/>
                  </a:cubicBezTo>
                  <a:cubicBezTo>
                    <a:pt x="42" y="58"/>
                    <a:pt x="47" y="56"/>
                    <a:pt x="49" y="46"/>
                  </a:cubicBezTo>
                  <a:cubicBezTo>
                    <a:pt x="51" y="56"/>
                    <a:pt x="56" y="58"/>
                    <a:pt x="61" y="58"/>
                  </a:cubicBezTo>
                  <a:cubicBezTo>
                    <a:pt x="66" y="58"/>
                    <a:pt x="70" y="56"/>
                    <a:pt x="72" y="48"/>
                  </a:cubicBezTo>
                  <a:cubicBezTo>
                    <a:pt x="75" y="56"/>
                    <a:pt x="79" y="58"/>
                    <a:pt x="84" y="58"/>
                  </a:cubicBezTo>
                  <a:cubicBezTo>
                    <a:pt x="91" y="58"/>
                    <a:pt x="98" y="53"/>
                    <a:pt x="98" y="29"/>
                  </a:cubicBezTo>
                  <a:cubicBezTo>
                    <a:pt x="98" y="5"/>
                    <a:pt x="91" y="0"/>
                    <a:pt x="84" y="0"/>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ïṥļïḓé">
              <a:extLst>
                <a:ext uri="{FF2B5EF4-FFF2-40B4-BE49-F238E27FC236}">
                  <a16:creationId xmlns:a16="http://schemas.microsoft.com/office/drawing/2014/main" id="{B24F0486-DFCE-486C-8647-5C6FDD00261E}"/>
                </a:ext>
              </a:extLst>
            </p:cNvPr>
            <p:cNvSpPr/>
            <p:nvPr/>
          </p:nvSpPr>
          <p:spPr bwMode="auto">
            <a:xfrm>
              <a:off x="3796507" y="4881563"/>
              <a:ext cx="254000" cy="150813"/>
            </a:xfrm>
            <a:custGeom>
              <a:avLst/>
              <a:gdLst>
                <a:gd name="T0" fmla="*/ 84 w 98"/>
                <a:gd name="T1" fmla="*/ 0 h 58"/>
                <a:gd name="T2" fmla="*/ 73 w 98"/>
                <a:gd name="T3" fmla="*/ 10 h 58"/>
                <a:gd name="T4" fmla="*/ 61 w 98"/>
                <a:gd name="T5" fmla="*/ 0 h 58"/>
                <a:gd name="T6" fmla="*/ 49 w 98"/>
                <a:gd name="T7" fmla="*/ 11 h 58"/>
                <a:gd name="T8" fmla="*/ 37 w 98"/>
                <a:gd name="T9" fmla="*/ 0 h 58"/>
                <a:gd name="T10" fmla="*/ 25 w 98"/>
                <a:gd name="T11" fmla="*/ 10 h 58"/>
                <a:gd name="T12" fmla="*/ 14 w 98"/>
                <a:gd name="T13" fmla="*/ 0 h 58"/>
                <a:gd name="T14" fmla="*/ 0 w 98"/>
                <a:gd name="T15" fmla="*/ 29 h 58"/>
                <a:gd name="T16" fmla="*/ 14 w 98"/>
                <a:gd name="T17" fmla="*/ 58 h 58"/>
                <a:gd name="T18" fmla="*/ 25 w 98"/>
                <a:gd name="T19" fmla="*/ 48 h 58"/>
                <a:gd name="T20" fmla="*/ 37 w 98"/>
                <a:gd name="T21" fmla="*/ 58 h 58"/>
                <a:gd name="T22" fmla="*/ 49 w 98"/>
                <a:gd name="T23" fmla="*/ 46 h 58"/>
                <a:gd name="T24" fmla="*/ 61 w 98"/>
                <a:gd name="T25" fmla="*/ 58 h 58"/>
                <a:gd name="T26" fmla="*/ 73 w 98"/>
                <a:gd name="T27" fmla="*/ 48 h 58"/>
                <a:gd name="T28" fmla="*/ 84 w 98"/>
                <a:gd name="T29" fmla="*/ 58 h 58"/>
                <a:gd name="T30" fmla="*/ 98 w 98"/>
                <a:gd name="T31" fmla="*/ 29 h 58"/>
                <a:gd name="T32" fmla="*/ 84 w 98"/>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58">
                  <a:moveTo>
                    <a:pt x="84" y="0"/>
                  </a:moveTo>
                  <a:cubicBezTo>
                    <a:pt x="79" y="0"/>
                    <a:pt x="75" y="2"/>
                    <a:pt x="73" y="10"/>
                  </a:cubicBezTo>
                  <a:cubicBezTo>
                    <a:pt x="70" y="2"/>
                    <a:pt x="66" y="0"/>
                    <a:pt x="61" y="0"/>
                  </a:cubicBezTo>
                  <a:cubicBezTo>
                    <a:pt x="56" y="0"/>
                    <a:pt x="51" y="2"/>
                    <a:pt x="49" y="11"/>
                  </a:cubicBezTo>
                  <a:cubicBezTo>
                    <a:pt x="47" y="2"/>
                    <a:pt x="42" y="0"/>
                    <a:pt x="37" y="0"/>
                  </a:cubicBezTo>
                  <a:cubicBezTo>
                    <a:pt x="32" y="0"/>
                    <a:pt x="28" y="2"/>
                    <a:pt x="25" y="10"/>
                  </a:cubicBezTo>
                  <a:cubicBezTo>
                    <a:pt x="23" y="2"/>
                    <a:pt x="19" y="0"/>
                    <a:pt x="14" y="0"/>
                  </a:cubicBezTo>
                  <a:cubicBezTo>
                    <a:pt x="6" y="0"/>
                    <a:pt x="0" y="5"/>
                    <a:pt x="0" y="29"/>
                  </a:cubicBezTo>
                  <a:cubicBezTo>
                    <a:pt x="0" y="53"/>
                    <a:pt x="6" y="58"/>
                    <a:pt x="14" y="58"/>
                  </a:cubicBezTo>
                  <a:cubicBezTo>
                    <a:pt x="19" y="58"/>
                    <a:pt x="23" y="56"/>
                    <a:pt x="25" y="48"/>
                  </a:cubicBezTo>
                  <a:cubicBezTo>
                    <a:pt x="28" y="56"/>
                    <a:pt x="32" y="58"/>
                    <a:pt x="37" y="58"/>
                  </a:cubicBezTo>
                  <a:cubicBezTo>
                    <a:pt x="42" y="58"/>
                    <a:pt x="47" y="56"/>
                    <a:pt x="49" y="46"/>
                  </a:cubicBezTo>
                  <a:cubicBezTo>
                    <a:pt x="51" y="56"/>
                    <a:pt x="56" y="58"/>
                    <a:pt x="61" y="58"/>
                  </a:cubicBezTo>
                  <a:cubicBezTo>
                    <a:pt x="66" y="58"/>
                    <a:pt x="70" y="56"/>
                    <a:pt x="73" y="48"/>
                  </a:cubicBezTo>
                  <a:cubicBezTo>
                    <a:pt x="75" y="56"/>
                    <a:pt x="79" y="58"/>
                    <a:pt x="84" y="58"/>
                  </a:cubicBezTo>
                  <a:cubicBezTo>
                    <a:pt x="92" y="58"/>
                    <a:pt x="98" y="53"/>
                    <a:pt x="98" y="29"/>
                  </a:cubicBezTo>
                  <a:cubicBezTo>
                    <a:pt x="98" y="5"/>
                    <a:pt x="92" y="0"/>
                    <a:pt x="84" y="0"/>
                  </a:cubicBezTo>
                  <a:close/>
                </a:path>
              </a:pathLst>
            </a:custGeom>
            <a:solidFill>
              <a:srgbClr val="FDDC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îŝľíḋê">
              <a:extLst>
                <a:ext uri="{FF2B5EF4-FFF2-40B4-BE49-F238E27FC236}">
                  <a16:creationId xmlns:a16="http://schemas.microsoft.com/office/drawing/2014/main" id="{38F4307C-FF46-4936-9310-BD24B2494BED}"/>
                </a:ext>
              </a:extLst>
            </p:cNvPr>
            <p:cNvSpPr/>
            <p:nvPr/>
          </p:nvSpPr>
          <p:spPr bwMode="auto">
            <a:xfrm>
              <a:off x="5420519" y="5018088"/>
              <a:ext cx="1346200" cy="9493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3" name="iṧļïde">
              <a:extLst>
                <a:ext uri="{FF2B5EF4-FFF2-40B4-BE49-F238E27FC236}">
                  <a16:creationId xmlns:a16="http://schemas.microsoft.com/office/drawing/2014/main" id="{70DFB115-8E6B-4621-90B2-F13A74B62DCD}"/>
                </a:ext>
              </a:extLst>
            </p:cNvPr>
            <p:cNvSpPr/>
            <p:nvPr/>
          </p:nvSpPr>
          <p:spPr bwMode="auto">
            <a:xfrm>
              <a:off x="5461794" y="4819650"/>
              <a:ext cx="88900" cy="276225"/>
            </a:xfrm>
            <a:custGeom>
              <a:avLst/>
              <a:gdLst>
                <a:gd name="T0" fmla="*/ 20 w 34"/>
                <a:gd name="T1" fmla="*/ 53 h 106"/>
                <a:gd name="T2" fmla="*/ 29 w 34"/>
                <a:gd name="T3" fmla="*/ 20 h 106"/>
                <a:gd name="T4" fmla="*/ 29 w 34"/>
                <a:gd name="T5" fmla="*/ 20 h 106"/>
                <a:gd name="T6" fmla="*/ 29 w 34"/>
                <a:gd name="T7" fmla="*/ 0 h 106"/>
                <a:gd name="T8" fmla="*/ 0 w 34"/>
                <a:gd name="T9" fmla="*/ 53 h 106"/>
                <a:gd name="T10" fmla="*/ 29 w 34"/>
                <a:gd name="T11" fmla="*/ 106 h 106"/>
                <a:gd name="T12" fmla="*/ 34 w 34"/>
                <a:gd name="T13" fmla="*/ 97 h 106"/>
                <a:gd name="T14" fmla="*/ 29 w 34"/>
                <a:gd name="T15" fmla="*/ 86 h 106"/>
                <a:gd name="T16" fmla="*/ 20 w 34"/>
                <a:gd name="T17"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06">
                  <a:moveTo>
                    <a:pt x="20" y="53"/>
                  </a:moveTo>
                  <a:cubicBezTo>
                    <a:pt x="20" y="32"/>
                    <a:pt x="27" y="21"/>
                    <a:pt x="29" y="20"/>
                  </a:cubicBezTo>
                  <a:cubicBezTo>
                    <a:pt x="29" y="20"/>
                    <a:pt x="29" y="20"/>
                    <a:pt x="29" y="20"/>
                  </a:cubicBezTo>
                  <a:cubicBezTo>
                    <a:pt x="29" y="0"/>
                    <a:pt x="29" y="0"/>
                    <a:pt x="29" y="0"/>
                  </a:cubicBezTo>
                  <a:cubicBezTo>
                    <a:pt x="10" y="0"/>
                    <a:pt x="0" y="27"/>
                    <a:pt x="0" y="53"/>
                  </a:cubicBezTo>
                  <a:cubicBezTo>
                    <a:pt x="0" y="79"/>
                    <a:pt x="10" y="106"/>
                    <a:pt x="29" y="106"/>
                  </a:cubicBezTo>
                  <a:cubicBezTo>
                    <a:pt x="29" y="106"/>
                    <a:pt x="34" y="105"/>
                    <a:pt x="34" y="97"/>
                  </a:cubicBezTo>
                  <a:cubicBezTo>
                    <a:pt x="34" y="88"/>
                    <a:pt x="29" y="86"/>
                    <a:pt x="29" y="86"/>
                  </a:cubicBezTo>
                  <a:cubicBezTo>
                    <a:pt x="27" y="85"/>
                    <a:pt x="20" y="73"/>
                    <a:pt x="20" y="53"/>
                  </a:cubicBezTo>
                  <a:close/>
                </a:path>
              </a:pathLst>
            </a:custGeom>
            <a:solidFill>
              <a:srgbClr val="3219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íṥḻîḋe">
              <a:extLst>
                <a:ext uri="{FF2B5EF4-FFF2-40B4-BE49-F238E27FC236}">
                  <a16:creationId xmlns:a16="http://schemas.microsoft.com/office/drawing/2014/main" id="{B7D48B8F-4552-4712-8296-8E5549CEB0B9}"/>
                </a:ext>
              </a:extLst>
            </p:cNvPr>
            <p:cNvSpPr/>
            <p:nvPr/>
          </p:nvSpPr>
          <p:spPr bwMode="auto">
            <a:xfrm>
              <a:off x="6647657" y="4819650"/>
              <a:ext cx="85725" cy="276225"/>
            </a:xfrm>
            <a:custGeom>
              <a:avLst/>
              <a:gdLst>
                <a:gd name="T0" fmla="*/ 14 w 33"/>
                <a:gd name="T1" fmla="*/ 53 h 106"/>
                <a:gd name="T2" fmla="*/ 4 w 33"/>
                <a:gd name="T3" fmla="*/ 20 h 106"/>
                <a:gd name="T4" fmla="*/ 4 w 33"/>
                <a:gd name="T5" fmla="*/ 20 h 106"/>
                <a:gd name="T6" fmla="*/ 4 w 33"/>
                <a:gd name="T7" fmla="*/ 0 h 106"/>
                <a:gd name="T8" fmla="*/ 33 w 33"/>
                <a:gd name="T9" fmla="*/ 53 h 106"/>
                <a:gd name="T10" fmla="*/ 4 w 33"/>
                <a:gd name="T11" fmla="*/ 106 h 106"/>
                <a:gd name="T12" fmla="*/ 0 w 33"/>
                <a:gd name="T13" fmla="*/ 97 h 106"/>
                <a:gd name="T14" fmla="*/ 4 w 33"/>
                <a:gd name="T15" fmla="*/ 86 h 106"/>
                <a:gd name="T16" fmla="*/ 14 w 33"/>
                <a:gd name="T17"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06">
                  <a:moveTo>
                    <a:pt x="14" y="53"/>
                  </a:moveTo>
                  <a:cubicBezTo>
                    <a:pt x="14" y="32"/>
                    <a:pt x="7" y="21"/>
                    <a:pt x="4" y="20"/>
                  </a:cubicBezTo>
                  <a:cubicBezTo>
                    <a:pt x="4" y="20"/>
                    <a:pt x="4" y="20"/>
                    <a:pt x="4" y="20"/>
                  </a:cubicBezTo>
                  <a:cubicBezTo>
                    <a:pt x="4" y="0"/>
                    <a:pt x="4" y="0"/>
                    <a:pt x="4" y="0"/>
                  </a:cubicBezTo>
                  <a:cubicBezTo>
                    <a:pt x="23" y="0"/>
                    <a:pt x="33" y="27"/>
                    <a:pt x="33" y="53"/>
                  </a:cubicBezTo>
                  <a:cubicBezTo>
                    <a:pt x="33" y="79"/>
                    <a:pt x="23" y="106"/>
                    <a:pt x="4" y="106"/>
                  </a:cubicBezTo>
                  <a:cubicBezTo>
                    <a:pt x="4" y="106"/>
                    <a:pt x="0" y="105"/>
                    <a:pt x="0" y="97"/>
                  </a:cubicBezTo>
                  <a:cubicBezTo>
                    <a:pt x="0" y="88"/>
                    <a:pt x="4" y="86"/>
                    <a:pt x="4" y="86"/>
                  </a:cubicBezTo>
                  <a:cubicBezTo>
                    <a:pt x="7" y="85"/>
                    <a:pt x="14" y="73"/>
                    <a:pt x="14" y="53"/>
                  </a:cubicBezTo>
                  <a:close/>
                </a:path>
              </a:pathLst>
            </a:custGeom>
            <a:solidFill>
              <a:srgbClr val="3219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ľíde">
              <a:extLst>
                <a:ext uri="{FF2B5EF4-FFF2-40B4-BE49-F238E27FC236}">
                  <a16:creationId xmlns:a16="http://schemas.microsoft.com/office/drawing/2014/main" id="{B0C501A1-86C7-486E-BCCA-3BCE844C5618}"/>
                </a:ext>
              </a:extLst>
            </p:cNvPr>
            <p:cNvSpPr/>
            <p:nvPr/>
          </p:nvSpPr>
          <p:spPr bwMode="auto">
            <a:xfrm>
              <a:off x="442119" y="2127250"/>
              <a:ext cx="330200" cy="368300"/>
            </a:xfrm>
            <a:custGeom>
              <a:avLst/>
              <a:gdLst>
                <a:gd name="T0" fmla="*/ 127 w 127"/>
                <a:gd name="T1" fmla="*/ 142 h 142"/>
                <a:gd name="T2" fmla="*/ 18 w 127"/>
                <a:gd name="T3" fmla="*/ 62 h 142"/>
                <a:gd name="T4" fmla="*/ 127 w 127"/>
                <a:gd name="T5" fmla="*/ 142 h 142"/>
              </a:gdLst>
              <a:ahLst/>
              <a:cxnLst>
                <a:cxn ang="0">
                  <a:pos x="T0" y="T1"/>
                </a:cxn>
                <a:cxn ang="0">
                  <a:pos x="T2" y="T3"/>
                </a:cxn>
                <a:cxn ang="0">
                  <a:pos x="T4" y="T5"/>
                </a:cxn>
              </a:cxnLst>
              <a:rect l="0" t="0" r="r" b="b"/>
              <a:pathLst>
                <a:path w="127" h="142">
                  <a:moveTo>
                    <a:pt x="127" y="142"/>
                  </a:moveTo>
                  <a:cubicBezTo>
                    <a:pt x="125" y="70"/>
                    <a:pt x="39" y="0"/>
                    <a:pt x="18" y="62"/>
                  </a:cubicBezTo>
                  <a:cubicBezTo>
                    <a:pt x="0" y="115"/>
                    <a:pt x="86" y="106"/>
                    <a:pt x="127" y="142"/>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ïşľíḋê">
              <a:extLst>
                <a:ext uri="{FF2B5EF4-FFF2-40B4-BE49-F238E27FC236}">
                  <a16:creationId xmlns:a16="http://schemas.microsoft.com/office/drawing/2014/main" id="{DE064189-83AF-4EA1-AE31-799DA5000D08}"/>
                </a:ext>
              </a:extLst>
            </p:cNvPr>
            <p:cNvSpPr/>
            <p:nvPr/>
          </p:nvSpPr>
          <p:spPr bwMode="auto">
            <a:xfrm>
              <a:off x="605632" y="1839913"/>
              <a:ext cx="339725" cy="412750"/>
            </a:xfrm>
            <a:custGeom>
              <a:avLst/>
              <a:gdLst>
                <a:gd name="T0" fmla="*/ 116 w 131"/>
                <a:gd name="T1" fmla="*/ 159 h 159"/>
                <a:gd name="T2" fmla="*/ 30 w 131"/>
                <a:gd name="T3" fmla="*/ 55 h 159"/>
                <a:gd name="T4" fmla="*/ 116 w 131"/>
                <a:gd name="T5" fmla="*/ 159 h 159"/>
              </a:gdLst>
              <a:ahLst/>
              <a:cxnLst>
                <a:cxn ang="0">
                  <a:pos x="T0" y="T1"/>
                </a:cxn>
                <a:cxn ang="0">
                  <a:pos x="T2" y="T3"/>
                </a:cxn>
                <a:cxn ang="0">
                  <a:pos x="T4" y="T5"/>
                </a:cxn>
              </a:cxnLst>
              <a:rect l="0" t="0" r="r" b="b"/>
              <a:pathLst>
                <a:path w="131" h="159">
                  <a:moveTo>
                    <a:pt x="116" y="159"/>
                  </a:moveTo>
                  <a:cubicBezTo>
                    <a:pt x="131" y="89"/>
                    <a:pt x="65" y="0"/>
                    <a:pt x="30" y="55"/>
                  </a:cubicBezTo>
                  <a:cubicBezTo>
                    <a:pt x="0" y="102"/>
                    <a:pt x="86" y="114"/>
                    <a:pt x="116" y="15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iśliḑè">
              <a:extLst>
                <a:ext uri="{FF2B5EF4-FFF2-40B4-BE49-F238E27FC236}">
                  <a16:creationId xmlns:a16="http://schemas.microsoft.com/office/drawing/2014/main" id="{8F9D3A1E-DE8A-4B09-804C-46A1DCC5DE4A}"/>
                </a:ext>
              </a:extLst>
            </p:cNvPr>
            <p:cNvSpPr/>
            <p:nvPr/>
          </p:nvSpPr>
          <p:spPr bwMode="auto">
            <a:xfrm>
              <a:off x="11291094" y="3635375"/>
              <a:ext cx="368300" cy="328613"/>
            </a:xfrm>
            <a:custGeom>
              <a:avLst/>
              <a:gdLst>
                <a:gd name="T0" fmla="*/ 0 w 142"/>
                <a:gd name="T1" fmla="*/ 0 h 126"/>
                <a:gd name="T2" fmla="*/ 80 w 142"/>
                <a:gd name="T3" fmla="*/ 109 h 126"/>
                <a:gd name="T4" fmla="*/ 0 w 142"/>
                <a:gd name="T5" fmla="*/ 0 h 126"/>
              </a:gdLst>
              <a:ahLst/>
              <a:cxnLst>
                <a:cxn ang="0">
                  <a:pos x="T0" y="T1"/>
                </a:cxn>
                <a:cxn ang="0">
                  <a:pos x="T2" y="T3"/>
                </a:cxn>
                <a:cxn ang="0">
                  <a:pos x="T4" y="T5"/>
                </a:cxn>
              </a:cxnLst>
              <a:rect l="0" t="0" r="r" b="b"/>
              <a:pathLst>
                <a:path w="142" h="126">
                  <a:moveTo>
                    <a:pt x="0" y="0"/>
                  </a:moveTo>
                  <a:cubicBezTo>
                    <a:pt x="72" y="2"/>
                    <a:pt x="142" y="88"/>
                    <a:pt x="80" y="109"/>
                  </a:cubicBezTo>
                  <a:cubicBezTo>
                    <a:pt x="28" y="126"/>
                    <a:pt x="37" y="40"/>
                    <a:pt x="0" y="0"/>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îṡlîďé">
              <a:extLst>
                <a:ext uri="{FF2B5EF4-FFF2-40B4-BE49-F238E27FC236}">
                  <a16:creationId xmlns:a16="http://schemas.microsoft.com/office/drawing/2014/main" id="{2A7F1DA7-8BF7-457C-A651-25E62AA41951}"/>
                </a:ext>
              </a:extLst>
            </p:cNvPr>
            <p:cNvSpPr/>
            <p:nvPr/>
          </p:nvSpPr>
          <p:spPr bwMode="auto">
            <a:xfrm>
              <a:off x="11456194" y="3429000"/>
              <a:ext cx="412750" cy="342900"/>
            </a:xfrm>
            <a:custGeom>
              <a:avLst/>
              <a:gdLst>
                <a:gd name="T0" fmla="*/ 0 w 159"/>
                <a:gd name="T1" fmla="*/ 16 h 132"/>
                <a:gd name="T2" fmla="*/ 104 w 159"/>
                <a:gd name="T3" fmla="*/ 102 h 132"/>
                <a:gd name="T4" fmla="*/ 0 w 159"/>
                <a:gd name="T5" fmla="*/ 16 h 132"/>
              </a:gdLst>
              <a:ahLst/>
              <a:cxnLst>
                <a:cxn ang="0">
                  <a:pos x="T0" y="T1"/>
                </a:cxn>
                <a:cxn ang="0">
                  <a:pos x="T2" y="T3"/>
                </a:cxn>
                <a:cxn ang="0">
                  <a:pos x="T4" y="T5"/>
                </a:cxn>
              </a:cxnLst>
              <a:rect l="0" t="0" r="r" b="b"/>
              <a:pathLst>
                <a:path w="159" h="132">
                  <a:moveTo>
                    <a:pt x="0" y="16"/>
                  </a:moveTo>
                  <a:cubicBezTo>
                    <a:pt x="71" y="0"/>
                    <a:pt x="159" y="67"/>
                    <a:pt x="104" y="102"/>
                  </a:cubicBezTo>
                  <a:cubicBezTo>
                    <a:pt x="57" y="132"/>
                    <a:pt x="45" y="46"/>
                    <a:pt x="0" y="16"/>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30" name="文本框 329">
            <a:extLst>
              <a:ext uri="{FF2B5EF4-FFF2-40B4-BE49-F238E27FC236}">
                <a16:creationId xmlns:a16="http://schemas.microsoft.com/office/drawing/2014/main" id="{7FDEAFA1-7A45-4412-BCA7-88F3EFD49BE0}"/>
              </a:ext>
            </a:extLst>
          </p:cNvPr>
          <p:cNvSpPr txBox="1"/>
          <p:nvPr/>
        </p:nvSpPr>
        <p:spPr>
          <a:xfrm>
            <a:off x="2388515" y="3516287"/>
            <a:ext cx="1083951" cy="276999"/>
          </a:xfrm>
          <a:prstGeom prst="rect">
            <a:avLst/>
          </a:prstGeom>
          <a:noFill/>
        </p:spPr>
        <p:txBody>
          <a:bodyPr wrap="none" rtlCol="0">
            <a:spAutoFit/>
          </a:bodyPr>
          <a:lstStyle/>
          <a:p>
            <a:pPr algn="ctr"/>
            <a:r>
              <a:rPr lang="en-US" altLang="zh-CN" sz="1200" b="1" dirty="0">
                <a:solidFill>
                  <a:schemeClr val="accent2">
                    <a:lumMod val="75000"/>
                  </a:schemeClr>
                </a:solidFill>
              </a:rPr>
              <a:t>Competition</a:t>
            </a:r>
            <a:endParaRPr lang="zh-CN" altLang="en-US" sz="1200" b="1" dirty="0">
              <a:solidFill>
                <a:schemeClr val="accent2">
                  <a:lumMod val="75000"/>
                </a:schemeClr>
              </a:solidFill>
            </a:endParaRPr>
          </a:p>
        </p:txBody>
      </p:sp>
      <p:sp>
        <p:nvSpPr>
          <p:cNvPr id="331" name="箭头: 上 330">
            <a:extLst>
              <a:ext uri="{FF2B5EF4-FFF2-40B4-BE49-F238E27FC236}">
                <a16:creationId xmlns:a16="http://schemas.microsoft.com/office/drawing/2014/main" id="{112EC062-8281-438F-B301-7F0CB02B4557}"/>
              </a:ext>
            </a:extLst>
          </p:cNvPr>
          <p:cNvSpPr/>
          <p:nvPr/>
        </p:nvSpPr>
        <p:spPr>
          <a:xfrm rot="10800000">
            <a:off x="3405123" y="3565625"/>
            <a:ext cx="135338" cy="19956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箭头: 右 331">
            <a:extLst>
              <a:ext uri="{FF2B5EF4-FFF2-40B4-BE49-F238E27FC236}">
                <a16:creationId xmlns:a16="http://schemas.microsoft.com/office/drawing/2014/main" id="{24203D86-09D3-4038-8AAD-E67BCE58FB2F}"/>
              </a:ext>
            </a:extLst>
          </p:cNvPr>
          <p:cNvSpPr/>
          <p:nvPr/>
        </p:nvSpPr>
        <p:spPr>
          <a:xfrm>
            <a:off x="3656750" y="3265714"/>
            <a:ext cx="1083143" cy="33119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Result in</a:t>
            </a:r>
            <a:endParaRPr lang="zh-CN" altLang="en-US" sz="1200" dirty="0"/>
          </a:p>
        </p:txBody>
      </p:sp>
      <p:grpSp>
        <p:nvGrpSpPr>
          <p:cNvPr id="333" name="61a16fa4-1209-4f4f-8527-420194658f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0A11DA2-F84D-4DE6-97B2-8D39C60E0AD8}"/>
              </a:ext>
            </a:extLst>
          </p:cNvPr>
          <p:cNvGrpSpPr>
            <a:grpSpLocks noChangeAspect="1"/>
          </p:cNvGrpSpPr>
          <p:nvPr>
            <p:custDataLst>
              <p:tags r:id="rId10"/>
            </p:custDataLst>
          </p:nvPr>
        </p:nvGrpSpPr>
        <p:grpSpPr>
          <a:xfrm>
            <a:off x="5043190" y="3082971"/>
            <a:ext cx="621457" cy="482654"/>
            <a:chOff x="3175000" y="1157288"/>
            <a:chExt cx="6403975" cy="4973637"/>
          </a:xfrm>
        </p:grpSpPr>
        <p:sp>
          <p:nvSpPr>
            <p:cNvPr id="334" name="îṡľîdè">
              <a:extLst>
                <a:ext uri="{FF2B5EF4-FFF2-40B4-BE49-F238E27FC236}">
                  <a16:creationId xmlns:a16="http://schemas.microsoft.com/office/drawing/2014/main" id="{B4025337-2CCC-43E0-B267-881BCAFAE689}"/>
                </a:ext>
              </a:extLst>
            </p:cNvPr>
            <p:cNvSpPr/>
            <p:nvPr/>
          </p:nvSpPr>
          <p:spPr bwMode="auto">
            <a:xfrm>
              <a:off x="3308350" y="5430838"/>
              <a:ext cx="209550" cy="0"/>
            </a:xfrm>
            <a:custGeom>
              <a:avLst/>
              <a:gdLst>
                <a:gd name="T0" fmla="*/ 132 w 132"/>
                <a:gd name="T1" fmla="*/ 0 w 132"/>
                <a:gd name="T2" fmla="*/ 132 w 132"/>
              </a:gdLst>
              <a:ahLst/>
              <a:cxnLst>
                <a:cxn ang="0">
                  <a:pos x="T0" y="0"/>
                </a:cxn>
                <a:cxn ang="0">
                  <a:pos x="T1" y="0"/>
                </a:cxn>
                <a:cxn ang="0">
                  <a:pos x="T2" y="0"/>
                </a:cxn>
              </a:cxnLst>
              <a:rect l="0" t="0" r="r" b="b"/>
              <a:pathLst>
                <a:path w="132">
                  <a:moveTo>
                    <a:pt x="132" y="0"/>
                  </a:moveTo>
                  <a:lnTo>
                    <a:pt x="0" y="0"/>
                  </a:lnTo>
                  <a:lnTo>
                    <a:pt x="132"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śļiḋè">
              <a:extLst>
                <a:ext uri="{FF2B5EF4-FFF2-40B4-BE49-F238E27FC236}">
                  <a16:creationId xmlns:a16="http://schemas.microsoft.com/office/drawing/2014/main" id="{38CF7BF3-B76C-466F-80C2-EC0F2DD2D5D2}"/>
                </a:ext>
              </a:extLst>
            </p:cNvPr>
            <p:cNvSpPr/>
            <p:nvPr/>
          </p:nvSpPr>
          <p:spPr bwMode="auto">
            <a:xfrm flipH="1">
              <a:off x="3308350" y="5430838"/>
              <a:ext cx="2095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îŝļïḓê">
              <a:extLst>
                <a:ext uri="{FF2B5EF4-FFF2-40B4-BE49-F238E27FC236}">
                  <a16:creationId xmlns:a16="http://schemas.microsoft.com/office/drawing/2014/main" id="{D9B91FC8-4573-43BE-870A-9FDBE57B3017}"/>
                </a:ext>
              </a:extLst>
            </p:cNvPr>
            <p:cNvSpPr/>
            <p:nvPr/>
          </p:nvSpPr>
          <p:spPr bwMode="auto">
            <a:xfrm>
              <a:off x="3219450" y="5335588"/>
              <a:ext cx="387350" cy="184150"/>
            </a:xfrm>
            <a:custGeom>
              <a:avLst/>
              <a:gdLst>
                <a:gd name="T0" fmla="*/ 47 w 61"/>
                <a:gd name="T1" fmla="*/ 0 h 29"/>
                <a:gd name="T2" fmla="*/ 14 w 61"/>
                <a:gd name="T3" fmla="*/ 0 h 29"/>
                <a:gd name="T4" fmla="*/ 0 w 61"/>
                <a:gd name="T5" fmla="*/ 15 h 29"/>
                <a:gd name="T6" fmla="*/ 14 w 61"/>
                <a:gd name="T7" fmla="*/ 29 h 29"/>
                <a:gd name="T8" fmla="*/ 47 w 61"/>
                <a:gd name="T9" fmla="*/ 29 h 29"/>
                <a:gd name="T10" fmla="*/ 61 w 61"/>
                <a:gd name="T11" fmla="*/ 15 h 29"/>
                <a:gd name="T12" fmla="*/ 47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47" y="0"/>
                  </a:moveTo>
                  <a:cubicBezTo>
                    <a:pt x="14" y="0"/>
                    <a:pt x="14" y="0"/>
                    <a:pt x="14" y="0"/>
                  </a:cubicBezTo>
                  <a:cubicBezTo>
                    <a:pt x="7" y="0"/>
                    <a:pt x="0" y="7"/>
                    <a:pt x="0" y="15"/>
                  </a:cubicBezTo>
                  <a:cubicBezTo>
                    <a:pt x="0" y="23"/>
                    <a:pt x="7" y="29"/>
                    <a:pt x="14" y="29"/>
                  </a:cubicBezTo>
                  <a:cubicBezTo>
                    <a:pt x="47" y="29"/>
                    <a:pt x="47" y="29"/>
                    <a:pt x="47" y="29"/>
                  </a:cubicBezTo>
                  <a:cubicBezTo>
                    <a:pt x="55" y="29"/>
                    <a:pt x="61" y="23"/>
                    <a:pt x="61" y="15"/>
                  </a:cubicBezTo>
                  <a:cubicBezTo>
                    <a:pt x="61" y="7"/>
                    <a:pt x="55" y="0"/>
                    <a:pt x="47" y="0"/>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ï$ḻîďê">
              <a:extLst>
                <a:ext uri="{FF2B5EF4-FFF2-40B4-BE49-F238E27FC236}">
                  <a16:creationId xmlns:a16="http://schemas.microsoft.com/office/drawing/2014/main" id="{A786B9BC-3A7A-4A43-905F-D4DA01D83C1E}"/>
                </a:ext>
              </a:extLst>
            </p:cNvPr>
            <p:cNvSpPr/>
            <p:nvPr/>
          </p:nvSpPr>
          <p:spPr bwMode="auto">
            <a:xfrm>
              <a:off x="9426575" y="5430838"/>
              <a:ext cx="63500" cy="0"/>
            </a:xfrm>
            <a:custGeom>
              <a:avLst/>
              <a:gdLst>
                <a:gd name="T0" fmla="*/ 40 w 40"/>
                <a:gd name="T1" fmla="*/ 0 w 40"/>
                <a:gd name="T2" fmla="*/ 40 w 40"/>
              </a:gdLst>
              <a:ahLst/>
              <a:cxnLst>
                <a:cxn ang="0">
                  <a:pos x="T0" y="0"/>
                </a:cxn>
                <a:cxn ang="0">
                  <a:pos x="T1" y="0"/>
                </a:cxn>
                <a:cxn ang="0">
                  <a:pos x="T2" y="0"/>
                </a:cxn>
              </a:cxnLst>
              <a:rect l="0" t="0" r="r" b="b"/>
              <a:pathLst>
                <a:path w="40">
                  <a:moveTo>
                    <a:pt x="40" y="0"/>
                  </a:moveTo>
                  <a:lnTo>
                    <a:pt x="0" y="0"/>
                  </a:lnTo>
                  <a:lnTo>
                    <a:pt x="4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ïslïḋé">
              <a:extLst>
                <a:ext uri="{FF2B5EF4-FFF2-40B4-BE49-F238E27FC236}">
                  <a16:creationId xmlns:a16="http://schemas.microsoft.com/office/drawing/2014/main" id="{20BAAEE2-064A-42B0-8327-CF7499B58E42}"/>
                </a:ext>
              </a:extLst>
            </p:cNvPr>
            <p:cNvSpPr/>
            <p:nvPr/>
          </p:nvSpPr>
          <p:spPr bwMode="auto">
            <a:xfrm flipH="1">
              <a:off x="9426575" y="5430838"/>
              <a:ext cx="635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ŝľîḓê">
              <a:extLst>
                <a:ext uri="{FF2B5EF4-FFF2-40B4-BE49-F238E27FC236}">
                  <a16:creationId xmlns:a16="http://schemas.microsoft.com/office/drawing/2014/main" id="{2835CCAA-CDA3-4F09-92D6-78E78A40C4FE}"/>
                </a:ext>
              </a:extLst>
            </p:cNvPr>
            <p:cNvSpPr/>
            <p:nvPr/>
          </p:nvSpPr>
          <p:spPr bwMode="auto">
            <a:xfrm>
              <a:off x="9337675" y="5335588"/>
              <a:ext cx="241300" cy="184150"/>
            </a:xfrm>
            <a:custGeom>
              <a:avLst/>
              <a:gdLst>
                <a:gd name="T0" fmla="*/ 24 w 38"/>
                <a:gd name="T1" fmla="*/ 0 h 29"/>
                <a:gd name="T2" fmla="*/ 14 w 38"/>
                <a:gd name="T3" fmla="*/ 0 h 29"/>
                <a:gd name="T4" fmla="*/ 0 w 38"/>
                <a:gd name="T5" fmla="*/ 15 h 29"/>
                <a:gd name="T6" fmla="*/ 14 w 38"/>
                <a:gd name="T7" fmla="*/ 29 h 29"/>
                <a:gd name="T8" fmla="*/ 24 w 38"/>
                <a:gd name="T9" fmla="*/ 29 h 29"/>
                <a:gd name="T10" fmla="*/ 38 w 38"/>
                <a:gd name="T11" fmla="*/ 15 h 29"/>
                <a:gd name="T12" fmla="*/ 24 w 38"/>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8" h="29">
                  <a:moveTo>
                    <a:pt x="24" y="0"/>
                  </a:moveTo>
                  <a:cubicBezTo>
                    <a:pt x="14" y="0"/>
                    <a:pt x="14" y="0"/>
                    <a:pt x="14" y="0"/>
                  </a:cubicBezTo>
                  <a:cubicBezTo>
                    <a:pt x="6" y="0"/>
                    <a:pt x="0" y="7"/>
                    <a:pt x="0" y="15"/>
                  </a:cubicBezTo>
                  <a:cubicBezTo>
                    <a:pt x="0" y="23"/>
                    <a:pt x="6" y="29"/>
                    <a:pt x="14" y="29"/>
                  </a:cubicBezTo>
                  <a:cubicBezTo>
                    <a:pt x="24" y="29"/>
                    <a:pt x="24" y="29"/>
                    <a:pt x="24" y="29"/>
                  </a:cubicBezTo>
                  <a:cubicBezTo>
                    <a:pt x="32" y="29"/>
                    <a:pt x="38" y="23"/>
                    <a:pt x="38" y="15"/>
                  </a:cubicBezTo>
                  <a:cubicBezTo>
                    <a:pt x="38" y="7"/>
                    <a:pt x="32" y="0"/>
                    <a:pt x="24" y="0"/>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ṣ1ïďè">
              <a:extLst>
                <a:ext uri="{FF2B5EF4-FFF2-40B4-BE49-F238E27FC236}">
                  <a16:creationId xmlns:a16="http://schemas.microsoft.com/office/drawing/2014/main" id="{46464514-8E11-43EB-9DB8-5D1AE2FFB111}"/>
                </a:ext>
              </a:extLst>
            </p:cNvPr>
            <p:cNvSpPr/>
            <p:nvPr/>
          </p:nvSpPr>
          <p:spPr bwMode="auto">
            <a:xfrm>
              <a:off x="3886200" y="5430838"/>
              <a:ext cx="5235575" cy="0"/>
            </a:xfrm>
            <a:custGeom>
              <a:avLst/>
              <a:gdLst>
                <a:gd name="T0" fmla="*/ 3298 w 3298"/>
                <a:gd name="T1" fmla="*/ 0 w 3298"/>
                <a:gd name="T2" fmla="*/ 3298 w 3298"/>
              </a:gdLst>
              <a:ahLst/>
              <a:cxnLst>
                <a:cxn ang="0">
                  <a:pos x="T0" y="0"/>
                </a:cxn>
                <a:cxn ang="0">
                  <a:pos x="T1" y="0"/>
                </a:cxn>
                <a:cxn ang="0">
                  <a:pos x="T2" y="0"/>
                </a:cxn>
              </a:cxnLst>
              <a:rect l="0" t="0" r="r" b="b"/>
              <a:pathLst>
                <a:path w="3298">
                  <a:moveTo>
                    <a:pt x="3298" y="0"/>
                  </a:moveTo>
                  <a:lnTo>
                    <a:pt x="0" y="0"/>
                  </a:lnTo>
                  <a:lnTo>
                    <a:pt x="3298"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ïṡ1ïde">
              <a:extLst>
                <a:ext uri="{FF2B5EF4-FFF2-40B4-BE49-F238E27FC236}">
                  <a16:creationId xmlns:a16="http://schemas.microsoft.com/office/drawing/2014/main" id="{B6DE7FAD-C581-485E-9F6A-92A4D6804156}"/>
                </a:ext>
              </a:extLst>
            </p:cNvPr>
            <p:cNvSpPr/>
            <p:nvPr/>
          </p:nvSpPr>
          <p:spPr bwMode="auto">
            <a:xfrm>
              <a:off x="3886200" y="5430838"/>
              <a:ext cx="5235575" cy="0"/>
            </a:xfrm>
            <a:custGeom>
              <a:avLst/>
              <a:gdLst>
                <a:gd name="T0" fmla="*/ 3298 w 3298"/>
                <a:gd name="T1" fmla="*/ 0 w 3298"/>
                <a:gd name="T2" fmla="*/ 3298 w 3298"/>
              </a:gdLst>
              <a:ahLst/>
              <a:cxnLst>
                <a:cxn ang="0">
                  <a:pos x="T0" y="0"/>
                </a:cxn>
                <a:cxn ang="0">
                  <a:pos x="T1" y="0"/>
                </a:cxn>
                <a:cxn ang="0">
                  <a:pos x="T2" y="0"/>
                </a:cxn>
              </a:cxnLst>
              <a:rect l="0" t="0" r="r" b="b"/>
              <a:pathLst>
                <a:path w="3298">
                  <a:moveTo>
                    <a:pt x="3298" y="0"/>
                  </a:moveTo>
                  <a:lnTo>
                    <a:pt x="0" y="0"/>
                  </a:lnTo>
                  <a:lnTo>
                    <a:pt x="32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ïśḷiḍè">
              <a:extLst>
                <a:ext uri="{FF2B5EF4-FFF2-40B4-BE49-F238E27FC236}">
                  <a16:creationId xmlns:a16="http://schemas.microsoft.com/office/drawing/2014/main" id="{F47E3951-94BF-4B73-840E-7D44CBC74F95}"/>
                </a:ext>
              </a:extLst>
            </p:cNvPr>
            <p:cNvSpPr/>
            <p:nvPr/>
          </p:nvSpPr>
          <p:spPr bwMode="auto">
            <a:xfrm>
              <a:off x="3797300" y="5335588"/>
              <a:ext cx="5413375" cy="184150"/>
            </a:xfrm>
            <a:custGeom>
              <a:avLst/>
              <a:gdLst>
                <a:gd name="T0" fmla="*/ 838 w 852"/>
                <a:gd name="T1" fmla="*/ 0 h 29"/>
                <a:gd name="T2" fmla="*/ 14 w 852"/>
                <a:gd name="T3" fmla="*/ 0 h 29"/>
                <a:gd name="T4" fmla="*/ 0 w 852"/>
                <a:gd name="T5" fmla="*/ 15 h 29"/>
                <a:gd name="T6" fmla="*/ 14 w 852"/>
                <a:gd name="T7" fmla="*/ 29 h 29"/>
                <a:gd name="T8" fmla="*/ 838 w 852"/>
                <a:gd name="T9" fmla="*/ 29 h 29"/>
                <a:gd name="T10" fmla="*/ 852 w 852"/>
                <a:gd name="T11" fmla="*/ 15 h 29"/>
                <a:gd name="T12" fmla="*/ 838 w 85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852" h="29">
                  <a:moveTo>
                    <a:pt x="838" y="0"/>
                  </a:moveTo>
                  <a:cubicBezTo>
                    <a:pt x="14" y="0"/>
                    <a:pt x="14" y="0"/>
                    <a:pt x="14" y="0"/>
                  </a:cubicBezTo>
                  <a:cubicBezTo>
                    <a:pt x="7" y="0"/>
                    <a:pt x="0" y="7"/>
                    <a:pt x="0" y="15"/>
                  </a:cubicBezTo>
                  <a:cubicBezTo>
                    <a:pt x="0" y="23"/>
                    <a:pt x="7" y="29"/>
                    <a:pt x="14" y="29"/>
                  </a:cubicBezTo>
                  <a:cubicBezTo>
                    <a:pt x="838" y="29"/>
                    <a:pt x="838" y="29"/>
                    <a:pt x="838" y="29"/>
                  </a:cubicBezTo>
                  <a:cubicBezTo>
                    <a:pt x="846" y="29"/>
                    <a:pt x="852" y="23"/>
                    <a:pt x="852" y="15"/>
                  </a:cubicBezTo>
                  <a:cubicBezTo>
                    <a:pt x="852" y="7"/>
                    <a:pt x="846" y="0"/>
                    <a:pt x="838" y="0"/>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ïSľîḓe">
              <a:extLst>
                <a:ext uri="{FF2B5EF4-FFF2-40B4-BE49-F238E27FC236}">
                  <a16:creationId xmlns:a16="http://schemas.microsoft.com/office/drawing/2014/main" id="{524F48B4-9FDC-41B2-BA30-19F0DB082B54}"/>
                </a:ext>
              </a:extLst>
            </p:cNvPr>
            <p:cNvSpPr/>
            <p:nvPr/>
          </p:nvSpPr>
          <p:spPr bwMode="auto">
            <a:xfrm>
              <a:off x="4502150" y="5253038"/>
              <a:ext cx="4124325" cy="877887"/>
            </a:xfrm>
            <a:custGeom>
              <a:avLst/>
              <a:gdLst>
                <a:gd name="T0" fmla="*/ 643 w 649"/>
                <a:gd name="T1" fmla="*/ 42 h 138"/>
                <a:gd name="T2" fmla="*/ 605 w 649"/>
                <a:gd name="T3" fmla="*/ 42 h 138"/>
                <a:gd name="T4" fmla="*/ 549 w 649"/>
                <a:gd name="T5" fmla="*/ 74 h 138"/>
                <a:gd name="T6" fmla="*/ 306 w 649"/>
                <a:gd name="T7" fmla="*/ 117 h 138"/>
                <a:gd name="T8" fmla="*/ 205 w 649"/>
                <a:gd name="T9" fmla="*/ 111 h 138"/>
                <a:gd name="T10" fmla="*/ 0 w 649"/>
                <a:gd name="T11" fmla="*/ 80 h 138"/>
                <a:gd name="T12" fmla="*/ 296 w 649"/>
                <a:gd name="T13" fmla="*/ 138 h 138"/>
                <a:gd name="T14" fmla="*/ 643 w 649"/>
                <a:gd name="T15" fmla="*/ 42 h 138"/>
                <a:gd name="T16" fmla="*/ 643 w 649"/>
                <a:gd name="T17" fmla="*/ 0 h 138"/>
                <a:gd name="T18" fmla="*/ 634 w 649"/>
                <a:gd name="T19" fmla="*/ 13 h 138"/>
                <a:gd name="T20" fmla="*/ 649 w 649"/>
                <a:gd name="T21" fmla="*/ 13 h 138"/>
                <a:gd name="T22" fmla="*/ 643 w 649"/>
                <a:gd name="T2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9" h="138">
                  <a:moveTo>
                    <a:pt x="643" y="42"/>
                  </a:moveTo>
                  <a:cubicBezTo>
                    <a:pt x="605" y="42"/>
                    <a:pt x="605" y="42"/>
                    <a:pt x="605" y="42"/>
                  </a:cubicBezTo>
                  <a:cubicBezTo>
                    <a:pt x="590" y="54"/>
                    <a:pt x="571" y="64"/>
                    <a:pt x="549" y="74"/>
                  </a:cubicBezTo>
                  <a:cubicBezTo>
                    <a:pt x="486" y="101"/>
                    <a:pt x="401" y="117"/>
                    <a:pt x="306" y="117"/>
                  </a:cubicBezTo>
                  <a:cubicBezTo>
                    <a:pt x="271" y="117"/>
                    <a:pt x="237" y="115"/>
                    <a:pt x="205" y="111"/>
                  </a:cubicBezTo>
                  <a:cubicBezTo>
                    <a:pt x="128" y="111"/>
                    <a:pt x="57" y="99"/>
                    <a:pt x="0" y="80"/>
                  </a:cubicBezTo>
                  <a:cubicBezTo>
                    <a:pt x="59" y="111"/>
                    <a:pt x="163" y="138"/>
                    <a:pt x="296" y="138"/>
                  </a:cubicBezTo>
                  <a:cubicBezTo>
                    <a:pt x="482" y="138"/>
                    <a:pt x="611" y="86"/>
                    <a:pt x="643" y="42"/>
                  </a:cubicBezTo>
                  <a:moveTo>
                    <a:pt x="643" y="0"/>
                  </a:moveTo>
                  <a:cubicBezTo>
                    <a:pt x="640" y="5"/>
                    <a:pt x="638" y="9"/>
                    <a:pt x="634" y="13"/>
                  </a:cubicBezTo>
                  <a:cubicBezTo>
                    <a:pt x="649" y="13"/>
                    <a:pt x="649" y="13"/>
                    <a:pt x="649" y="13"/>
                  </a:cubicBezTo>
                  <a:cubicBezTo>
                    <a:pt x="648" y="9"/>
                    <a:pt x="646" y="5"/>
                    <a:pt x="643" y="0"/>
                  </a:cubicBezTo>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iś1ïďé">
              <a:extLst>
                <a:ext uri="{FF2B5EF4-FFF2-40B4-BE49-F238E27FC236}">
                  <a16:creationId xmlns:a16="http://schemas.microsoft.com/office/drawing/2014/main" id="{00FA3802-1E9A-494C-9B08-6415357FFFE9}"/>
                </a:ext>
              </a:extLst>
            </p:cNvPr>
            <p:cNvSpPr/>
            <p:nvPr/>
          </p:nvSpPr>
          <p:spPr bwMode="auto">
            <a:xfrm>
              <a:off x="8347075" y="5335588"/>
              <a:ext cx="292100" cy="184150"/>
            </a:xfrm>
            <a:custGeom>
              <a:avLst/>
              <a:gdLst>
                <a:gd name="T0" fmla="*/ 44 w 46"/>
                <a:gd name="T1" fmla="*/ 0 h 29"/>
                <a:gd name="T2" fmla="*/ 29 w 46"/>
                <a:gd name="T3" fmla="*/ 0 h 29"/>
                <a:gd name="T4" fmla="*/ 19 w 46"/>
                <a:gd name="T5" fmla="*/ 13 h 29"/>
                <a:gd name="T6" fmla="*/ 0 w 46"/>
                <a:gd name="T7" fmla="*/ 29 h 29"/>
                <a:gd name="T8" fmla="*/ 38 w 46"/>
                <a:gd name="T9" fmla="*/ 29 h 29"/>
                <a:gd name="T10" fmla="*/ 46 w 46"/>
                <a:gd name="T11" fmla="*/ 8 h 29"/>
                <a:gd name="T12" fmla="*/ 44 w 4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44" y="0"/>
                  </a:moveTo>
                  <a:cubicBezTo>
                    <a:pt x="29" y="0"/>
                    <a:pt x="29" y="0"/>
                    <a:pt x="29" y="0"/>
                  </a:cubicBezTo>
                  <a:cubicBezTo>
                    <a:pt x="26" y="5"/>
                    <a:pt x="23" y="9"/>
                    <a:pt x="19" y="13"/>
                  </a:cubicBezTo>
                  <a:cubicBezTo>
                    <a:pt x="13" y="18"/>
                    <a:pt x="7" y="24"/>
                    <a:pt x="0" y="29"/>
                  </a:cubicBezTo>
                  <a:cubicBezTo>
                    <a:pt x="38" y="29"/>
                    <a:pt x="38" y="29"/>
                    <a:pt x="38" y="29"/>
                  </a:cubicBezTo>
                  <a:cubicBezTo>
                    <a:pt x="43" y="22"/>
                    <a:pt x="46" y="15"/>
                    <a:pt x="46" y="8"/>
                  </a:cubicBezTo>
                  <a:cubicBezTo>
                    <a:pt x="46" y="6"/>
                    <a:pt x="45" y="3"/>
                    <a:pt x="44" y="0"/>
                  </a:cubicBezTo>
                </a:path>
              </a:pathLst>
            </a:custGeom>
            <a:solidFill>
              <a:srgbClr val="4F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S1ïḍe">
              <a:extLst>
                <a:ext uri="{FF2B5EF4-FFF2-40B4-BE49-F238E27FC236}">
                  <a16:creationId xmlns:a16="http://schemas.microsoft.com/office/drawing/2014/main" id="{90CC0280-B0C8-475E-9DB9-D6BB4ABAF166}"/>
                </a:ext>
              </a:extLst>
            </p:cNvPr>
            <p:cNvSpPr/>
            <p:nvPr/>
          </p:nvSpPr>
          <p:spPr bwMode="auto">
            <a:xfrm>
              <a:off x="3175000" y="1233488"/>
              <a:ext cx="4981575" cy="4529137"/>
            </a:xfrm>
            <a:custGeom>
              <a:avLst/>
              <a:gdLst>
                <a:gd name="T0" fmla="*/ 159 w 784"/>
                <a:gd name="T1" fmla="*/ 674 h 712"/>
                <a:gd name="T2" fmla="*/ 129 w 784"/>
                <a:gd name="T3" fmla="*/ 674 h 712"/>
                <a:gd name="T4" fmla="*/ 209 w 784"/>
                <a:gd name="T5" fmla="*/ 712 h 712"/>
                <a:gd name="T6" fmla="*/ 159 w 784"/>
                <a:gd name="T7" fmla="*/ 674 h 712"/>
                <a:gd name="T8" fmla="*/ 434 w 784"/>
                <a:gd name="T9" fmla="*/ 0 h 712"/>
                <a:gd name="T10" fmla="*/ 94 w 784"/>
                <a:gd name="T11" fmla="*/ 147 h 712"/>
                <a:gd name="T12" fmla="*/ 94 w 784"/>
                <a:gd name="T13" fmla="*/ 171 h 712"/>
                <a:gd name="T14" fmla="*/ 0 w 784"/>
                <a:gd name="T15" fmla="*/ 272 h 712"/>
                <a:gd name="T16" fmla="*/ 0 w 784"/>
                <a:gd name="T17" fmla="*/ 385 h 712"/>
                <a:gd name="T18" fmla="*/ 78 w 784"/>
                <a:gd name="T19" fmla="*/ 478 h 712"/>
                <a:gd name="T20" fmla="*/ 77 w 784"/>
                <a:gd name="T21" fmla="*/ 483 h 712"/>
                <a:gd name="T22" fmla="*/ 77 w 784"/>
                <a:gd name="T23" fmla="*/ 596 h 712"/>
                <a:gd name="T24" fmla="*/ 101 w 784"/>
                <a:gd name="T25" fmla="*/ 651 h 712"/>
                <a:gd name="T26" fmla="*/ 112 w 784"/>
                <a:gd name="T27" fmla="*/ 645 h 712"/>
                <a:gd name="T28" fmla="*/ 152 w 784"/>
                <a:gd name="T29" fmla="*/ 645 h 712"/>
                <a:gd name="T30" fmla="*/ 172 w 784"/>
                <a:gd name="T31" fmla="*/ 618 h 712"/>
                <a:gd name="T32" fmla="*/ 169 w 784"/>
                <a:gd name="T33" fmla="*/ 596 h 712"/>
                <a:gd name="T34" fmla="*/ 169 w 784"/>
                <a:gd name="T35" fmla="*/ 596 h 712"/>
                <a:gd name="T36" fmla="*/ 163 w 784"/>
                <a:gd name="T37" fmla="*/ 596 h 712"/>
                <a:gd name="T38" fmla="*/ 163 w 784"/>
                <a:gd name="T39" fmla="*/ 483 h 712"/>
                <a:gd name="T40" fmla="*/ 163 w 784"/>
                <a:gd name="T41" fmla="*/ 483 h 712"/>
                <a:gd name="T42" fmla="*/ 164 w 784"/>
                <a:gd name="T43" fmla="*/ 479 h 712"/>
                <a:gd name="T44" fmla="*/ 144 w 784"/>
                <a:gd name="T45" fmla="*/ 466 h 712"/>
                <a:gd name="T46" fmla="*/ 100 w 784"/>
                <a:gd name="T47" fmla="*/ 417 h 712"/>
                <a:gd name="T48" fmla="*/ 92 w 784"/>
                <a:gd name="T49" fmla="*/ 385 h 712"/>
                <a:gd name="T50" fmla="*/ 92 w 784"/>
                <a:gd name="T51" fmla="*/ 272 h 712"/>
                <a:gd name="T52" fmla="*/ 105 w 784"/>
                <a:gd name="T53" fmla="*/ 272 h 712"/>
                <a:gd name="T54" fmla="*/ 772 w 784"/>
                <a:gd name="T55" fmla="*/ 272 h 712"/>
                <a:gd name="T56" fmla="*/ 780 w 784"/>
                <a:gd name="T57" fmla="*/ 272 h 712"/>
                <a:gd name="T58" fmla="*/ 784 w 784"/>
                <a:gd name="T59" fmla="*/ 266 h 712"/>
                <a:gd name="T60" fmla="*/ 784 w 784"/>
                <a:gd name="T61" fmla="*/ 139 h 712"/>
                <a:gd name="T62" fmla="*/ 774 w 784"/>
                <a:gd name="T63" fmla="*/ 150 h 712"/>
                <a:gd name="T64" fmla="*/ 774 w 784"/>
                <a:gd name="T65" fmla="*/ 147 h 712"/>
                <a:gd name="T66" fmla="*/ 434 w 784"/>
                <a:gd name="T67" fmla="*/ 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4" h="712">
                  <a:moveTo>
                    <a:pt x="159" y="674"/>
                  </a:moveTo>
                  <a:cubicBezTo>
                    <a:pt x="129" y="674"/>
                    <a:pt x="129" y="674"/>
                    <a:pt x="129" y="674"/>
                  </a:cubicBezTo>
                  <a:cubicBezTo>
                    <a:pt x="150" y="689"/>
                    <a:pt x="177" y="702"/>
                    <a:pt x="209" y="712"/>
                  </a:cubicBezTo>
                  <a:cubicBezTo>
                    <a:pt x="185" y="700"/>
                    <a:pt x="168" y="687"/>
                    <a:pt x="159" y="674"/>
                  </a:cubicBezTo>
                  <a:moveTo>
                    <a:pt x="434" y="0"/>
                  </a:moveTo>
                  <a:cubicBezTo>
                    <a:pt x="246" y="0"/>
                    <a:pt x="94" y="66"/>
                    <a:pt x="94" y="147"/>
                  </a:cubicBezTo>
                  <a:cubicBezTo>
                    <a:pt x="94" y="171"/>
                    <a:pt x="94" y="171"/>
                    <a:pt x="94" y="171"/>
                  </a:cubicBezTo>
                  <a:cubicBezTo>
                    <a:pt x="36" y="197"/>
                    <a:pt x="0" y="233"/>
                    <a:pt x="0" y="272"/>
                  </a:cubicBezTo>
                  <a:cubicBezTo>
                    <a:pt x="0" y="385"/>
                    <a:pt x="0" y="385"/>
                    <a:pt x="0" y="385"/>
                  </a:cubicBezTo>
                  <a:cubicBezTo>
                    <a:pt x="0" y="420"/>
                    <a:pt x="29" y="453"/>
                    <a:pt x="78" y="478"/>
                  </a:cubicBezTo>
                  <a:cubicBezTo>
                    <a:pt x="77" y="480"/>
                    <a:pt x="77" y="482"/>
                    <a:pt x="77" y="483"/>
                  </a:cubicBezTo>
                  <a:cubicBezTo>
                    <a:pt x="77" y="596"/>
                    <a:pt x="77" y="596"/>
                    <a:pt x="77" y="596"/>
                  </a:cubicBezTo>
                  <a:cubicBezTo>
                    <a:pt x="77" y="615"/>
                    <a:pt x="86" y="634"/>
                    <a:pt x="101" y="651"/>
                  </a:cubicBezTo>
                  <a:cubicBezTo>
                    <a:pt x="104" y="648"/>
                    <a:pt x="108" y="645"/>
                    <a:pt x="112" y="645"/>
                  </a:cubicBezTo>
                  <a:cubicBezTo>
                    <a:pt x="152" y="645"/>
                    <a:pt x="152" y="645"/>
                    <a:pt x="152" y="645"/>
                  </a:cubicBezTo>
                  <a:cubicBezTo>
                    <a:pt x="155" y="637"/>
                    <a:pt x="162" y="627"/>
                    <a:pt x="172" y="618"/>
                  </a:cubicBezTo>
                  <a:cubicBezTo>
                    <a:pt x="170" y="611"/>
                    <a:pt x="169" y="603"/>
                    <a:pt x="169" y="596"/>
                  </a:cubicBezTo>
                  <a:cubicBezTo>
                    <a:pt x="169" y="596"/>
                    <a:pt x="169" y="596"/>
                    <a:pt x="169" y="596"/>
                  </a:cubicBezTo>
                  <a:cubicBezTo>
                    <a:pt x="163" y="596"/>
                    <a:pt x="163" y="596"/>
                    <a:pt x="163" y="596"/>
                  </a:cubicBezTo>
                  <a:cubicBezTo>
                    <a:pt x="163" y="483"/>
                    <a:pt x="163" y="483"/>
                    <a:pt x="163" y="483"/>
                  </a:cubicBezTo>
                  <a:cubicBezTo>
                    <a:pt x="163" y="483"/>
                    <a:pt x="163" y="483"/>
                    <a:pt x="163" y="483"/>
                  </a:cubicBezTo>
                  <a:cubicBezTo>
                    <a:pt x="163" y="482"/>
                    <a:pt x="164" y="480"/>
                    <a:pt x="164" y="479"/>
                  </a:cubicBezTo>
                  <a:cubicBezTo>
                    <a:pt x="157" y="475"/>
                    <a:pt x="150" y="471"/>
                    <a:pt x="144" y="466"/>
                  </a:cubicBezTo>
                  <a:cubicBezTo>
                    <a:pt x="124" y="452"/>
                    <a:pt x="108" y="435"/>
                    <a:pt x="100" y="417"/>
                  </a:cubicBezTo>
                  <a:cubicBezTo>
                    <a:pt x="95" y="407"/>
                    <a:pt x="92" y="396"/>
                    <a:pt x="92" y="385"/>
                  </a:cubicBezTo>
                  <a:cubicBezTo>
                    <a:pt x="92" y="272"/>
                    <a:pt x="92" y="272"/>
                    <a:pt x="92" y="272"/>
                  </a:cubicBezTo>
                  <a:cubicBezTo>
                    <a:pt x="105" y="272"/>
                    <a:pt x="105" y="272"/>
                    <a:pt x="105" y="272"/>
                  </a:cubicBezTo>
                  <a:cubicBezTo>
                    <a:pt x="772" y="272"/>
                    <a:pt x="772" y="272"/>
                    <a:pt x="772" y="272"/>
                  </a:cubicBezTo>
                  <a:cubicBezTo>
                    <a:pt x="780" y="272"/>
                    <a:pt x="780" y="272"/>
                    <a:pt x="780" y="272"/>
                  </a:cubicBezTo>
                  <a:cubicBezTo>
                    <a:pt x="781" y="270"/>
                    <a:pt x="783" y="268"/>
                    <a:pt x="784" y="266"/>
                  </a:cubicBezTo>
                  <a:cubicBezTo>
                    <a:pt x="784" y="139"/>
                    <a:pt x="784" y="139"/>
                    <a:pt x="784" y="139"/>
                  </a:cubicBezTo>
                  <a:cubicBezTo>
                    <a:pt x="780" y="143"/>
                    <a:pt x="777" y="146"/>
                    <a:pt x="774" y="150"/>
                  </a:cubicBezTo>
                  <a:cubicBezTo>
                    <a:pt x="774" y="147"/>
                    <a:pt x="774" y="147"/>
                    <a:pt x="774" y="147"/>
                  </a:cubicBezTo>
                  <a:cubicBezTo>
                    <a:pt x="774" y="66"/>
                    <a:pt x="622" y="0"/>
                    <a:pt x="434"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îSlîḓé">
              <a:extLst>
                <a:ext uri="{FF2B5EF4-FFF2-40B4-BE49-F238E27FC236}">
                  <a16:creationId xmlns:a16="http://schemas.microsoft.com/office/drawing/2014/main" id="{3C3B346B-566F-4147-B6C9-0AAD2A33C271}"/>
                </a:ext>
              </a:extLst>
            </p:cNvPr>
            <p:cNvSpPr/>
            <p:nvPr/>
          </p:nvSpPr>
          <p:spPr bwMode="auto">
            <a:xfrm>
              <a:off x="3816350" y="5335588"/>
              <a:ext cx="368300" cy="184150"/>
            </a:xfrm>
            <a:custGeom>
              <a:avLst/>
              <a:gdLst>
                <a:gd name="T0" fmla="*/ 51 w 58"/>
                <a:gd name="T1" fmla="*/ 0 h 29"/>
                <a:gd name="T2" fmla="*/ 11 w 58"/>
                <a:gd name="T3" fmla="*/ 0 h 29"/>
                <a:gd name="T4" fmla="*/ 0 w 58"/>
                <a:gd name="T5" fmla="*/ 6 h 29"/>
                <a:gd name="T6" fmla="*/ 28 w 58"/>
                <a:gd name="T7" fmla="*/ 29 h 29"/>
                <a:gd name="T8" fmla="*/ 58 w 58"/>
                <a:gd name="T9" fmla="*/ 29 h 29"/>
                <a:gd name="T10" fmla="*/ 50 w 58"/>
                <a:gd name="T11" fmla="*/ 8 h 29"/>
                <a:gd name="T12" fmla="*/ 51 w 58"/>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58" h="29">
                  <a:moveTo>
                    <a:pt x="51" y="0"/>
                  </a:moveTo>
                  <a:cubicBezTo>
                    <a:pt x="11" y="0"/>
                    <a:pt x="11" y="0"/>
                    <a:pt x="11" y="0"/>
                  </a:cubicBezTo>
                  <a:cubicBezTo>
                    <a:pt x="7" y="0"/>
                    <a:pt x="3" y="3"/>
                    <a:pt x="0" y="6"/>
                  </a:cubicBezTo>
                  <a:cubicBezTo>
                    <a:pt x="8" y="14"/>
                    <a:pt x="17" y="22"/>
                    <a:pt x="28" y="29"/>
                  </a:cubicBezTo>
                  <a:cubicBezTo>
                    <a:pt x="58" y="29"/>
                    <a:pt x="58" y="29"/>
                    <a:pt x="58" y="29"/>
                  </a:cubicBezTo>
                  <a:cubicBezTo>
                    <a:pt x="53" y="22"/>
                    <a:pt x="50" y="15"/>
                    <a:pt x="50" y="8"/>
                  </a:cubicBezTo>
                  <a:cubicBezTo>
                    <a:pt x="50" y="6"/>
                    <a:pt x="50" y="3"/>
                    <a:pt x="51" y="0"/>
                  </a:cubicBezTo>
                </a:path>
              </a:pathLst>
            </a:custGeom>
            <a:solidFill>
              <a:srgbClr val="55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îš1iďe">
              <a:extLst>
                <a:ext uri="{FF2B5EF4-FFF2-40B4-BE49-F238E27FC236}">
                  <a16:creationId xmlns:a16="http://schemas.microsoft.com/office/drawing/2014/main" id="{61595DF5-0006-4737-8F8C-E35E9FD4B919}"/>
                </a:ext>
              </a:extLst>
            </p:cNvPr>
            <p:cNvSpPr/>
            <p:nvPr/>
          </p:nvSpPr>
          <p:spPr bwMode="auto">
            <a:xfrm>
              <a:off x="4140200" y="5164138"/>
              <a:ext cx="1665288" cy="795337"/>
            </a:xfrm>
            <a:custGeom>
              <a:avLst/>
              <a:gdLst>
                <a:gd name="T0" fmla="*/ 64 w 262"/>
                <a:gd name="T1" fmla="*/ 56 h 125"/>
                <a:gd name="T2" fmla="*/ 7 w 262"/>
                <a:gd name="T3" fmla="*/ 56 h 125"/>
                <a:gd name="T4" fmla="*/ 57 w 262"/>
                <a:gd name="T5" fmla="*/ 94 h 125"/>
                <a:gd name="T6" fmla="*/ 262 w 262"/>
                <a:gd name="T7" fmla="*/ 125 h 125"/>
                <a:gd name="T8" fmla="*/ 192 w 262"/>
                <a:gd name="T9" fmla="*/ 112 h 125"/>
                <a:gd name="T10" fmla="*/ 69 w 262"/>
                <a:gd name="T11" fmla="*/ 59 h 125"/>
                <a:gd name="T12" fmla="*/ 64 w 262"/>
                <a:gd name="T13" fmla="*/ 56 h 125"/>
                <a:gd name="T14" fmla="*/ 20 w 262"/>
                <a:gd name="T15" fmla="*/ 0 h 125"/>
                <a:gd name="T16" fmla="*/ 0 w 262"/>
                <a:gd name="T17" fmla="*/ 27 h 125"/>
                <a:gd name="T18" fmla="*/ 35 w 262"/>
                <a:gd name="T19" fmla="*/ 27 h 125"/>
                <a:gd name="T20" fmla="*/ 24 w 262"/>
                <a:gd name="T21" fmla="*/ 10 h 125"/>
                <a:gd name="T22" fmla="*/ 20 w 262"/>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25">
                  <a:moveTo>
                    <a:pt x="64" y="56"/>
                  </a:moveTo>
                  <a:cubicBezTo>
                    <a:pt x="7" y="56"/>
                    <a:pt x="7" y="56"/>
                    <a:pt x="7" y="56"/>
                  </a:cubicBezTo>
                  <a:cubicBezTo>
                    <a:pt x="16" y="69"/>
                    <a:pt x="33" y="82"/>
                    <a:pt x="57" y="94"/>
                  </a:cubicBezTo>
                  <a:cubicBezTo>
                    <a:pt x="114" y="113"/>
                    <a:pt x="185" y="125"/>
                    <a:pt x="262" y="125"/>
                  </a:cubicBezTo>
                  <a:cubicBezTo>
                    <a:pt x="238" y="122"/>
                    <a:pt x="214" y="117"/>
                    <a:pt x="192" y="112"/>
                  </a:cubicBezTo>
                  <a:cubicBezTo>
                    <a:pt x="142" y="99"/>
                    <a:pt x="100" y="81"/>
                    <a:pt x="69" y="59"/>
                  </a:cubicBezTo>
                  <a:cubicBezTo>
                    <a:pt x="67" y="58"/>
                    <a:pt x="66" y="57"/>
                    <a:pt x="64" y="56"/>
                  </a:cubicBezTo>
                  <a:moveTo>
                    <a:pt x="20" y="0"/>
                  </a:moveTo>
                  <a:cubicBezTo>
                    <a:pt x="10" y="9"/>
                    <a:pt x="3" y="19"/>
                    <a:pt x="0" y="27"/>
                  </a:cubicBezTo>
                  <a:cubicBezTo>
                    <a:pt x="35" y="27"/>
                    <a:pt x="35" y="27"/>
                    <a:pt x="35" y="27"/>
                  </a:cubicBezTo>
                  <a:cubicBezTo>
                    <a:pt x="31" y="22"/>
                    <a:pt x="27" y="16"/>
                    <a:pt x="24" y="10"/>
                  </a:cubicBezTo>
                  <a:cubicBezTo>
                    <a:pt x="23" y="7"/>
                    <a:pt x="21" y="3"/>
                    <a:pt x="20" y="0"/>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ï$liḑé">
              <a:extLst>
                <a:ext uri="{FF2B5EF4-FFF2-40B4-BE49-F238E27FC236}">
                  <a16:creationId xmlns:a16="http://schemas.microsoft.com/office/drawing/2014/main" id="{6998188A-9264-4AF3-8170-0C779B6E67CC}"/>
                </a:ext>
              </a:extLst>
            </p:cNvPr>
            <p:cNvSpPr/>
            <p:nvPr/>
          </p:nvSpPr>
          <p:spPr bwMode="auto">
            <a:xfrm>
              <a:off x="4133850" y="5335588"/>
              <a:ext cx="414338" cy="184150"/>
            </a:xfrm>
            <a:custGeom>
              <a:avLst/>
              <a:gdLst>
                <a:gd name="T0" fmla="*/ 36 w 65"/>
                <a:gd name="T1" fmla="*/ 0 h 29"/>
                <a:gd name="T2" fmla="*/ 1 w 65"/>
                <a:gd name="T3" fmla="*/ 0 h 29"/>
                <a:gd name="T4" fmla="*/ 0 w 65"/>
                <a:gd name="T5" fmla="*/ 8 h 29"/>
                <a:gd name="T6" fmla="*/ 8 w 65"/>
                <a:gd name="T7" fmla="*/ 29 h 29"/>
                <a:gd name="T8" fmla="*/ 65 w 65"/>
                <a:gd name="T9" fmla="*/ 29 h 29"/>
                <a:gd name="T10" fmla="*/ 36 w 65"/>
                <a:gd name="T11" fmla="*/ 0 h 29"/>
              </a:gdLst>
              <a:ahLst/>
              <a:cxnLst>
                <a:cxn ang="0">
                  <a:pos x="T0" y="T1"/>
                </a:cxn>
                <a:cxn ang="0">
                  <a:pos x="T2" y="T3"/>
                </a:cxn>
                <a:cxn ang="0">
                  <a:pos x="T4" y="T5"/>
                </a:cxn>
                <a:cxn ang="0">
                  <a:pos x="T6" y="T7"/>
                </a:cxn>
                <a:cxn ang="0">
                  <a:pos x="T8" y="T9"/>
                </a:cxn>
                <a:cxn ang="0">
                  <a:pos x="T10" y="T11"/>
                </a:cxn>
              </a:cxnLst>
              <a:rect l="0" t="0" r="r" b="b"/>
              <a:pathLst>
                <a:path w="65" h="29">
                  <a:moveTo>
                    <a:pt x="36" y="0"/>
                  </a:moveTo>
                  <a:cubicBezTo>
                    <a:pt x="1" y="0"/>
                    <a:pt x="1" y="0"/>
                    <a:pt x="1" y="0"/>
                  </a:cubicBezTo>
                  <a:cubicBezTo>
                    <a:pt x="0" y="3"/>
                    <a:pt x="0" y="6"/>
                    <a:pt x="0" y="8"/>
                  </a:cubicBezTo>
                  <a:cubicBezTo>
                    <a:pt x="0" y="15"/>
                    <a:pt x="3" y="22"/>
                    <a:pt x="8" y="29"/>
                  </a:cubicBezTo>
                  <a:cubicBezTo>
                    <a:pt x="65" y="29"/>
                    <a:pt x="65" y="29"/>
                    <a:pt x="65" y="29"/>
                  </a:cubicBezTo>
                  <a:cubicBezTo>
                    <a:pt x="53" y="20"/>
                    <a:pt x="44" y="11"/>
                    <a:pt x="36" y="0"/>
                  </a:cubicBezTo>
                </a:path>
              </a:pathLst>
            </a:custGeom>
            <a:solidFill>
              <a:srgbClr val="4749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íṧḻiḑé">
              <a:extLst>
                <a:ext uri="{FF2B5EF4-FFF2-40B4-BE49-F238E27FC236}">
                  <a16:creationId xmlns:a16="http://schemas.microsoft.com/office/drawing/2014/main" id="{BA3FAEBB-418F-4939-B63B-88C5C9C7BE64}"/>
                </a:ext>
              </a:extLst>
            </p:cNvPr>
            <p:cNvSpPr/>
            <p:nvPr/>
          </p:nvSpPr>
          <p:spPr bwMode="auto">
            <a:xfrm>
              <a:off x="4286250" y="4305300"/>
              <a:ext cx="4321175" cy="1654175"/>
            </a:xfrm>
            <a:custGeom>
              <a:avLst/>
              <a:gdLst>
                <a:gd name="T0" fmla="*/ 0 w 680"/>
                <a:gd name="T1" fmla="*/ 0 h 260"/>
                <a:gd name="T2" fmla="*/ 0 w 680"/>
                <a:gd name="T3" fmla="*/ 113 h 260"/>
                <a:gd name="T4" fmla="*/ 340 w 680"/>
                <a:gd name="T5" fmla="*/ 260 h 260"/>
                <a:gd name="T6" fmla="*/ 680 w 680"/>
                <a:gd name="T7" fmla="*/ 113 h 260"/>
                <a:gd name="T8" fmla="*/ 680 w 680"/>
                <a:gd name="T9" fmla="*/ 0 h 260"/>
                <a:gd name="T10" fmla="*/ 0 w 680"/>
                <a:gd name="T11" fmla="*/ 0 h 260"/>
              </a:gdLst>
              <a:ahLst/>
              <a:cxnLst>
                <a:cxn ang="0">
                  <a:pos x="T0" y="T1"/>
                </a:cxn>
                <a:cxn ang="0">
                  <a:pos x="T2" y="T3"/>
                </a:cxn>
                <a:cxn ang="0">
                  <a:pos x="T4" y="T5"/>
                </a:cxn>
                <a:cxn ang="0">
                  <a:pos x="T6" y="T7"/>
                </a:cxn>
                <a:cxn ang="0">
                  <a:pos x="T8" y="T9"/>
                </a:cxn>
                <a:cxn ang="0">
                  <a:pos x="T10" y="T11"/>
                </a:cxn>
              </a:cxnLst>
              <a:rect l="0" t="0" r="r" b="b"/>
              <a:pathLst>
                <a:path w="680" h="260">
                  <a:moveTo>
                    <a:pt x="0" y="0"/>
                  </a:moveTo>
                  <a:cubicBezTo>
                    <a:pt x="0" y="113"/>
                    <a:pt x="0" y="113"/>
                    <a:pt x="0" y="113"/>
                  </a:cubicBezTo>
                  <a:cubicBezTo>
                    <a:pt x="0" y="194"/>
                    <a:pt x="152" y="260"/>
                    <a:pt x="340" y="260"/>
                  </a:cubicBezTo>
                  <a:cubicBezTo>
                    <a:pt x="528" y="260"/>
                    <a:pt x="680" y="194"/>
                    <a:pt x="680" y="113"/>
                  </a:cubicBezTo>
                  <a:cubicBezTo>
                    <a:pt x="680" y="0"/>
                    <a:pt x="680" y="0"/>
                    <a:pt x="680" y="0"/>
                  </a:cubicBezTo>
                  <a:cubicBezTo>
                    <a:pt x="0" y="0"/>
                    <a:pt x="0" y="0"/>
                    <a:pt x="0" y="0"/>
                  </a:cubicBezTo>
                </a:path>
              </a:pathLst>
            </a:custGeom>
            <a:solidFill>
              <a:srgbClr val="FEC8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íšľíde">
              <a:extLst>
                <a:ext uri="{FF2B5EF4-FFF2-40B4-BE49-F238E27FC236}">
                  <a16:creationId xmlns:a16="http://schemas.microsoft.com/office/drawing/2014/main" id="{9797894A-8F56-4A16-9F0A-B94024F894E5}"/>
                </a:ext>
              </a:extLst>
            </p:cNvPr>
            <p:cNvSpPr/>
            <p:nvPr/>
          </p:nvSpPr>
          <p:spPr bwMode="auto">
            <a:xfrm>
              <a:off x="4248150" y="4305300"/>
              <a:ext cx="4397375" cy="1692275"/>
            </a:xfrm>
            <a:custGeom>
              <a:avLst/>
              <a:gdLst>
                <a:gd name="T0" fmla="*/ 0 w 692"/>
                <a:gd name="T1" fmla="*/ 0 h 266"/>
                <a:gd name="T2" fmla="*/ 0 w 692"/>
                <a:gd name="T3" fmla="*/ 113 h 266"/>
                <a:gd name="T4" fmla="*/ 7 w 692"/>
                <a:gd name="T5" fmla="*/ 145 h 266"/>
                <a:gd name="T6" fmla="*/ 52 w 692"/>
                <a:gd name="T7" fmla="*/ 194 h 266"/>
                <a:gd name="T8" fmla="*/ 175 w 692"/>
                <a:gd name="T9" fmla="*/ 247 h 266"/>
                <a:gd name="T10" fmla="*/ 346 w 692"/>
                <a:gd name="T11" fmla="*/ 266 h 266"/>
                <a:gd name="T12" fmla="*/ 589 w 692"/>
                <a:gd name="T13" fmla="*/ 223 h 266"/>
                <a:gd name="T14" fmla="*/ 664 w 692"/>
                <a:gd name="T15" fmla="*/ 175 h 266"/>
                <a:gd name="T16" fmla="*/ 685 w 692"/>
                <a:gd name="T17" fmla="*/ 145 h 266"/>
                <a:gd name="T18" fmla="*/ 692 w 692"/>
                <a:gd name="T19" fmla="*/ 113 h 266"/>
                <a:gd name="T20" fmla="*/ 692 w 692"/>
                <a:gd name="T21" fmla="*/ 0 h 266"/>
                <a:gd name="T22" fmla="*/ 679 w 692"/>
                <a:gd name="T23" fmla="*/ 0 h 266"/>
                <a:gd name="T24" fmla="*/ 679 w 692"/>
                <a:gd name="T25" fmla="*/ 113 h 266"/>
                <a:gd name="T26" fmla="*/ 673 w 692"/>
                <a:gd name="T27" fmla="*/ 140 h 266"/>
                <a:gd name="T28" fmla="*/ 633 w 692"/>
                <a:gd name="T29" fmla="*/ 184 h 266"/>
                <a:gd name="T30" fmla="*/ 514 w 692"/>
                <a:gd name="T31" fmla="*/ 234 h 266"/>
                <a:gd name="T32" fmla="*/ 346 w 692"/>
                <a:gd name="T33" fmla="*/ 253 h 266"/>
                <a:gd name="T34" fmla="*/ 108 w 692"/>
                <a:gd name="T35" fmla="*/ 211 h 266"/>
                <a:gd name="T36" fmla="*/ 38 w 692"/>
                <a:gd name="T37" fmla="*/ 165 h 266"/>
                <a:gd name="T38" fmla="*/ 19 w 692"/>
                <a:gd name="T39" fmla="*/ 140 h 266"/>
                <a:gd name="T40" fmla="*/ 13 w 692"/>
                <a:gd name="T41" fmla="*/ 113 h 266"/>
                <a:gd name="T42" fmla="*/ 13 w 692"/>
                <a:gd name="T43" fmla="*/ 0 h 266"/>
                <a:gd name="T44" fmla="*/ 0 w 692"/>
                <a:gd name="T4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2" h="266">
                  <a:moveTo>
                    <a:pt x="0" y="0"/>
                  </a:moveTo>
                  <a:cubicBezTo>
                    <a:pt x="0" y="113"/>
                    <a:pt x="0" y="113"/>
                    <a:pt x="0" y="113"/>
                  </a:cubicBezTo>
                  <a:cubicBezTo>
                    <a:pt x="0" y="124"/>
                    <a:pt x="2" y="135"/>
                    <a:pt x="7" y="145"/>
                  </a:cubicBezTo>
                  <a:cubicBezTo>
                    <a:pt x="16" y="163"/>
                    <a:pt x="31" y="180"/>
                    <a:pt x="52" y="194"/>
                  </a:cubicBezTo>
                  <a:cubicBezTo>
                    <a:pt x="83" y="216"/>
                    <a:pt x="125" y="234"/>
                    <a:pt x="175" y="247"/>
                  </a:cubicBezTo>
                  <a:cubicBezTo>
                    <a:pt x="226" y="259"/>
                    <a:pt x="284" y="266"/>
                    <a:pt x="346" y="266"/>
                  </a:cubicBezTo>
                  <a:cubicBezTo>
                    <a:pt x="441" y="266"/>
                    <a:pt x="526" y="250"/>
                    <a:pt x="589" y="223"/>
                  </a:cubicBezTo>
                  <a:cubicBezTo>
                    <a:pt x="620" y="209"/>
                    <a:pt x="646" y="193"/>
                    <a:pt x="664" y="175"/>
                  </a:cubicBezTo>
                  <a:cubicBezTo>
                    <a:pt x="673" y="165"/>
                    <a:pt x="680" y="156"/>
                    <a:pt x="685" y="145"/>
                  </a:cubicBezTo>
                  <a:cubicBezTo>
                    <a:pt x="690" y="135"/>
                    <a:pt x="692" y="124"/>
                    <a:pt x="692" y="113"/>
                  </a:cubicBezTo>
                  <a:cubicBezTo>
                    <a:pt x="692" y="0"/>
                    <a:pt x="692" y="0"/>
                    <a:pt x="692" y="0"/>
                  </a:cubicBezTo>
                  <a:cubicBezTo>
                    <a:pt x="679" y="0"/>
                    <a:pt x="679" y="0"/>
                    <a:pt x="679" y="0"/>
                  </a:cubicBezTo>
                  <a:cubicBezTo>
                    <a:pt x="679" y="113"/>
                    <a:pt x="679" y="113"/>
                    <a:pt x="679" y="113"/>
                  </a:cubicBezTo>
                  <a:cubicBezTo>
                    <a:pt x="679" y="122"/>
                    <a:pt x="677" y="131"/>
                    <a:pt x="673" y="140"/>
                  </a:cubicBezTo>
                  <a:cubicBezTo>
                    <a:pt x="666" y="155"/>
                    <a:pt x="652" y="170"/>
                    <a:pt x="633" y="184"/>
                  </a:cubicBezTo>
                  <a:cubicBezTo>
                    <a:pt x="604" y="204"/>
                    <a:pt x="563" y="222"/>
                    <a:pt x="514" y="234"/>
                  </a:cubicBezTo>
                  <a:cubicBezTo>
                    <a:pt x="464" y="246"/>
                    <a:pt x="407" y="253"/>
                    <a:pt x="346" y="253"/>
                  </a:cubicBezTo>
                  <a:cubicBezTo>
                    <a:pt x="253" y="253"/>
                    <a:pt x="169" y="237"/>
                    <a:pt x="108" y="211"/>
                  </a:cubicBezTo>
                  <a:cubicBezTo>
                    <a:pt x="78" y="198"/>
                    <a:pt x="54" y="182"/>
                    <a:pt x="38" y="165"/>
                  </a:cubicBezTo>
                  <a:cubicBezTo>
                    <a:pt x="30" y="157"/>
                    <a:pt x="23" y="148"/>
                    <a:pt x="19" y="140"/>
                  </a:cubicBezTo>
                  <a:cubicBezTo>
                    <a:pt x="15" y="131"/>
                    <a:pt x="13" y="122"/>
                    <a:pt x="13" y="113"/>
                  </a:cubicBezTo>
                  <a:cubicBezTo>
                    <a:pt x="13" y="0"/>
                    <a:pt x="13" y="0"/>
                    <a:pt x="13" y="0"/>
                  </a:cubicBezTo>
                  <a:cubicBezTo>
                    <a:pt x="0" y="0"/>
                    <a:pt x="0" y="0"/>
                    <a:pt x="0" y="0"/>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isḻîḍè">
              <a:extLst>
                <a:ext uri="{FF2B5EF4-FFF2-40B4-BE49-F238E27FC236}">
                  <a16:creationId xmlns:a16="http://schemas.microsoft.com/office/drawing/2014/main" id="{B0AF665B-A000-4B99-8138-74DF7DB61594}"/>
                </a:ext>
              </a:extLst>
            </p:cNvPr>
            <p:cNvSpPr/>
            <p:nvPr/>
          </p:nvSpPr>
          <p:spPr bwMode="auto">
            <a:xfrm>
              <a:off x="8613775" y="5189538"/>
              <a:ext cx="6350" cy="6350"/>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path>
              </a:pathLst>
            </a:custGeom>
            <a:solidFill>
              <a:srgbClr val="F4DB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iślïďê">
              <a:extLst>
                <a:ext uri="{FF2B5EF4-FFF2-40B4-BE49-F238E27FC236}">
                  <a16:creationId xmlns:a16="http://schemas.microsoft.com/office/drawing/2014/main" id="{D4DEB82F-3665-492D-85EA-8599D3792A49}"/>
                </a:ext>
              </a:extLst>
            </p:cNvPr>
            <p:cNvSpPr/>
            <p:nvPr/>
          </p:nvSpPr>
          <p:spPr bwMode="auto">
            <a:xfrm>
              <a:off x="7697788" y="4637088"/>
              <a:ext cx="865188" cy="1100137"/>
            </a:xfrm>
            <a:custGeom>
              <a:avLst/>
              <a:gdLst>
                <a:gd name="T0" fmla="*/ 136 w 136"/>
                <a:gd name="T1" fmla="*/ 0 h 173"/>
                <a:gd name="T2" fmla="*/ 125 w 136"/>
                <a:gd name="T3" fmla="*/ 14 h 173"/>
                <a:gd name="T4" fmla="*/ 48 w 136"/>
                <a:gd name="T5" fmla="*/ 63 h 173"/>
                <a:gd name="T6" fmla="*/ 0 w 136"/>
                <a:gd name="T7" fmla="*/ 81 h 173"/>
                <a:gd name="T8" fmla="*/ 0 w 136"/>
                <a:gd name="T9" fmla="*/ 173 h 173"/>
                <a:gd name="T10" fmla="*/ 15 w 136"/>
                <a:gd name="T11" fmla="*/ 169 h 173"/>
                <a:gd name="T12" fmla="*/ 90 w 136"/>
                <a:gd name="T13" fmla="*/ 132 h 173"/>
                <a:gd name="T14" fmla="*/ 130 w 136"/>
                <a:gd name="T15" fmla="*/ 88 h 173"/>
                <a:gd name="T16" fmla="*/ 136 w 136"/>
                <a:gd name="T17" fmla="*/ 61 h 173"/>
                <a:gd name="T18" fmla="*/ 136 w 136"/>
                <a:gd name="T19"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73">
                  <a:moveTo>
                    <a:pt x="136" y="0"/>
                  </a:moveTo>
                  <a:cubicBezTo>
                    <a:pt x="133" y="5"/>
                    <a:pt x="129" y="10"/>
                    <a:pt x="125" y="14"/>
                  </a:cubicBezTo>
                  <a:cubicBezTo>
                    <a:pt x="106" y="33"/>
                    <a:pt x="80" y="50"/>
                    <a:pt x="48" y="63"/>
                  </a:cubicBezTo>
                  <a:cubicBezTo>
                    <a:pt x="33" y="70"/>
                    <a:pt x="17" y="76"/>
                    <a:pt x="0" y="81"/>
                  </a:cubicBezTo>
                  <a:cubicBezTo>
                    <a:pt x="0" y="173"/>
                    <a:pt x="0" y="173"/>
                    <a:pt x="0" y="173"/>
                  </a:cubicBezTo>
                  <a:cubicBezTo>
                    <a:pt x="5" y="172"/>
                    <a:pt x="10" y="170"/>
                    <a:pt x="15" y="169"/>
                  </a:cubicBezTo>
                  <a:cubicBezTo>
                    <a:pt x="45" y="158"/>
                    <a:pt x="70" y="146"/>
                    <a:pt x="90" y="132"/>
                  </a:cubicBezTo>
                  <a:cubicBezTo>
                    <a:pt x="109" y="118"/>
                    <a:pt x="123" y="103"/>
                    <a:pt x="130" y="88"/>
                  </a:cubicBezTo>
                  <a:cubicBezTo>
                    <a:pt x="134" y="79"/>
                    <a:pt x="136" y="70"/>
                    <a:pt x="136" y="61"/>
                  </a:cubicBezTo>
                  <a:cubicBezTo>
                    <a:pt x="136" y="0"/>
                    <a:pt x="136" y="0"/>
                    <a:pt x="136" y="0"/>
                  </a:cubicBezTo>
                </a:path>
              </a:pathLst>
            </a:custGeom>
            <a:solidFill>
              <a:srgbClr val="FFF7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ïsľiďé">
              <a:extLst>
                <a:ext uri="{FF2B5EF4-FFF2-40B4-BE49-F238E27FC236}">
                  <a16:creationId xmlns:a16="http://schemas.microsoft.com/office/drawing/2014/main" id="{AEFDFA70-7094-4BC2-88D3-15459491B7F2}"/>
                </a:ext>
              </a:extLst>
            </p:cNvPr>
            <p:cNvSpPr/>
            <p:nvPr/>
          </p:nvSpPr>
          <p:spPr bwMode="auto">
            <a:xfrm>
              <a:off x="7794625" y="4548188"/>
              <a:ext cx="825500" cy="1163637"/>
            </a:xfrm>
            <a:custGeom>
              <a:avLst/>
              <a:gdLst>
                <a:gd name="T0" fmla="*/ 130 w 130"/>
                <a:gd name="T1" fmla="*/ 0 h 183"/>
                <a:gd name="T2" fmla="*/ 121 w 130"/>
                <a:gd name="T3" fmla="*/ 14 h 183"/>
                <a:gd name="T4" fmla="*/ 121 w 130"/>
                <a:gd name="T5" fmla="*/ 75 h 183"/>
                <a:gd name="T6" fmla="*/ 115 w 130"/>
                <a:gd name="T7" fmla="*/ 102 h 183"/>
                <a:gd name="T8" fmla="*/ 75 w 130"/>
                <a:gd name="T9" fmla="*/ 146 h 183"/>
                <a:gd name="T10" fmla="*/ 0 w 130"/>
                <a:gd name="T11" fmla="*/ 183 h 183"/>
                <a:gd name="T12" fmla="*/ 58 w 130"/>
                <a:gd name="T13" fmla="*/ 160 h 183"/>
                <a:gd name="T14" fmla="*/ 125 w 130"/>
                <a:gd name="T15" fmla="*/ 106 h 183"/>
                <a:gd name="T16" fmla="*/ 129 w 130"/>
                <a:gd name="T17" fmla="*/ 102 h 183"/>
                <a:gd name="T18" fmla="*/ 130 w 130"/>
                <a:gd name="T19" fmla="*/ 101 h 183"/>
                <a:gd name="T20" fmla="*/ 129 w 130"/>
                <a:gd name="T21" fmla="*/ 68 h 183"/>
                <a:gd name="T22" fmla="*/ 130 w 130"/>
                <a:gd name="T2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83">
                  <a:moveTo>
                    <a:pt x="130" y="0"/>
                  </a:moveTo>
                  <a:cubicBezTo>
                    <a:pt x="128" y="5"/>
                    <a:pt x="125" y="10"/>
                    <a:pt x="121" y="14"/>
                  </a:cubicBezTo>
                  <a:cubicBezTo>
                    <a:pt x="121" y="75"/>
                    <a:pt x="121" y="75"/>
                    <a:pt x="121" y="75"/>
                  </a:cubicBezTo>
                  <a:cubicBezTo>
                    <a:pt x="121" y="84"/>
                    <a:pt x="119" y="93"/>
                    <a:pt x="115" y="102"/>
                  </a:cubicBezTo>
                  <a:cubicBezTo>
                    <a:pt x="108" y="117"/>
                    <a:pt x="94" y="132"/>
                    <a:pt x="75" y="146"/>
                  </a:cubicBezTo>
                  <a:cubicBezTo>
                    <a:pt x="55" y="160"/>
                    <a:pt x="30" y="172"/>
                    <a:pt x="0" y="183"/>
                  </a:cubicBezTo>
                  <a:cubicBezTo>
                    <a:pt x="20" y="177"/>
                    <a:pt x="39" y="172"/>
                    <a:pt x="58" y="160"/>
                  </a:cubicBezTo>
                  <a:cubicBezTo>
                    <a:pt x="83" y="145"/>
                    <a:pt x="108" y="131"/>
                    <a:pt x="125" y="106"/>
                  </a:cubicBezTo>
                  <a:cubicBezTo>
                    <a:pt x="126" y="104"/>
                    <a:pt x="128" y="103"/>
                    <a:pt x="129" y="102"/>
                  </a:cubicBezTo>
                  <a:cubicBezTo>
                    <a:pt x="129" y="101"/>
                    <a:pt x="129" y="101"/>
                    <a:pt x="130" y="101"/>
                  </a:cubicBezTo>
                  <a:cubicBezTo>
                    <a:pt x="129" y="90"/>
                    <a:pt x="129" y="79"/>
                    <a:pt x="129" y="68"/>
                  </a:cubicBezTo>
                  <a:cubicBezTo>
                    <a:pt x="130" y="46"/>
                    <a:pt x="130" y="23"/>
                    <a:pt x="130" y="0"/>
                  </a:cubicBezTo>
                </a:path>
              </a:pathLst>
            </a:custGeom>
            <a:solidFill>
              <a:srgbClr val="F8E9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íṧľíḍé">
              <a:extLst>
                <a:ext uri="{FF2B5EF4-FFF2-40B4-BE49-F238E27FC236}">
                  <a16:creationId xmlns:a16="http://schemas.microsoft.com/office/drawing/2014/main" id="{74B51691-190E-4C6C-9C8B-B2411375912E}"/>
                </a:ext>
              </a:extLst>
            </p:cNvPr>
            <p:cNvSpPr/>
            <p:nvPr/>
          </p:nvSpPr>
          <p:spPr bwMode="auto">
            <a:xfrm>
              <a:off x="4286250" y="3370263"/>
              <a:ext cx="4321175" cy="1876425"/>
            </a:xfrm>
            <a:prstGeom prst="ellipse">
              <a:avLst/>
            </a:prstGeom>
            <a:solidFill>
              <a:srgbClr val="F4DB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ṩľîḍê">
              <a:extLst>
                <a:ext uri="{FF2B5EF4-FFF2-40B4-BE49-F238E27FC236}">
                  <a16:creationId xmlns:a16="http://schemas.microsoft.com/office/drawing/2014/main" id="{099D46A6-DE10-4135-916F-62253EF86978}"/>
                </a:ext>
              </a:extLst>
            </p:cNvPr>
            <p:cNvSpPr/>
            <p:nvPr/>
          </p:nvSpPr>
          <p:spPr bwMode="auto">
            <a:xfrm>
              <a:off x="4210050" y="3294063"/>
              <a:ext cx="4473575" cy="2022475"/>
            </a:xfrm>
            <a:custGeom>
              <a:avLst/>
              <a:gdLst>
                <a:gd name="T0" fmla="*/ 692 w 704"/>
                <a:gd name="T1" fmla="*/ 159 h 318"/>
                <a:gd name="T2" fmla="*/ 680 w 704"/>
                <a:gd name="T3" fmla="*/ 159 h 318"/>
                <a:gd name="T4" fmla="*/ 674 w 704"/>
                <a:gd name="T5" fmla="*/ 184 h 318"/>
                <a:gd name="T6" fmla="*/ 636 w 704"/>
                <a:gd name="T7" fmla="*/ 226 h 318"/>
                <a:gd name="T8" fmla="*/ 518 w 704"/>
                <a:gd name="T9" fmla="*/ 275 h 318"/>
                <a:gd name="T10" fmla="*/ 352 w 704"/>
                <a:gd name="T11" fmla="*/ 295 h 318"/>
                <a:gd name="T12" fmla="*/ 117 w 704"/>
                <a:gd name="T13" fmla="*/ 253 h 318"/>
                <a:gd name="T14" fmla="*/ 48 w 704"/>
                <a:gd name="T15" fmla="*/ 208 h 318"/>
                <a:gd name="T16" fmla="*/ 30 w 704"/>
                <a:gd name="T17" fmla="*/ 184 h 318"/>
                <a:gd name="T18" fmla="*/ 24 w 704"/>
                <a:gd name="T19" fmla="*/ 159 h 318"/>
                <a:gd name="T20" fmla="*/ 30 w 704"/>
                <a:gd name="T21" fmla="*/ 135 h 318"/>
                <a:gd name="T22" fmla="*/ 68 w 704"/>
                <a:gd name="T23" fmla="*/ 93 h 318"/>
                <a:gd name="T24" fmla="*/ 186 w 704"/>
                <a:gd name="T25" fmla="*/ 43 h 318"/>
                <a:gd name="T26" fmla="*/ 352 w 704"/>
                <a:gd name="T27" fmla="*/ 24 h 318"/>
                <a:gd name="T28" fmla="*/ 588 w 704"/>
                <a:gd name="T29" fmla="*/ 66 h 318"/>
                <a:gd name="T30" fmla="*/ 657 w 704"/>
                <a:gd name="T31" fmla="*/ 110 h 318"/>
                <a:gd name="T32" fmla="*/ 674 w 704"/>
                <a:gd name="T33" fmla="*/ 135 h 318"/>
                <a:gd name="T34" fmla="*/ 680 w 704"/>
                <a:gd name="T35" fmla="*/ 159 h 318"/>
                <a:gd name="T36" fmla="*/ 692 w 704"/>
                <a:gd name="T37" fmla="*/ 159 h 318"/>
                <a:gd name="T38" fmla="*/ 704 w 704"/>
                <a:gd name="T39" fmla="*/ 159 h 318"/>
                <a:gd name="T40" fmla="*/ 696 w 704"/>
                <a:gd name="T41" fmla="*/ 125 h 318"/>
                <a:gd name="T42" fmla="*/ 650 w 704"/>
                <a:gd name="T43" fmla="*/ 73 h 318"/>
                <a:gd name="T44" fmla="*/ 524 w 704"/>
                <a:gd name="T45" fmla="*/ 20 h 318"/>
                <a:gd name="T46" fmla="*/ 352 w 704"/>
                <a:gd name="T47" fmla="*/ 0 h 318"/>
                <a:gd name="T48" fmla="*/ 107 w 704"/>
                <a:gd name="T49" fmla="*/ 44 h 318"/>
                <a:gd name="T50" fmla="*/ 31 w 704"/>
                <a:gd name="T51" fmla="*/ 94 h 318"/>
                <a:gd name="T52" fmla="*/ 9 w 704"/>
                <a:gd name="T53" fmla="*/ 125 h 318"/>
                <a:gd name="T54" fmla="*/ 0 w 704"/>
                <a:gd name="T55" fmla="*/ 159 h 318"/>
                <a:gd name="T56" fmla="*/ 9 w 704"/>
                <a:gd name="T57" fmla="*/ 194 h 318"/>
                <a:gd name="T58" fmla="*/ 55 w 704"/>
                <a:gd name="T59" fmla="*/ 245 h 318"/>
                <a:gd name="T60" fmla="*/ 180 w 704"/>
                <a:gd name="T61" fmla="*/ 299 h 318"/>
                <a:gd name="T62" fmla="*/ 352 w 704"/>
                <a:gd name="T63" fmla="*/ 318 h 318"/>
                <a:gd name="T64" fmla="*/ 597 w 704"/>
                <a:gd name="T65" fmla="*/ 274 h 318"/>
                <a:gd name="T66" fmla="*/ 674 w 704"/>
                <a:gd name="T67" fmla="*/ 225 h 318"/>
                <a:gd name="T68" fmla="*/ 696 w 704"/>
                <a:gd name="T69" fmla="*/ 194 h 318"/>
                <a:gd name="T70" fmla="*/ 704 w 704"/>
                <a:gd name="T71" fmla="*/ 159 h 318"/>
                <a:gd name="T72" fmla="*/ 692 w 704"/>
                <a:gd name="T73" fmla="*/ 1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4" h="318">
                  <a:moveTo>
                    <a:pt x="692" y="159"/>
                  </a:moveTo>
                  <a:cubicBezTo>
                    <a:pt x="680" y="159"/>
                    <a:pt x="680" y="159"/>
                    <a:pt x="680" y="159"/>
                  </a:cubicBezTo>
                  <a:cubicBezTo>
                    <a:pt x="680" y="168"/>
                    <a:pt x="678" y="176"/>
                    <a:pt x="674" y="184"/>
                  </a:cubicBezTo>
                  <a:cubicBezTo>
                    <a:pt x="668" y="198"/>
                    <a:pt x="655" y="213"/>
                    <a:pt x="636" y="226"/>
                  </a:cubicBezTo>
                  <a:cubicBezTo>
                    <a:pt x="608" y="246"/>
                    <a:pt x="567" y="263"/>
                    <a:pt x="518" y="275"/>
                  </a:cubicBezTo>
                  <a:cubicBezTo>
                    <a:pt x="470" y="288"/>
                    <a:pt x="413" y="295"/>
                    <a:pt x="352" y="295"/>
                  </a:cubicBezTo>
                  <a:cubicBezTo>
                    <a:pt x="260" y="295"/>
                    <a:pt x="176" y="278"/>
                    <a:pt x="117" y="253"/>
                  </a:cubicBezTo>
                  <a:cubicBezTo>
                    <a:pt x="87" y="240"/>
                    <a:pt x="63" y="224"/>
                    <a:pt x="48" y="208"/>
                  </a:cubicBezTo>
                  <a:cubicBezTo>
                    <a:pt x="40" y="200"/>
                    <a:pt x="34" y="192"/>
                    <a:pt x="30" y="184"/>
                  </a:cubicBezTo>
                  <a:cubicBezTo>
                    <a:pt x="26" y="176"/>
                    <a:pt x="24" y="168"/>
                    <a:pt x="24" y="159"/>
                  </a:cubicBezTo>
                  <a:cubicBezTo>
                    <a:pt x="24" y="151"/>
                    <a:pt x="26" y="143"/>
                    <a:pt x="30" y="135"/>
                  </a:cubicBezTo>
                  <a:cubicBezTo>
                    <a:pt x="37" y="121"/>
                    <a:pt x="50" y="106"/>
                    <a:pt x="68" y="93"/>
                  </a:cubicBezTo>
                  <a:cubicBezTo>
                    <a:pt x="97" y="73"/>
                    <a:pt x="137" y="55"/>
                    <a:pt x="186" y="43"/>
                  </a:cubicBezTo>
                  <a:cubicBezTo>
                    <a:pt x="235" y="31"/>
                    <a:pt x="291" y="24"/>
                    <a:pt x="352" y="24"/>
                  </a:cubicBezTo>
                  <a:cubicBezTo>
                    <a:pt x="445" y="24"/>
                    <a:pt x="528" y="40"/>
                    <a:pt x="588" y="66"/>
                  </a:cubicBezTo>
                  <a:cubicBezTo>
                    <a:pt x="617" y="79"/>
                    <a:pt x="641" y="94"/>
                    <a:pt x="657" y="110"/>
                  </a:cubicBezTo>
                  <a:cubicBezTo>
                    <a:pt x="665" y="118"/>
                    <a:pt x="670" y="127"/>
                    <a:pt x="674" y="135"/>
                  </a:cubicBezTo>
                  <a:cubicBezTo>
                    <a:pt x="678" y="143"/>
                    <a:pt x="680" y="151"/>
                    <a:pt x="680" y="159"/>
                  </a:cubicBezTo>
                  <a:cubicBezTo>
                    <a:pt x="692" y="159"/>
                    <a:pt x="692" y="159"/>
                    <a:pt x="692" y="159"/>
                  </a:cubicBezTo>
                  <a:cubicBezTo>
                    <a:pt x="704" y="159"/>
                    <a:pt x="704" y="159"/>
                    <a:pt x="704" y="159"/>
                  </a:cubicBezTo>
                  <a:cubicBezTo>
                    <a:pt x="704" y="147"/>
                    <a:pt x="701" y="136"/>
                    <a:pt x="696" y="125"/>
                  </a:cubicBezTo>
                  <a:cubicBezTo>
                    <a:pt x="687" y="105"/>
                    <a:pt x="671" y="88"/>
                    <a:pt x="650" y="73"/>
                  </a:cubicBezTo>
                  <a:cubicBezTo>
                    <a:pt x="618" y="51"/>
                    <a:pt x="575" y="33"/>
                    <a:pt x="524" y="20"/>
                  </a:cubicBezTo>
                  <a:cubicBezTo>
                    <a:pt x="473" y="7"/>
                    <a:pt x="415" y="0"/>
                    <a:pt x="352" y="0"/>
                  </a:cubicBezTo>
                  <a:cubicBezTo>
                    <a:pt x="257" y="0"/>
                    <a:pt x="171" y="17"/>
                    <a:pt x="107" y="44"/>
                  </a:cubicBezTo>
                  <a:cubicBezTo>
                    <a:pt x="75" y="58"/>
                    <a:pt x="49" y="75"/>
                    <a:pt x="31" y="94"/>
                  </a:cubicBezTo>
                  <a:cubicBezTo>
                    <a:pt x="21" y="103"/>
                    <a:pt x="14" y="114"/>
                    <a:pt x="9" y="125"/>
                  </a:cubicBezTo>
                  <a:cubicBezTo>
                    <a:pt x="3" y="136"/>
                    <a:pt x="0" y="147"/>
                    <a:pt x="0" y="159"/>
                  </a:cubicBezTo>
                  <a:cubicBezTo>
                    <a:pt x="0" y="171"/>
                    <a:pt x="3" y="183"/>
                    <a:pt x="9" y="194"/>
                  </a:cubicBezTo>
                  <a:cubicBezTo>
                    <a:pt x="18" y="213"/>
                    <a:pt x="34" y="230"/>
                    <a:pt x="55" y="245"/>
                  </a:cubicBezTo>
                  <a:cubicBezTo>
                    <a:pt x="86" y="268"/>
                    <a:pt x="129" y="286"/>
                    <a:pt x="180" y="299"/>
                  </a:cubicBezTo>
                  <a:cubicBezTo>
                    <a:pt x="231" y="311"/>
                    <a:pt x="290" y="318"/>
                    <a:pt x="352" y="318"/>
                  </a:cubicBezTo>
                  <a:cubicBezTo>
                    <a:pt x="447" y="318"/>
                    <a:pt x="534" y="302"/>
                    <a:pt x="597" y="274"/>
                  </a:cubicBezTo>
                  <a:cubicBezTo>
                    <a:pt x="629" y="261"/>
                    <a:pt x="655" y="244"/>
                    <a:pt x="674" y="225"/>
                  </a:cubicBezTo>
                  <a:cubicBezTo>
                    <a:pt x="683" y="215"/>
                    <a:pt x="691" y="205"/>
                    <a:pt x="696" y="194"/>
                  </a:cubicBezTo>
                  <a:cubicBezTo>
                    <a:pt x="701" y="183"/>
                    <a:pt x="704" y="171"/>
                    <a:pt x="704" y="159"/>
                  </a:cubicBezTo>
                  <a:cubicBezTo>
                    <a:pt x="692" y="159"/>
                    <a:pt x="692" y="159"/>
                    <a:pt x="692" y="159"/>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śḷiďê">
              <a:extLst>
                <a:ext uri="{FF2B5EF4-FFF2-40B4-BE49-F238E27FC236}">
                  <a16:creationId xmlns:a16="http://schemas.microsoft.com/office/drawing/2014/main" id="{665DDD9F-CB26-4730-9E80-33AB916F17FF}"/>
                </a:ext>
              </a:extLst>
            </p:cNvPr>
            <p:cNvSpPr/>
            <p:nvPr/>
          </p:nvSpPr>
          <p:spPr bwMode="auto">
            <a:xfrm>
              <a:off x="4489450" y="3484563"/>
              <a:ext cx="3762375" cy="1590675"/>
            </a:xfrm>
            <a:custGeom>
              <a:avLst/>
              <a:gdLst>
                <a:gd name="T0" fmla="*/ 308 w 592"/>
                <a:gd name="T1" fmla="*/ 250 h 250"/>
                <a:gd name="T2" fmla="*/ 459 w 592"/>
                <a:gd name="T3" fmla="*/ 233 h 250"/>
                <a:gd name="T4" fmla="*/ 564 w 592"/>
                <a:gd name="T5" fmla="*/ 191 h 250"/>
                <a:gd name="T6" fmla="*/ 567 w 592"/>
                <a:gd name="T7" fmla="*/ 180 h 250"/>
                <a:gd name="T8" fmla="*/ 555 w 592"/>
                <a:gd name="T9" fmla="*/ 177 h 250"/>
                <a:gd name="T10" fmla="*/ 455 w 592"/>
                <a:gd name="T11" fmla="*/ 217 h 250"/>
                <a:gd name="T12" fmla="*/ 308 w 592"/>
                <a:gd name="T13" fmla="*/ 234 h 250"/>
                <a:gd name="T14" fmla="*/ 300 w 592"/>
                <a:gd name="T15" fmla="*/ 242 h 250"/>
                <a:gd name="T16" fmla="*/ 308 w 592"/>
                <a:gd name="T17" fmla="*/ 250 h 250"/>
                <a:gd name="T18" fmla="*/ 121 w 592"/>
                <a:gd name="T19" fmla="*/ 222 h 250"/>
                <a:gd name="T20" fmla="*/ 131 w 592"/>
                <a:gd name="T21" fmla="*/ 217 h 250"/>
                <a:gd name="T22" fmla="*/ 126 w 592"/>
                <a:gd name="T23" fmla="*/ 207 h 250"/>
                <a:gd name="T24" fmla="*/ 116 w 592"/>
                <a:gd name="T25" fmla="*/ 212 h 250"/>
                <a:gd name="T26" fmla="*/ 121 w 592"/>
                <a:gd name="T27" fmla="*/ 222 h 250"/>
                <a:gd name="T28" fmla="*/ 205 w 592"/>
                <a:gd name="T29" fmla="*/ 8 h 250"/>
                <a:gd name="T30" fmla="*/ 57 w 592"/>
                <a:gd name="T31" fmla="*/ 57 h 250"/>
                <a:gd name="T32" fmla="*/ 15 w 592"/>
                <a:gd name="T33" fmla="*/ 89 h 250"/>
                <a:gd name="T34" fmla="*/ 4 w 592"/>
                <a:gd name="T35" fmla="*/ 107 h 250"/>
                <a:gd name="T36" fmla="*/ 0 w 592"/>
                <a:gd name="T37" fmla="*/ 125 h 250"/>
                <a:gd name="T38" fmla="*/ 8 w 592"/>
                <a:gd name="T39" fmla="*/ 150 h 250"/>
                <a:gd name="T40" fmla="*/ 19 w 592"/>
                <a:gd name="T41" fmla="*/ 153 h 250"/>
                <a:gd name="T42" fmla="*/ 22 w 592"/>
                <a:gd name="T43" fmla="*/ 142 h 250"/>
                <a:gd name="T44" fmla="*/ 16 w 592"/>
                <a:gd name="T45" fmla="*/ 125 h 250"/>
                <a:gd name="T46" fmla="*/ 19 w 592"/>
                <a:gd name="T47" fmla="*/ 114 h 250"/>
                <a:gd name="T48" fmla="*/ 39 w 592"/>
                <a:gd name="T49" fmla="*/ 89 h 250"/>
                <a:gd name="T50" fmla="*/ 104 w 592"/>
                <a:gd name="T51" fmla="*/ 51 h 250"/>
                <a:gd name="T52" fmla="*/ 208 w 592"/>
                <a:gd name="T53" fmla="*/ 24 h 250"/>
                <a:gd name="T54" fmla="*/ 215 w 592"/>
                <a:gd name="T55" fmla="*/ 15 h 250"/>
                <a:gd name="T56" fmla="*/ 205 w 592"/>
                <a:gd name="T57" fmla="*/ 8 h 250"/>
                <a:gd name="T58" fmla="*/ 337 w 592"/>
                <a:gd name="T59" fmla="*/ 1 h 250"/>
                <a:gd name="T60" fmla="*/ 308 w 592"/>
                <a:gd name="T61" fmla="*/ 0 h 250"/>
                <a:gd name="T62" fmla="*/ 205 w 592"/>
                <a:gd name="T63" fmla="*/ 8 h 250"/>
                <a:gd name="T64" fmla="*/ 199 w 592"/>
                <a:gd name="T65" fmla="*/ 17 h 250"/>
                <a:gd name="T66" fmla="*/ 208 w 592"/>
                <a:gd name="T67" fmla="*/ 24 h 250"/>
                <a:gd name="T68" fmla="*/ 308 w 592"/>
                <a:gd name="T69" fmla="*/ 17 h 250"/>
                <a:gd name="T70" fmla="*/ 336 w 592"/>
                <a:gd name="T71" fmla="*/ 17 h 250"/>
                <a:gd name="T72" fmla="*/ 345 w 592"/>
                <a:gd name="T73" fmla="*/ 9 h 250"/>
                <a:gd name="T74" fmla="*/ 337 w 592"/>
                <a:gd name="T75" fmla="*/ 1 h 250"/>
                <a:gd name="T76" fmla="*/ 588 w 592"/>
                <a:gd name="T77" fmla="*/ 77 h 250"/>
                <a:gd name="T78" fmla="*/ 577 w 592"/>
                <a:gd name="T79" fmla="*/ 78 h 250"/>
                <a:gd name="T80" fmla="*/ 578 w 592"/>
                <a:gd name="T81" fmla="*/ 89 h 250"/>
                <a:gd name="T82" fmla="*/ 589 w 592"/>
                <a:gd name="T83" fmla="*/ 88 h 250"/>
                <a:gd name="T84" fmla="*/ 588 w 592"/>
                <a:gd name="T85" fmla="*/ 7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250">
                  <a:moveTo>
                    <a:pt x="308" y="250"/>
                  </a:moveTo>
                  <a:cubicBezTo>
                    <a:pt x="365" y="250"/>
                    <a:pt x="416" y="243"/>
                    <a:pt x="459" y="233"/>
                  </a:cubicBezTo>
                  <a:cubicBezTo>
                    <a:pt x="502" y="222"/>
                    <a:pt x="538" y="207"/>
                    <a:pt x="564" y="191"/>
                  </a:cubicBezTo>
                  <a:cubicBezTo>
                    <a:pt x="568" y="189"/>
                    <a:pt x="569" y="184"/>
                    <a:pt x="567" y="180"/>
                  </a:cubicBezTo>
                  <a:cubicBezTo>
                    <a:pt x="564" y="176"/>
                    <a:pt x="559" y="175"/>
                    <a:pt x="555" y="177"/>
                  </a:cubicBezTo>
                  <a:cubicBezTo>
                    <a:pt x="531" y="192"/>
                    <a:pt x="497" y="206"/>
                    <a:pt x="455" y="217"/>
                  </a:cubicBezTo>
                  <a:cubicBezTo>
                    <a:pt x="414" y="227"/>
                    <a:pt x="364" y="234"/>
                    <a:pt x="308" y="234"/>
                  </a:cubicBezTo>
                  <a:cubicBezTo>
                    <a:pt x="304" y="234"/>
                    <a:pt x="300" y="237"/>
                    <a:pt x="300" y="242"/>
                  </a:cubicBezTo>
                  <a:cubicBezTo>
                    <a:pt x="300" y="246"/>
                    <a:pt x="304" y="250"/>
                    <a:pt x="308" y="250"/>
                  </a:cubicBezTo>
                  <a:moveTo>
                    <a:pt x="121" y="222"/>
                  </a:moveTo>
                  <a:cubicBezTo>
                    <a:pt x="125" y="224"/>
                    <a:pt x="130" y="221"/>
                    <a:pt x="131" y="217"/>
                  </a:cubicBezTo>
                  <a:cubicBezTo>
                    <a:pt x="132" y="213"/>
                    <a:pt x="130" y="208"/>
                    <a:pt x="126" y="207"/>
                  </a:cubicBezTo>
                  <a:cubicBezTo>
                    <a:pt x="122" y="205"/>
                    <a:pt x="117" y="208"/>
                    <a:pt x="116" y="212"/>
                  </a:cubicBezTo>
                  <a:cubicBezTo>
                    <a:pt x="114" y="216"/>
                    <a:pt x="116" y="221"/>
                    <a:pt x="121" y="222"/>
                  </a:cubicBezTo>
                  <a:moveTo>
                    <a:pt x="205" y="8"/>
                  </a:moveTo>
                  <a:cubicBezTo>
                    <a:pt x="143" y="18"/>
                    <a:pt x="92" y="36"/>
                    <a:pt x="57" y="57"/>
                  </a:cubicBezTo>
                  <a:cubicBezTo>
                    <a:pt x="39" y="67"/>
                    <a:pt x="25" y="78"/>
                    <a:pt x="15" y="89"/>
                  </a:cubicBezTo>
                  <a:cubicBezTo>
                    <a:pt x="10" y="95"/>
                    <a:pt x="7" y="101"/>
                    <a:pt x="4" y="107"/>
                  </a:cubicBezTo>
                  <a:cubicBezTo>
                    <a:pt x="1" y="113"/>
                    <a:pt x="0" y="119"/>
                    <a:pt x="0" y="125"/>
                  </a:cubicBezTo>
                  <a:cubicBezTo>
                    <a:pt x="0" y="134"/>
                    <a:pt x="3" y="142"/>
                    <a:pt x="8" y="150"/>
                  </a:cubicBezTo>
                  <a:cubicBezTo>
                    <a:pt x="10" y="154"/>
                    <a:pt x="15" y="155"/>
                    <a:pt x="19" y="153"/>
                  </a:cubicBezTo>
                  <a:cubicBezTo>
                    <a:pt x="23" y="151"/>
                    <a:pt x="24" y="146"/>
                    <a:pt x="22" y="142"/>
                  </a:cubicBezTo>
                  <a:cubicBezTo>
                    <a:pt x="18" y="136"/>
                    <a:pt x="16" y="130"/>
                    <a:pt x="16" y="125"/>
                  </a:cubicBezTo>
                  <a:cubicBezTo>
                    <a:pt x="16" y="122"/>
                    <a:pt x="17" y="118"/>
                    <a:pt x="19" y="114"/>
                  </a:cubicBezTo>
                  <a:cubicBezTo>
                    <a:pt x="22" y="106"/>
                    <a:pt x="29" y="98"/>
                    <a:pt x="39" y="89"/>
                  </a:cubicBezTo>
                  <a:cubicBezTo>
                    <a:pt x="54" y="76"/>
                    <a:pt x="76" y="63"/>
                    <a:pt x="104" y="51"/>
                  </a:cubicBezTo>
                  <a:cubicBezTo>
                    <a:pt x="133" y="40"/>
                    <a:pt x="168" y="30"/>
                    <a:pt x="208" y="24"/>
                  </a:cubicBezTo>
                  <a:cubicBezTo>
                    <a:pt x="212" y="23"/>
                    <a:pt x="215" y="19"/>
                    <a:pt x="215" y="15"/>
                  </a:cubicBezTo>
                  <a:cubicBezTo>
                    <a:pt x="214" y="10"/>
                    <a:pt x="210" y="7"/>
                    <a:pt x="205" y="8"/>
                  </a:cubicBezTo>
                  <a:moveTo>
                    <a:pt x="337" y="1"/>
                  </a:moveTo>
                  <a:cubicBezTo>
                    <a:pt x="328" y="1"/>
                    <a:pt x="318" y="0"/>
                    <a:pt x="308" y="0"/>
                  </a:cubicBezTo>
                  <a:cubicBezTo>
                    <a:pt x="271" y="0"/>
                    <a:pt x="237" y="3"/>
                    <a:pt x="205" y="8"/>
                  </a:cubicBezTo>
                  <a:cubicBezTo>
                    <a:pt x="201" y="9"/>
                    <a:pt x="198" y="13"/>
                    <a:pt x="199" y="17"/>
                  </a:cubicBezTo>
                  <a:cubicBezTo>
                    <a:pt x="199" y="22"/>
                    <a:pt x="203" y="25"/>
                    <a:pt x="208" y="24"/>
                  </a:cubicBezTo>
                  <a:cubicBezTo>
                    <a:pt x="238" y="19"/>
                    <a:pt x="272" y="17"/>
                    <a:pt x="308" y="17"/>
                  </a:cubicBezTo>
                  <a:cubicBezTo>
                    <a:pt x="318" y="17"/>
                    <a:pt x="327" y="17"/>
                    <a:pt x="336" y="17"/>
                  </a:cubicBezTo>
                  <a:cubicBezTo>
                    <a:pt x="341" y="17"/>
                    <a:pt x="345" y="14"/>
                    <a:pt x="345" y="9"/>
                  </a:cubicBezTo>
                  <a:cubicBezTo>
                    <a:pt x="345" y="5"/>
                    <a:pt x="342" y="1"/>
                    <a:pt x="337" y="1"/>
                  </a:cubicBezTo>
                  <a:moveTo>
                    <a:pt x="588" y="77"/>
                  </a:moveTo>
                  <a:cubicBezTo>
                    <a:pt x="585" y="74"/>
                    <a:pt x="580" y="74"/>
                    <a:pt x="577" y="78"/>
                  </a:cubicBezTo>
                  <a:cubicBezTo>
                    <a:pt x="574" y="81"/>
                    <a:pt x="574" y="86"/>
                    <a:pt x="578" y="89"/>
                  </a:cubicBezTo>
                  <a:cubicBezTo>
                    <a:pt x="581" y="92"/>
                    <a:pt x="586" y="92"/>
                    <a:pt x="589" y="88"/>
                  </a:cubicBezTo>
                  <a:cubicBezTo>
                    <a:pt x="592" y="85"/>
                    <a:pt x="592" y="80"/>
                    <a:pt x="588" y="77"/>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iśḷïďe">
              <a:extLst>
                <a:ext uri="{FF2B5EF4-FFF2-40B4-BE49-F238E27FC236}">
                  <a16:creationId xmlns:a16="http://schemas.microsoft.com/office/drawing/2014/main" id="{E79EDA41-B2CD-43FA-BA4B-E2775F5F7756}"/>
                </a:ext>
              </a:extLst>
            </p:cNvPr>
            <p:cNvSpPr/>
            <p:nvPr/>
          </p:nvSpPr>
          <p:spPr bwMode="auto">
            <a:xfrm>
              <a:off x="4210050" y="4305300"/>
              <a:ext cx="4473575" cy="1730375"/>
            </a:xfrm>
            <a:custGeom>
              <a:avLst/>
              <a:gdLst>
                <a:gd name="T0" fmla="*/ 0 w 704"/>
                <a:gd name="T1" fmla="*/ 113 h 272"/>
                <a:gd name="T2" fmla="*/ 9 w 704"/>
                <a:gd name="T3" fmla="*/ 147 h 272"/>
                <a:gd name="T4" fmla="*/ 55 w 704"/>
                <a:gd name="T5" fmla="*/ 199 h 272"/>
                <a:gd name="T6" fmla="*/ 180 w 704"/>
                <a:gd name="T7" fmla="*/ 252 h 272"/>
                <a:gd name="T8" fmla="*/ 352 w 704"/>
                <a:gd name="T9" fmla="*/ 272 h 272"/>
                <a:gd name="T10" fmla="*/ 597 w 704"/>
                <a:gd name="T11" fmla="*/ 228 h 272"/>
                <a:gd name="T12" fmla="*/ 674 w 704"/>
                <a:gd name="T13" fmla="*/ 178 h 272"/>
                <a:gd name="T14" fmla="*/ 696 w 704"/>
                <a:gd name="T15" fmla="*/ 148 h 272"/>
                <a:gd name="T16" fmla="*/ 704 w 704"/>
                <a:gd name="T17" fmla="*/ 113 h 272"/>
                <a:gd name="T18" fmla="*/ 704 w 704"/>
                <a:gd name="T19" fmla="*/ 0 h 272"/>
                <a:gd name="T20" fmla="*/ 680 w 704"/>
                <a:gd name="T21" fmla="*/ 0 h 272"/>
                <a:gd name="T22" fmla="*/ 680 w 704"/>
                <a:gd name="T23" fmla="*/ 113 h 272"/>
                <a:gd name="T24" fmla="*/ 674 w 704"/>
                <a:gd name="T25" fmla="*/ 137 h 272"/>
                <a:gd name="T26" fmla="*/ 636 w 704"/>
                <a:gd name="T27" fmla="*/ 179 h 272"/>
                <a:gd name="T28" fmla="*/ 518 w 704"/>
                <a:gd name="T29" fmla="*/ 229 h 272"/>
                <a:gd name="T30" fmla="*/ 352 w 704"/>
                <a:gd name="T31" fmla="*/ 248 h 272"/>
                <a:gd name="T32" fmla="*/ 117 w 704"/>
                <a:gd name="T33" fmla="*/ 206 h 272"/>
                <a:gd name="T34" fmla="*/ 48 w 704"/>
                <a:gd name="T35" fmla="*/ 162 h 272"/>
                <a:gd name="T36" fmla="*/ 30 w 704"/>
                <a:gd name="T37" fmla="*/ 137 h 272"/>
                <a:gd name="T38" fmla="*/ 24 w 704"/>
                <a:gd name="T39" fmla="*/ 113 h 272"/>
                <a:gd name="T40" fmla="*/ 0 w 704"/>
                <a:gd name="T41" fmla="*/ 11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4" h="272">
                  <a:moveTo>
                    <a:pt x="0" y="113"/>
                  </a:moveTo>
                  <a:cubicBezTo>
                    <a:pt x="0" y="125"/>
                    <a:pt x="3" y="137"/>
                    <a:pt x="9" y="147"/>
                  </a:cubicBezTo>
                  <a:cubicBezTo>
                    <a:pt x="18" y="167"/>
                    <a:pt x="34" y="184"/>
                    <a:pt x="55" y="199"/>
                  </a:cubicBezTo>
                  <a:cubicBezTo>
                    <a:pt x="86" y="221"/>
                    <a:pt x="129" y="239"/>
                    <a:pt x="180" y="252"/>
                  </a:cubicBezTo>
                  <a:cubicBezTo>
                    <a:pt x="231" y="265"/>
                    <a:pt x="290" y="272"/>
                    <a:pt x="352" y="272"/>
                  </a:cubicBezTo>
                  <a:cubicBezTo>
                    <a:pt x="447" y="272"/>
                    <a:pt x="534" y="255"/>
                    <a:pt x="597" y="228"/>
                  </a:cubicBezTo>
                  <a:cubicBezTo>
                    <a:pt x="629" y="214"/>
                    <a:pt x="655" y="197"/>
                    <a:pt x="674" y="178"/>
                  </a:cubicBezTo>
                  <a:cubicBezTo>
                    <a:pt x="683" y="169"/>
                    <a:pt x="691" y="159"/>
                    <a:pt x="696" y="148"/>
                  </a:cubicBezTo>
                  <a:cubicBezTo>
                    <a:pt x="701" y="137"/>
                    <a:pt x="704" y="125"/>
                    <a:pt x="704" y="113"/>
                  </a:cubicBezTo>
                  <a:cubicBezTo>
                    <a:pt x="704" y="0"/>
                    <a:pt x="704" y="0"/>
                    <a:pt x="704" y="0"/>
                  </a:cubicBezTo>
                  <a:cubicBezTo>
                    <a:pt x="680" y="0"/>
                    <a:pt x="680" y="0"/>
                    <a:pt x="680" y="0"/>
                  </a:cubicBezTo>
                  <a:cubicBezTo>
                    <a:pt x="680" y="113"/>
                    <a:pt x="680" y="113"/>
                    <a:pt x="680" y="113"/>
                  </a:cubicBezTo>
                  <a:cubicBezTo>
                    <a:pt x="680" y="121"/>
                    <a:pt x="678" y="129"/>
                    <a:pt x="674" y="137"/>
                  </a:cubicBezTo>
                  <a:cubicBezTo>
                    <a:pt x="668" y="152"/>
                    <a:pt x="655" y="166"/>
                    <a:pt x="636" y="179"/>
                  </a:cubicBezTo>
                  <a:cubicBezTo>
                    <a:pt x="608" y="199"/>
                    <a:pt x="567" y="217"/>
                    <a:pt x="518" y="229"/>
                  </a:cubicBezTo>
                  <a:cubicBezTo>
                    <a:pt x="470" y="241"/>
                    <a:pt x="413" y="248"/>
                    <a:pt x="352" y="248"/>
                  </a:cubicBezTo>
                  <a:cubicBezTo>
                    <a:pt x="260" y="248"/>
                    <a:pt x="176" y="232"/>
                    <a:pt x="117" y="206"/>
                  </a:cubicBezTo>
                  <a:cubicBezTo>
                    <a:pt x="87" y="193"/>
                    <a:pt x="63" y="178"/>
                    <a:pt x="48" y="162"/>
                  </a:cubicBezTo>
                  <a:cubicBezTo>
                    <a:pt x="40" y="154"/>
                    <a:pt x="34" y="145"/>
                    <a:pt x="30" y="137"/>
                  </a:cubicBezTo>
                  <a:cubicBezTo>
                    <a:pt x="26" y="129"/>
                    <a:pt x="24" y="121"/>
                    <a:pt x="24" y="113"/>
                  </a:cubicBezTo>
                  <a:cubicBezTo>
                    <a:pt x="0" y="113"/>
                    <a:pt x="0" y="113"/>
                    <a:pt x="0" y="113"/>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íṥḻïḋè">
              <a:extLst>
                <a:ext uri="{FF2B5EF4-FFF2-40B4-BE49-F238E27FC236}">
                  <a16:creationId xmlns:a16="http://schemas.microsoft.com/office/drawing/2014/main" id="{CBD71215-7BFA-421B-8A72-181C678751C2}"/>
                </a:ext>
              </a:extLst>
            </p:cNvPr>
            <p:cNvSpPr/>
            <p:nvPr/>
          </p:nvSpPr>
          <p:spPr bwMode="auto">
            <a:xfrm>
              <a:off x="4286250" y="4305300"/>
              <a:ext cx="0" cy="719137"/>
            </a:xfrm>
            <a:custGeom>
              <a:avLst/>
              <a:gdLst>
                <a:gd name="T0" fmla="*/ 453 h 453"/>
                <a:gd name="T1" fmla="*/ 0 h 453"/>
                <a:gd name="T2" fmla="*/ 453 h 453"/>
              </a:gdLst>
              <a:ahLst/>
              <a:cxnLst>
                <a:cxn ang="0">
                  <a:pos x="0" y="T0"/>
                </a:cxn>
                <a:cxn ang="0">
                  <a:pos x="0" y="T1"/>
                </a:cxn>
                <a:cxn ang="0">
                  <a:pos x="0" y="T2"/>
                </a:cxn>
              </a:cxnLst>
              <a:rect l="0" t="0" r="r" b="b"/>
              <a:pathLst>
                <a:path h="453">
                  <a:moveTo>
                    <a:pt x="0" y="453"/>
                  </a:moveTo>
                  <a:lnTo>
                    <a:pt x="0" y="0"/>
                  </a:lnTo>
                  <a:lnTo>
                    <a:pt x="0" y="453"/>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iśḻîďe">
              <a:extLst>
                <a:ext uri="{FF2B5EF4-FFF2-40B4-BE49-F238E27FC236}">
                  <a16:creationId xmlns:a16="http://schemas.microsoft.com/office/drawing/2014/main" id="{F629A7E8-3A4A-4A56-B6F3-9FA6A114EC60}"/>
                </a:ext>
              </a:extLst>
            </p:cNvPr>
            <p:cNvSpPr/>
            <p:nvPr/>
          </p:nvSpPr>
          <p:spPr bwMode="auto">
            <a:xfrm flipV="1">
              <a:off x="4286250" y="4305300"/>
              <a:ext cx="0" cy="7191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îṧḷíḑê">
              <a:extLst>
                <a:ext uri="{FF2B5EF4-FFF2-40B4-BE49-F238E27FC236}">
                  <a16:creationId xmlns:a16="http://schemas.microsoft.com/office/drawing/2014/main" id="{4CAE072A-EE87-47BE-B928-FF90331A27C7}"/>
                </a:ext>
              </a:extLst>
            </p:cNvPr>
            <p:cNvSpPr/>
            <p:nvPr/>
          </p:nvSpPr>
          <p:spPr bwMode="auto">
            <a:xfrm>
              <a:off x="4210050" y="4305300"/>
              <a:ext cx="152400" cy="7191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1" name="iṩḻíḓé">
              <a:extLst>
                <a:ext uri="{FF2B5EF4-FFF2-40B4-BE49-F238E27FC236}">
                  <a16:creationId xmlns:a16="http://schemas.microsoft.com/office/drawing/2014/main" id="{A03F3CE1-CD3B-40CE-A60C-ABD0102E165A}"/>
                </a:ext>
              </a:extLst>
            </p:cNvPr>
            <p:cNvSpPr/>
            <p:nvPr/>
          </p:nvSpPr>
          <p:spPr bwMode="auto">
            <a:xfrm>
              <a:off x="4210050" y="4305300"/>
              <a:ext cx="1524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2" name="išlîďé">
              <a:extLst>
                <a:ext uri="{FF2B5EF4-FFF2-40B4-BE49-F238E27FC236}">
                  <a16:creationId xmlns:a16="http://schemas.microsoft.com/office/drawing/2014/main" id="{8BE4FCD1-F338-439C-980E-A60350E51652}"/>
                </a:ext>
              </a:extLst>
            </p:cNvPr>
            <p:cNvSpPr/>
            <p:nvPr/>
          </p:nvSpPr>
          <p:spPr bwMode="auto">
            <a:xfrm>
              <a:off x="4541838" y="4789488"/>
              <a:ext cx="0" cy="673100"/>
            </a:xfrm>
            <a:custGeom>
              <a:avLst/>
              <a:gdLst>
                <a:gd name="T0" fmla="*/ 0 h 424"/>
                <a:gd name="T1" fmla="*/ 424 h 424"/>
                <a:gd name="T2" fmla="*/ 0 h 424"/>
              </a:gdLst>
              <a:ahLst/>
              <a:cxnLst>
                <a:cxn ang="0">
                  <a:pos x="0" y="T0"/>
                </a:cxn>
                <a:cxn ang="0">
                  <a:pos x="0" y="T1"/>
                </a:cxn>
                <a:cxn ang="0">
                  <a:pos x="0" y="T2"/>
                </a:cxn>
              </a:cxnLst>
              <a:rect l="0" t="0" r="r" b="b"/>
              <a:pathLst>
                <a:path h="424">
                  <a:moveTo>
                    <a:pt x="0" y="0"/>
                  </a:moveTo>
                  <a:lnTo>
                    <a:pt x="0" y="424"/>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ṣḻidê">
              <a:extLst>
                <a:ext uri="{FF2B5EF4-FFF2-40B4-BE49-F238E27FC236}">
                  <a16:creationId xmlns:a16="http://schemas.microsoft.com/office/drawing/2014/main" id="{3F8DC4EB-89E1-4BA3-B472-0BAE40D0DE54}"/>
                </a:ext>
              </a:extLst>
            </p:cNvPr>
            <p:cNvSpPr/>
            <p:nvPr/>
          </p:nvSpPr>
          <p:spPr bwMode="auto">
            <a:xfrm>
              <a:off x="4541838" y="4789488"/>
              <a:ext cx="0" cy="6731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îslïḍe">
              <a:extLst>
                <a:ext uri="{FF2B5EF4-FFF2-40B4-BE49-F238E27FC236}">
                  <a16:creationId xmlns:a16="http://schemas.microsoft.com/office/drawing/2014/main" id="{6148C785-3A54-4882-89DE-AA0640E9730F}"/>
                </a:ext>
              </a:extLst>
            </p:cNvPr>
            <p:cNvSpPr/>
            <p:nvPr/>
          </p:nvSpPr>
          <p:spPr bwMode="auto">
            <a:xfrm>
              <a:off x="4464050" y="4789488"/>
              <a:ext cx="153988" cy="673100"/>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5" name="iṡlîḍe">
              <a:extLst>
                <a:ext uri="{FF2B5EF4-FFF2-40B4-BE49-F238E27FC236}">
                  <a16:creationId xmlns:a16="http://schemas.microsoft.com/office/drawing/2014/main" id="{02E54E29-B8EC-4E6C-97F7-3DDE64BBECBC}"/>
                </a:ext>
              </a:extLst>
            </p:cNvPr>
            <p:cNvSpPr/>
            <p:nvPr/>
          </p:nvSpPr>
          <p:spPr bwMode="auto">
            <a:xfrm>
              <a:off x="4464050" y="4789488"/>
              <a:ext cx="153988" cy="673100"/>
            </a:xfrm>
            <a:custGeom>
              <a:avLst/>
              <a:gdLst>
                <a:gd name="T0" fmla="*/ 0 w 97"/>
                <a:gd name="T1" fmla="*/ 0 h 424"/>
                <a:gd name="T2" fmla="*/ 0 w 97"/>
                <a:gd name="T3" fmla="*/ 424 h 424"/>
                <a:gd name="T4" fmla="*/ 97 w 97"/>
                <a:gd name="T5" fmla="*/ 424 h 424"/>
                <a:gd name="T6" fmla="*/ 97 w 97"/>
                <a:gd name="T7" fmla="*/ 0 h 424"/>
              </a:gdLst>
              <a:ahLst/>
              <a:cxnLst>
                <a:cxn ang="0">
                  <a:pos x="T0" y="T1"/>
                </a:cxn>
                <a:cxn ang="0">
                  <a:pos x="T2" y="T3"/>
                </a:cxn>
                <a:cxn ang="0">
                  <a:pos x="T4" y="T5"/>
                </a:cxn>
                <a:cxn ang="0">
                  <a:pos x="T6" y="T7"/>
                </a:cxn>
              </a:cxnLst>
              <a:rect l="0" t="0" r="r" b="b"/>
              <a:pathLst>
                <a:path w="97" h="424">
                  <a:moveTo>
                    <a:pt x="0" y="0"/>
                  </a:moveTo>
                  <a:lnTo>
                    <a:pt x="0" y="424"/>
                  </a:lnTo>
                  <a:lnTo>
                    <a:pt x="97" y="42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ïšḷîḓé">
              <a:extLst>
                <a:ext uri="{FF2B5EF4-FFF2-40B4-BE49-F238E27FC236}">
                  <a16:creationId xmlns:a16="http://schemas.microsoft.com/office/drawing/2014/main" id="{CFC0CDCE-F774-4032-A4F2-495C82F283A3}"/>
                </a:ext>
              </a:extLst>
            </p:cNvPr>
            <p:cNvSpPr/>
            <p:nvPr/>
          </p:nvSpPr>
          <p:spPr bwMode="auto">
            <a:xfrm>
              <a:off x="4897438" y="4960938"/>
              <a:ext cx="0" cy="693737"/>
            </a:xfrm>
            <a:custGeom>
              <a:avLst/>
              <a:gdLst>
                <a:gd name="T0" fmla="*/ 0 h 437"/>
                <a:gd name="T1" fmla="*/ 437 h 437"/>
                <a:gd name="T2" fmla="*/ 0 h 437"/>
              </a:gdLst>
              <a:ahLst/>
              <a:cxnLst>
                <a:cxn ang="0">
                  <a:pos x="0" y="T0"/>
                </a:cxn>
                <a:cxn ang="0">
                  <a:pos x="0" y="T1"/>
                </a:cxn>
                <a:cxn ang="0">
                  <a:pos x="0" y="T2"/>
                </a:cxn>
              </a:cxnLst>
              <a:rect l="0" t="0" r="r" b="b"/>
              <a:pathLst>
                <a:path h="437">
                  <a:moveTo>
                    <a:pt x="0" y="0"/>
                  </a:moveTo>
                  <a:lnTo>
                    <a:pt x="0" y="437"/>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íşḷíďè">
              <a:extLst>
                <a:ext uri="{FF2B5EF4-FFF2-40B4-BE49-F238E27FC236}">
                  <a16:creationId xmlns:a16="http://schemas.microsoft.com/office/drawing/2014/main" id="{415CCBB1-81FC-4456-817C-D356E8C38275}"/>
                </a:ext>
              </a:extLst>
            </p:cNvPr>
            <p:cNvSpPr/>
            <p:nvPr/>
          </p:nvSpPr>
          <p:spPr bwMode="auto">
            <a:xfrm>
              <a:off x="4897438" y="4960938"/>
              <a:ext cx="0" cy="6937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ṣľiḓè">
              <a:extLst>
                <a:ext uri="{FF2B5EF4-FFF2-40B4-BE49-F238E27FC236}">
                  <a16:creationId xmlns:a16="http://schemas.microsoft.com/office/drawing/2014/main" id="{94AA228E-5891-4004-BBF9-E3DFC1D9D001}"/>
                </a:ext>
              </a:extLst>
            </p:cNvPr>
            <p:cNvSpPr/>
            <p:nvPr/>
          </p:nvSpPr>
          <p:spPr bwMode="auto">
            <a:xfrm>
              <a:off x="4821238" y="4960938"/>
              <a:ext cx="146050" cy="6937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69" name="íṡḷïḑè">
              <a:extLst>
                <a:ext uri="{FF2B5EF4-FFF2-40B4-BE49-F238E27FC236}">
                  <a16:creationId xmlns:a16="http://schemas.microsoft.com/office/drawing/2014/main" id="{4B998469-BA7C-40C4-A8FA-91B9489EDB60}"/>
                </a:ext>
              </a:extLst>
            </p:cNvPr>
            <p:cNvSpPr/>
            <p:nvPr/>
          </p:nvSpPr>
          <p:spPr bwMode="auto">
            <a:xfrm>
              <a:off x="4821238" y="4960938"/>
              <a:ext cx="146050" cy="693737"/>
            </a:xfrm>
            <a:custGeom>
              <a:avLst/>
              <a:gdLst>
                <a:gd name="T0" fmla="*/ 0 w 92"/>
                <a:gd name="T1" fmla="*/ 0 h 437"/>
                <a:gd name="T2" fmla="*/ 0 w 92"/>
                <a:gd name="T3" fmla="*/ 437 h 437"/>
                <a:gd name="T4" fmla="*/ 92 w 92"/>
                <a:gd name="T5" fmla="*/ 437 h 437"/>
                <a:gd name="T6" fmla="*/ 92 w 92"/>
                <a:gd name="T7" fmla="*/ 0 h 437"/>
              </a:gdLst>
              <a:ahLst/>
              <a:cxnLst>
                <a:cxn ang="0">
                  <a:pos x="T0" y="T1"/>
                </a:cxn>
                <a:cxn ang="0">
                  <a:pos x="T2" y="T3"/>
                </a:cxn>
                <a:cxn ang="0">
                  <a:pos x="T4" y="T5"/>
                </a:cxn>
                <a:cxn ang="0">
                  <a:pos x="T6" y="T7"/>
                </a:cxn>
              </a:cxnLst>
              <a:rect l="0" t="0" r="r" b="b"/>
              <a:pathLst>
                <a:path w="92" h="437">
                  <a:moveTo>
                    <a:pt x="0" y="0"/>
                  </a:moveTo>
                  <a:lnTo>
                    <a:pt x="0" y="437"/>
                  </a:lnTo>
                  <a:lnTo>
                    <a:pt x="92" y="437"/>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î$1ïḋè">
              <a:extLst>
                <a:ext uri="{FF2B5EF4-FFF2-40B4-BE49-F238E27FC236}">
                  <a16:creationId xmlns:a16="http://schemas.microsoft.com/office/drawing/2014/main" id="{07166172-80AE-4195-B301-40502AD5CCBE}"/>
                </a:ext>
              </a:extLst>
            </p:cNvPr>
            <p:cNvSpPr/>
            <p:nvPr/>
          </p:nvSpPr>
          <p:spPr bwMode="auto">
            <a:xfrm>
              <a:off x="5227638" y="5081588"/>
              <a:ext cx="0" cy="712787"/>
            </a:xfrm>
            <a:custGeom>
              <a:avLst/>
              <a:gdLst>
                <a:gd name="T0" fmla="*/ 0 h 449"/>
                <a:gd name="T1" fmla="*/ 449 h 449"/>
                <a:gd name="T2" fmla="*/ 0 h 449"/>
              </a:gdLst>
              <a:ahLst/>
              <a:cxnLst>
                <a:cxn ang="0">
                  <a:pos x="0" y="T0"/>
                </a:cxn>
                <a:cxn ang="0">
                  <a:pos x="0" y="T1"/>
                </a:cxn>
                <a:cxn ang="0">
                  <a:pos x="0" y="T2"/>
                </a:cxn>
              </a:cxnLst>
              <a:rect l="0" t="0" r="r" b="b"/>
              <a:pathLst>
                <a:path h="449">
                  <a:moveTo>
                    <a:pt x="0" y="0"/>
                  </a:moveTo>
                  <a:lnTo>
                    <a:pt x="0" y="44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iṣľiḑe">
              <a:extLst>
                <a:ext uri="{FF2B5EF4-FFF2-40B4-BE49-F238E27FC236}">
                  <a16:creationId xmlns:a16="http://schemas.microsoft.com/office/drawing/2014/main" id="{BDACD1BE-2560-468C-AA20-1D1527AC7010}"/>
                </a:ext>
              </a:extLst>
            </p:cNvPr>
            <p:cNvSpPr/>
            <p:nvPr/>
          </p:nvSpPr>
          <p:spPr bwMode="auto">
            <a:xfrm>
              <a:off x="5227638" y="5081588"/>
              <a:ext cx="0" cy="7127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ïṡḻíďe">
              <a:extLst>
                <a:ext uri="{FF2B5EF4-FFF2-40B4-BE49-F238E27FC236}">
                  <a16:creationId xmlns:a16="http://schemas.microsoft.com/office/drawing/2014/main" id="{1F1949C8-C5BA-4638-9198-BC72B37CE88C}"/>
                </a:ext>
              </a:extLst>
            </p:cNvPr>
            <p:cNvSpPr/>
            <p:nvPr/>
          </p:nvSpPr>
          <p:spPr bwMode="auto">
            <a:xfrm>
              <a:off x="5151438" y="5081588"/>
              <a:ext cx="152400" cy="7127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3" name="i$lïḓê">
              <a:extLst>
                <a:ext uri="{FF2B5EF4-FFF2-40B4-BE49-F238E27FC236}">
                  <a16:creationId xmlns:a16="http://schemas.microsoft.com/office/drawing/2014/main" id="{0882ACD6-FD1A-4501-B66E-0FA2C18CE737}"/>
                </a:ext>
              </a:extLst>
            </p:cNvPr>
            <p:cNvSpPr/>
            <p:nvPr/>
          </p:nvSpPr>
          <p:spPr bwMode="auto">
            <a:xfrm>
              <a:off x="5151438" y="5081588"/>
              <a:ext cx="152400" cy="712787"/>
            </a:xfrm>
            <a:custGeom>
              <a:avLst/>
              <a:gdLst>
                <a:gd name="T0" fmla="*/ 0 w 96"/>
                <a:gd name="T1" fmla="*/ 0 h 449"/>
                <a:gd name="T2" fmla="*/ 0 w 96"/>
                <a:gd name="T3" fmla="*/ 449 h 449"/>
                <a:gd name="T4" fmla="*/ 96 w 96"/>
                <a:gd name="T5" fmla="*/ 449 h 449"/>
                <a:gd name="T6" fmla="*/ 96 w 96"/>
                <a:gd name="T7" fmla="*/ 0 h 449"/>
              </a:gdLst>
              <a:ahLst/>
              <a:cxnLst>
                <a:cxn ang="0">
                  <a:pos x="T0" y="T1"/>
                </a:cxn>
                <a:cxn ang="0">
                  <a:pos x="T2" y="T3"/>
                </a:cxn>
                <a:cxn ang="0">
                  <a:pos x="T4" y="T5"/>
                </a:cxn>
                <a:cxn ang="0">
                  <a:pos x="T6" y="T7"/>
                </a:cxn>
              </a:cxnLst>
              <a:rect l="0" t="0" r="r" b="b"/>
              <a:pathLst>
                <a:path w="96" h="449">
                  <a:moveTo>
                    <a:pt x="0" y="0"/>
                  </a:moveTo>
                  <a:lnTo>
                    <a:pt x="0" y="449"/>
                  </a:lnTo>
                  <a:lnTo>
                    <a:pt x="96" y="449"/>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îṧḷïde">
              <a:extLst>
                <a:ext uri="{FF2B5EF4-FFF2-40B4-BE49-F238E27FC236}">
                  <a16:creationId xmlns:a16="http://schemas.microsoft.com/office/drawing/2014/main" id="{D3B44657-8D80-4E4F-A3DD-46AD7A64ED8B}"/>
                </a:ext>
              </a:extLst>
            </p:cNvPr>
            <p:cNvSpPr/>
            <p:nvPr/>
          </p:nvSpPr>
          <p:spPr bwMode="auto">
            <a:xfrm>
              <a:off x="5653088" y="5176838"/>
              <a:ext cx="0" cy="712787"/>
            </a:xfrm>
            <a:custGeom>
              <a:avLst/>
              <a:gdLst>
                <a:gd name="T0" fmla="*/ 0 h 449"/>
                <a:gd name="T1" fmla="*/ 449 h 449"/>
                <a:gd name="T2" fmla="*/ 0 h 449"/>
              </a:gdLst>
              <a:ahLst/>
              <a:cxnLst>
                <a:cxn ang="0">
                  <a:pos x="0" y="T0"/>
                </a:cxn>
                <a:cxn ang="0">
                  <a:pos x="0" y="T1"/>
                </a:cxn>
                <a:cxn ang="0">
                  <a:pos x="0" y="T2"/>
                </a:cxn>
              </a:cxnLst>
              <a:rect l="0" t="0" r="r" b="b"/>
              <a:pathLst>
                <a:path h="449">
                  <a:moveTo>
                    <a:pt x="0" y="0"/>
                  </a:moveTo>
                  <a:lnTo>
                    <a:pt x="0" y="44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íSlíďé">
              <a:extLst>
                <a:ext uri="{FF2B5EF4-FFF2-40B4-BE49-F238E27FC236}">
                  <a16:creationId xmlns:a16="http://schemas.microsoft.com/office/drawing/2014/main" id="{A56BDAD8-3B52-4A08-8D5B-066F24B0806B}"/>
                </a:ext>
              </a:extLst>
            </p:cNvPr>
            <p:cNvSpPr/>
            <p:nvPr/>
          </p:nvSpPr>
          <p:spPr bwMode="auto">
            <a:xfrm>
              <a:off x="5653088" y="5176838"/>
              <a:ext cx="0" cy="7127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íṡḷîḋe">
              <a:extLst>
                <a:ext uri="{FF2B5EF4-FFF2-40B4-BE49-F238E27FC236}">
                  <a16:creationId xmlns:a16="http://schemas.microsoft.com/office/drawing/2014/main" id="{73F08DCB-567F-497D-84DC-32D1C153F40C}"/>
                </a:ext>
              </a:extLst>
            </p:cNvPr>
            <p:cNvSpPr/>
            <p:nvPr/>
          </p:nvSpPr>
          <p:spPr bwMode="auto">
            <a:xfrm>
              <a:off x="5583238" y="5176838"/>
              <a:ext cx="146050" cy="7127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77" name="ïşḻíḍè">
              <a:extLst>
                <a:ext uri="{FF2B5EF4-FFF2-40B4-BE49-F238E27FC236}">
                  <a16:creationId xmlns:a16="http://schemas.microsoft.com/office/drawing/2014/main" id="{3D083EC7-9717-437A-97B1-836A5438934B}"/>
                </a:ext>
              </a:extLst>
            </p:cNvPr>
            <p:cNvSpPr/>
            <p:nvPr/>
          </p:nvSpPr>
          <p:spPr bwMode="auto">
            <a:xfrm>
              <a:off x="5583238" y="5176838"/>
              <a:ext cx="146050" cy="712787"/>
            </a:xfrm>
            <a:custGeom>
              <a:avLst/>
              <a:gdLst>
                <a:gd name="T0" fmla="*/ 0 w 92"/>
                <a:gd name="T1" fmla="*/ 0 h 449"/>
                <a:gd name="T2" fmla="*/ 0 w 92"/>
                <a:gd name="T3" fmla="*/ 449 h 449"/>
                <a:gd name="T4" fmla="*/ 92 w 92"/>
                <a:gd name="T5" fmla="*/ 449 h 449"/>
                <a:gd name="T6" fmla="*/ 92 w 92"/>
                <a:gd name="T7" fmla="*/ 0 h 449"/>
              </a:gdLst>
              <a:ahLst/>
              <a:cxnLst>
                <a:cxn ang="0">
                  <a:pos x="T0" y="T1"/>
                </a:cxn>
                <a:cxn ang="0">
                  <a:pos x="T2" y="T3"/>
                </a:cxn>
                <a:cxn ang="0">
                  <a:pos x="T4" y="T5"/>
                </a:cxn>
                <a:cxn ang="0">
                  <a:pos x="T6" y="T7"/>
                </a:cxn>
              </a:cxnLst>
              <a:rect l="0" t="0" r="r" b="b"/>
              <a:pathLst>
                <a:path w="92" h="449">
                  <a:moveTo>
                    <a:pt x="0" y="0"/>
                  </a:moveTo>
                  <a:lnTo>
                    <a:pt x="0" y="449"/>
                  </a:lnTo>
                  <a:lnTo>
                    <a:pt x="92" y="4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îSľîďè">
              <a:extLst>
                <a:ext uri="{FF2B5EF4-FFF2-40B4-BE49-F238E27FC236}">
                  <a16:creationId xmlns:a16="http://schemas.microsoft.com/office/drawing/2014/main" id="{8214A6EF-2D43-4265-ADB8-3357E93F0004}"/>
                </a:ext>
              </a:extLst>
            </p:cNvPr>
            <p:cNvSpPr/>
            <p:nvPr/>
          </p:nvSpPr>
          <p:spPr bwMode="auto">
            <a:xfrm>
              <a:off x="6142038" y="5246688"/>
              <a:ext cx="0" cy="700087"/>
            </a:xfrm>
            <a:custGeom>
              <a:avLst/>
              <a:gdLst>
                <a:gd name="T0" fmla="*/ 0 h 441"/>
                <a:gd name="T1" fmla="*/ 441 h 441"/>
                <a:gd name="T2" fmla="*/ 0 h 441"/>
              </a:gdLst>
              <a:ahLst/>
              <a:cxnLst>
                <a:cxn ang="0">
                  <a:pos x="0" y="T0"/>
                </a:cxn>
                <a:cxn ang="0">
                  <a:pos x="0" y="T1"/>
                </a:cxn>
                <a:cxn ang="0">
                  <a:pos x="0" y="T2"/>
                </a:cxn>
              </a:cxnLst>
              <a:rect l="0" t="0" r="r" b="b"/>
              <a:pathLst>
                <a:path h="441">
                  <a:moveTo>
                    <a:pt x="0" y="0"/>
                  </a:moveTo>
                  <a:lnTo>
                    <a:pt x="0" y="441"/>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iṧļíḋè">
              <a:extLst>
                <a:ext uri="{FF2B5EF4-FFF2-40B4-BE49-F238E27FC236}">
                  <a16:creationId xmlns:a16="http://schemas.microsoft.com/office/drawing/2014/main" id="{AAD2929E-E0E2-426D-90D8-9BA5D04953F7}"/>
                </a:ext>
              </a:extLst>
            </p:cNvPr>
            <p:cNvSpPr/>
            <p:nvPr/>
          </p:nvSpPr>
          <p:spPr bwMode="auto">
            <a:xfrm>
              <a:off x="6142038" y="5246688"/>
              <a:ext cx="0" cy="7000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îśľíďé">
              <a:extLst>
                <a:ext uri="{FF2B5EF4-FFF2-40B4-BE49-F238E27FC236}">
                  <a16:creationId xmlns:a16="http://schemas.microsoft.com/office/drawing/2014/main" id="{C74D4C61-8184-4ECA-B089-F23C887DE13F}"/>
                </a:ext>
              </a:extLst>
            </p:cNvPr>
            <p:cNvSpPr/>
            <p:nvPr/>
          </p:nvSpPr>
          <p:spPr bwMode="auto">
            <a:xfrm>
              <a:off x="6065838" y="5246688"/>
              <a:ext cx="152400" cy="7000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1" name="ïṥľíďé">
              <a:extLst>
                <a:ext uri="{FF2B5EF4-FFF2-40B4-BE49-F238E27FC236}">
                  <a16:creationId xmlns:a16="http://schemas.microsoft.com/office/drawing/2014/main" id="{EE8AFC01-6524-4FAB-9FD5-C63A5DC33E8F}"/>
                </a:ext>
              </a:extLst>
            </p:cNvPr>
            <p:cNvSpPr/>
            <p:nvPr/>
          </p:nvSpPr>
          <p:spPr bwMode="auto">
            <a:xfrm>
              <a:off x="6065838" y="5246688"/>
              <a:ext cx="152400" cy="700087"/>
            </a:xfrm>
            <a:custGeom>
              <a:avLst/>
              <a:gdLst>
                <a:gd name="T0" fmla="*/ 0 w 96"/>
                <a:gd name="T1" fmla="*/ 0 h 441"/>
                <a:gd name="T2" fmla="*/ 0 w 96"/>
                <a:gd name="T3" fmla="*/ 441 h 441"/>
                <a:gd name="T4" fmla="*/ 96 w 96"/>
                <a:gd name="T5" fmla="*/ 441 h 441"/>
                <a:gd name="T6" fmla="*/ 96 w 96"/>
                <a:gd name="T7" fmla="*/ 0 h 441"/>
              </a:gdLst>
              <a:ahLst/>
              <a:cxnLst>
                <a:cxn ang="0">
                  <a:pos x="T0" y="T1"/>
                </a:cxn>
                <a:cxn ang="0">
                  <a:pos x="T2" y="T3"/>
                </a:cxn>
                <a:cxn ang="0">
                  <a:pos x="T4" y="T5"/>
                </a:cxn>
                <a:cxn ang="0">
                  <a:pos x="T6" y="T7"/>
                </a:cxn>
              </a:cxnLst>
              <a:rect l="0" t="0" r="r" b="b"/>
              <a:pathLst>
                <a:path w="96" h="441">
                  <a:moveTo>
                    <a:pt x="0" y="0"/>
                  </a:moveTo>
                  <a:lnTo>
                    <a:pt x="0" y="441"/>
                  </a:lnTo>
                  <a:lnTo>
                    <a:pt x="96" y="441"/>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íṥḻidé">
              <a:extLst>
                <a:ext uri="{FF2B5EF4-FFF2-40B4-BE49-F238E27FC236}">
                  <a16:creationId xmlns:a16="http://schemas.microsoft.com/office/drawing/2014/main" id="{8BF80FBC-AC26-4792-810B-B959FC264710}"/>
                </a:ext>
              </a:extLst>
            </p:cNvPr>
            <p:cNvSpPr/>
            <p:nvPr/>
          </p:nvSpPr>
          <p:spPr bwMode="auto">
            <a:xfrm>
              <a:off x="6637338" y="5240338"/>
              <a:ext cx="0" cy="706437"/>
            </a:xfrm>
            <a:custGeom>
              <a:avLst/>
              <a:gdLst>
                <a:gd name="T0" fmla="*/ 0 h 445"/>
                <a:gd name="T1" fmla="*/ 445 h 445"/>
                <a:gd name="T2" fmla="*/ 0 h 445"/>
              </a:gdLst>
              <a:ahLst/>
              <a:cxnLst>
                <a:cxn ang="0">
                  <a:pos x="0" y="T0"/>
                </a:cxn>
                <a:cxn ang="0">
                  <a:pos x="0" y="T1"/>
                </a:cxn>
                <a:cxn ang="0">
                  <a:pos x="0" y="T2"/>
                </a:cxn>
              </a:cxnLst>
              <a:rect l="0" t="0" r="r" b="b"/>
              <a:pathLst>
                <a:path h="445">
                  <a:moveTo>
                    <a:pt x="0" y="0"/>
                  </a:moveTo>
                  <a:lnTo>
                    <a:pt x="0" y="445"/>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ïsľíḍe">
              <a:extLst>
                <a:ext uri="{FF2B5EF4-FFF2-40B4-BE49-F238E27FC236}">
                  <a16:creationId xmlns:a16="http://schemas.microsoft.com/office/drawing/2014/main" id="{1A7B23E5-8237-4FA2-A819-908E78846F74}"/>
                </a:ext>
              </a:extLst>
            </p:cNvPr>
            <p:cNvSpPr/>
            <p:nvPr/>
          </p:nvSpPr>
          <p:spPr bwMode="auto">
            <a:xfrm>
              <a:off x="6637338" y="5240338"/>
              <a:ext cx="0" cy="706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ṣ1îḋe">
              <a:extLst>
                <a:ext uri="{FF2B5EF4-FFF2-40B4-BE49-F238E27FC236}">
                  <a16:creationId xmlns:a16="http://schemas.microsoft.com/office/drawing/2014/main" id="{66F210A6-6DE6-4A5A-ACF7-0520D4F54619}"/>
                </a:ext>
              </a:extLst>
            </p:cNvPr>
            <p:cNvSpPr/>
            <p:nvPr/>
          </p:nvSpPr>
          <p:spPr bwMode="auto">
            <a:xfrm>
              <a:off x="6561138" y="5240338"/>
              <a:ext cx="152400" cy="7064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5" name="is1iďê">
              <a:extLst>
                <a:ext uri="{FF2B5EF4-FFF2-40B4-BE49-F238E27FC236}">
                  <a16:creationId xmlns:a16="http://schemas.microsoft.com/office/drawing/2014/main" id="{22761CCC-9F76-43FA-A291-7F42A0EDBAF4}"/>
                </a:ext>
              </a:extLst>
            </p:cNvPr>
            <p:cNvSpPr/>
            <p:nvPr/>
          </p:nvSpPr>
          <p:spPr bwMode="auto">
            <a:xfrm>
              <a:off x="6561138" y="5240338"/>
              <a:ext cx="152400" cy="706437"/>
            </a:xfrm>
            <a:custGeom>
              <a:avLst/>
              <a:gdLst>
                <a:gd name="T0" fmla="*/ 0 w 96"/>
                <a:gd name="T1" fmla="*/ 0 h 445"/>
                <a:gd name="T2" fmla="*/ 0 w 96"/>
                <a:gd name="T3" fmla="*/ 445 h 445"/>
                <a:gd name="T4" fmla="*/ 96 w 96"/>
                <a:gd name="T5" fmla="*/ 445 h 445"/>
                <a:gd name="T6" fmla="*/ 96 w 96"/>
                <a:gd name="T7" fmla="*/ 0 h 445"/>
              </a:gdLst>
              <a:ahLst/>
              <a:cxnLst>
                <a:cxn ang="0">
                  <a:pos x="T0" y="T1"/>
                </a:cxn>
                <a:cxn ang="0">
                  <a:pos x="T2" y="T3"/>
                </a:cxn>
                <a:cxn ang="0">
                  <a:pos x="T4" y="T5"/>
                </a:cxn>
                <a:cxn ang="0">
                  <a:pos x="T6" y="T7"/>
                </a:cxn>
              </a:cxnLst>
              <a:rect l="0" t="0" r="r" b="b"/>
              <a:pathLst>
                <a:path w="96" h="445">
                  <a:moveTo>
                    <a:pt x="0" y="0"/>
                  </a:moveTo>
                  <a:lnTo>
                    <a:pt x="0" y="445"/>
                  </a:lnTo>
                  <a:lnTo>
                    <a:pt x="96" y="44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îṡ1íḑê">
              <a:extLst>
                <a:ext uri="{FF2B5EF4-FFF2-40B4-BE49-F238E27FC236}">
                  <a16:creationId xmlns:a16="http://schemas.microsoft.com/office/drawing/2014/main" id="{A04EADB3-8BCD-4103-90C0-14B7DCF4305F}"/>
                </a:ext>
              </a:extLst>
            </p:cNvPr>
            <p:cNvSpPr/>
            <p:nvPr/>
          </p:nvSpPr>
          <p:spPr bwMode="auto">
            <a:xfrm>
              <a:off x="7145338" y="5195888"/>
              <a:ext cx="0" cy="693737"/>
            </a:xfrm>
            <a:custGeom>
              <a:avLst/>
              <a:gdLst>
                <a:gd name="T0" fmla="*/ 0 h 437"/>
                <a:gd name="T1" fmla="*/ 437 h 437"/>
                <a:gd name="T2" fmla="*/ 0 h 437"/>
              </a:gdLst>
              <a:ahLst/>
              <a:cxnLst>
                <a:cxn ang="0">
                  <a:pos x="0" y="T0"/>
                </a:cxn>
                <a:cxn ang="0">
                  <a:pos x="0" y="T1"/>
                </a:cxn>
                <a:cxn ang="0">
                  <a:pos x="0" y="T2"/>
                </a:cxn>
              </a:cxnLst>
              <a:rect l="0" t="0" r="r" b="b"/>
              <a:pathLst>
                <a:path h="437">
                  <a:moveTo>
                    <a:pt x="0" y="0"/>
                  </a:moveTo>
                  <a:lnTo>
                    <a:pt x="0" y="437"/>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ïślïḋè">
              <a:extLst>
                <a:ext uri="{FF2B5EF4-FFF2-40B4-BE49-F238E27FC236}">
                  <a16:creationId xmlns:a16="http://schemas.microsoft.com/office/drawing/2014/main" id="{CAD19358-9E2A-4AB3-A0CC-6C577AFC1BFB}"/>
                </a:ext>
              </a:extLst>
            </p:cNvPr>
            <p:cNvSpPr/>
            <p:nvPr/>
          </p:nvSpPr>
          <p:spPr bwMode="auto">
            <a:xfrm>
              <a:off x="7145338" y="5195888"/>
              <a:ext cx="0" cy="6937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îsḷïḍe">
              <a:extLst>
                <a:ext uri="{FF2B5EF4-FFF2-40B4-BE49-F238E27FC236}">
                  <a16:creationId xmlns:a16="http://schemas.microsoft.com/office/drawing/2014/main" id="{2934E702-32D5-456C-84A4-D731BC2245DC}"/>
                </a:ext>
              </a:extLst>
            </p:cNvPr>
            <p:cNvSpPr/>
            <p:nvPr/>
          </p:nvSpPr>
          <p:spPr bwMode="auto">
            <a:xfrm>
              <a:off x="7069138" y="5195888"/>
              <a:ext cx="152400" cy="6937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9" name="i$ḻíďè">
              <a:extLst>
                <a:ext uri="{FF2B5EF4-FFF2-40B4-BE49-F238E27FC236}">
                  <a16:creationId xmlns:a16="http://schemas.microsoft.com/office/drawing/2014/main" id="{9082A673-623F-41A4-A06D-C3D771614AE7}"/>
                </a:ext>
              </a:extLst>
            </p:cNvPr>
            <p:cNvSpPr/>
            <p:nvPr/>
          </p:nvSpPr>
          <p:spPr bwMode="auto">
            <a:xfrm>
              <a:off x="7069138" y="5195888"/>
              <a:ext cx="152400" cy="693737"/>
            </a:xfrm>
            <a:custGeom>
              <a:avLst/>
              <a:gdLst>
                <a:gd name="T0" fmla="*/ 0 w 96"/>
                <a:gd name="T1" fmla="*/ 0 h 437"/>
                <a:gd name="T2" fmla="*/ 0 w 96"/>
                <a:gd name="T3" fmla="*/ 437 h 437"/>
                <a:gd name="T4" fmla="*/ 96 w 96"/>
                <a:gd name="T5" fmla="*/ 437 h 437"/>
                <a:gd name="T6" fmla="*/ 96 w 96"/>
                <a:gd name="T7" fmla="*/ 0 h 437"/>
              </a:gdLst>
              <a:ahLst/>
              <a:cxnLst>
                <a:cxn ang="0">
                  <a:pos x="T0" y="T1"/>
                </a:cxn>
                <a:cxn ang="0">
                  <a:pos x="T2" y="T3"/>
                </a:cxn>
                <a:cxn ang="0">
                  <a:pos x="T4" y="T5"/>
                </a:cxn>
                <a:cxn ang="0">
                  <a:pos x="T6" y="T7"/>
                </a:cxn>
              </a:cxnLst>
              <a:rect l="0" t="0" r="r" b="b"/>
              <a:pathLst>
                <a:path w="96" h="437">
                  <a:moveTo>
                    <a:pt x="0" y="0"/>
                  </a:moveTo>
                  <a:lnTo>
                    <a:pt x="0" y="437"/>
                  </a:lnTo>
                  <a:lnTo>
                    <a:pt x="96" y="437"/>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ísľiḋê">
              <a:extLst>
                <a:ext uri="{FF2B5EF4-FFF2-40B4-BE49-F238E27FC236}">
                  <a16:creationId xmlns:a16="http://schemas.microsoft.com/office/drawing/2014/main" id="{3932425D-1CE9-4164-9CF3-F4768E57BD6E}"/>
                </a:ext>
              </a:extLst>
            </p:cNvPr>
            <p:cNvSpPr/>
            <p:nvPr/>
          </p:nvSpPr>
          <p:spPr bwMode="auto">
            <a:xfrm>
              <a:off x="7551738" y="5113338"/>
              <a:ext cx="0" cy="706437"/>
            </a:xfrm>
            <a:custGeom>
              <a:avLst/>
              <a:gdLst>
                <a:gd name="T0" fmla="*/ 0 h 445"/>
                <a:gd name="T1" fmla="*/ 445 h 445"/>
                <a:gd name="T2" fmla="*/ 0 h 445"/>
              </a:gdLst>
              <a:ahLst/>
              <a:cxnLst>
                <a:cxn ang="0">
                  <a:pos x="0" y="T0"/>
                </a:cxn>
                <a:cxn ang="0">
                  <a:pos x="0" y="T1"/>
                </a:cxn>
                <a:cxn ang="0">
                  <a:pos x="0" y="T2"/>
                </a:cxn>
              </a:cxnLst>
              <a:rect l="0" t="0" r="r" b="b"/>
              <a:pathLst>
                <a:path h="445">
                  <a:moveTo>
                    <a:pt x="0" y="0"/>
                  </a:moveTo>
                  <a:lnTo>
                    <a:pt x="0" y="445"/>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î$ļïḋé">
              <a:extLst>
                <a:ext uri="{FF2B5EF4-FFF2-40B4-BE49-F238E27FC236}">
                  <a16:creationId xmlns:a16="http://schemas.microsoft.com/office/drawing/2014/main" id="{A8CA1201-4946-4E47-9A9D-6E452D9C59CA}"/>
                </a:ext>
              </a:extLst>
            </p:cNvPr>
            <p:cNvSpPr/>
            <p:nvPr/>
          </p:nvSpPr>
          <p:spPr bwMode="auto">
            <a:xfrm>
              <a:off x="7551738" y="5113338"/>
              <a:ext cx="0" cy="706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îṩļîḍe">
              <a:extLst>
                <a:ext uri="{FF2B5EF4-FFF2-40B4-BE49-F238E27FC236}">
                  <a16:creationId xmlns:a16="http://schemas.microsoft.com/office/drawing/2014/main" id="{BDB6DDAA-3E5E-43F0-9ECA-44D549074150}"/>
                </a:ext>
              </a:extLst>
            </p:cNvPr>
            <p:cNvSpPr/>
            <p:nvPr/>
          </p:nvSpPr>
          <p:spPr bwMode="auto">
            <a:xfrm>
              <a:off x="7475538" y="5113338"/>
              <a:ext cx="152400" cy="7064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3" name="ïṣľîde">
              <a:extLst>
                <a:ext uri="{FF2B5EF4-FFF2-40B4-BE49-F238E27FC236}">
                  <a16:creationId xmlns:a16="http://schemas.microsoft.com/office/drawing/2014/main" id="{F81A9CC6-4312-4EEB-A964-6FE2AA7C1616}"/>
                </a:ext>
              </a:extLst>
            </p:cNvPr>
            <p:cNvSpPr/>
            <p:nvPr/>
          </p:nvSpPr>
          <p:spPr bwMode="auto">
            <a:xfrm>
              <a:off x="7475538" y="5113338"/>
              <a:ext cx="152400" cy="706437"/>
            </a:xfrm>
            <a:custGeom>
              <a:avLst/>
              <a:gdLst>
                <a:gd name="T0" fmla="*/ 0 w 96"/>
                <a:gd name="T1" fmla="*/ 0 h 445"/>
                <a:gd name="T2" fmla="*/ 0 w 96"/>
                <a:gd name="T3" fmla="*/ 445 h 445"/>
                <a:gd name="T4" fmla="*/ 96 w 96"/>
                <a:gd name="T5" fmla="*/ 445 h 445"/>
                <a:gd name="T6" fmla="*/ 96 w 96"/>
                <a:gd name="T7" fmla="*/ 0 h 445"/>
              </a:gdLst>
              <a:ahLst/>
              <a:cxnLst>
                <a:cxn ang="0">
                  <a:pos x="T0" y="T1"/>
                </a:cxn>
                <a:cxn ang="0">
                  <a:pos x="T2" y="T3"/>
                </a:cxn>
                <a:cxn ang="0">
                  <a:pos x="T4" y="T5"/>
                </a:cxn>
                <a:cxn ang="0">
                  <a:pos x="T6" y="T7"/>
                </a:cxn>
              </a:cxnLst>
              <a:rect l="0" t="0" r="r" b="b"/>
              <a:pathLst>
                <a:path w="96" h="445">
                  <a:moveTo>
                    <a:pt x="0" y="0"/>
                  </a:moveTo>
                  <a:lnTo>
                    <a:pt x="0" y="445"/>
                  </a:lnTo>
                  <a:lnTo>
                    <a:pt x="96" y="44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íśḷïdé">
              <a:extLst>
                <a:ext uri="{FF2B5EF4-FFF2-40B4-BE49-F238E27FC236}">
                  <a16:creationId xmlns:a16="http://schemas.microsoft.com/office/drawing/2014/main" id="{2E4DF9EF-C823-4CDB-BE3E-2B27D00DCD3A}"/>
                </a:ext>
              </a:extLst>
            </p:cNvPr>
            <p:cNvSpPr/>
            <p:nvPr/>
          </p:nvSpPr>
          <p:spPr bwMode="auto">
            <a:xfrm>
              <a:off x="7896225" y="5005388"/>
              <a:ext cx="0" cy="700087"/>
            </a:xfrm>
            <a:custGeom>
              <a:avLst/>
              <a:gdLst>
                <a:gd name="T0" fmla="*/ 0 h 441"/>
                <a:gd name="T1" fmla="*/ 441 h 441"/>
                <a:gd name="T2" fmla="*/ 0 h 441"/>
              </a:gdLst>
              <a:ahLst/>
              <a:cxnLst>
                <a:cxn ang="0">
                  <a:pos x="0" y="T0"/>
                </a:cxn>
                <a:cxn ang="0">
                  <a:pos x="0" y="T1"/>
                </a:cxn>
                <a:cxn ang="0">
                  <a:pos x="0" y="T2"/>
                </a:cxn>
              </a:cxnLst>
              <a:rect l="0" t="0" r="r" b="b"/>
              <a:pathLst>
                <a:path h="441">
                  <a:moveTo>
                    <a:pt x="0" y="0"/>
                  </a:moveTo>
                  <a:lnTo>
                    <a:pt x="0" y="441"/>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iśļîďé">
              <a:extLst>
                <a:ext uri="{FF2B5EF4-FFF2-40B4-BE49-F238E27FC236}">
                  <a16:creationId xmlns:a16="http://schemas.microsoft.com/office/drawing/2014/main" id="{BB75D159-C214-45BD-AFB1-45D799EC10F6}"/>
                </a:ext>
              </a:extLst>
            </p:cNvPr>
            <p:cNvSpPr/>
            <p:nvPr/>
          </p:nvSpPr>
          <p:spPr bwMode="auto">
            <a:xfrm>
              <a:off x="7896225" y="5005388"/>
              <a:ext cx="0" cy="7000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íŝ1íḍê">
              <a:extLst>
                <a:ext uri="{FF2B5EF4-FFF2-40B4-BE49-F238E27FC236}">
                  <a16:creationId xmlns:a16="http://schemas.microsoft.com/office/drawing/2014/main" id="{94005ACC-68ED-4750-9936-8F426ADEEF34}"/>
                </a:ext>
              </a:extLst>
            </p:cNvPr>
            <p:cNvSpPr/>
            <p:nvPr/>
          </p:nvSpPr>
          <p:spPr bwMode="auto">
            <a:xfrm>
              <a:off x="7820025" y="5005388"/>
              <a:ext cx="152400" cy="7000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97" name="ïṣḷidê">
              <a:extLst>
                <a:ext uri="{FF2B5EF4-FFF2-40B4-BE49-F238E27FC236}">
                  <a16:creationId xmlns:a16="http://schemas.microsoft.com/office/drawing/2014/main" id="{4F47E3B4-0E71-4E52-AEB4-19F518A07527}"/>
                </a:ext>
              </a:extLst>
            </p:cNvPr>
            <p:cNvSpPr/>
            <p:nvPr/>
          </p:nvSpPr>
          <p:spPr bwMode="auto">
            <a:xfrm>
              <a:off x="7820025" y="5005388"/>
              <a:ext cx="152400" cy="700087"/>
            </a:xfrm>
            <a:custGeom>
              <a:avLst/>
              <a:gdLst>
                <a:gd name="T0" fmla="*/ 0 w 96"/>
                <a:gd name="T1" fmla="*/ 0 h 441"/>
                <a:gd name="T2" fmla="*/ 0 w 96"/>
                <a:gd name="T3" fmla="*/ 441 h 441"/>
                <a:gd name="T4" fmla="*/ 96 w 96"/>
                <a:gd name="T5" fmla="*/ 441 h 441"/>
                <a:gd name="T6" fmla="*/ 96 w 96"/>
                <a:gd name="T7" fmla="*/ 0 h 441"/>
              </a:gdLst>
              <a:ahLst/>
              <a:cxnLst>
                <a:cxn ang="0">
                  <a:pos x="T0" y="T1"/>
                </a:cxn>
                <a:cxn ang="0">
                  <a:pos x="T2" y="T3"/>
                </a:cxn>
                <a:cxn ang="0">
                  <a:pos x="T4" y="T5"/>
                </a:cxn>
                <a:cxn ang="0">
                  <a:pos x="T6" y="T7"/>
                </a:cxn>
              </a:cxnLst>
              <a:rect l="0" t="0" r="r" b="b"/>
              <a:pathLst>
                <a:path w="96" h="441">
                  <a:moveTo>
                    <a:pt x="0" y="0"/>
                  </a:moveTo>
                  <a:lnTo>
                    <a:pt x="0" y="441"/>
                  </a:lnTo>
                  <a:lnTo>
                    <a:pt x="96" y="441"/>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śḷïḑè">
              <a:extLst>
                <a:ext uri="{FF2B5EF4-FFF2-40B4-BE49-F238E27FC236}">
                  <a16:creationId xmlns:a16="http://schemas.microsoft.com/office/drawing/2014/main" id="{0E171735-0901-4A3A-ADF6-3768EE2A2BD6}"/>
                </a:ext>
              </a:extLst>
            </p:cNvPr>
            <p:cNvSpPr/>
            <p:nvPr/>
          </p:nvSpPr>
          <p:spPr bwMode="auto">
            <a:xfrm>
              <a:off x="8232775" y="4833938"/>
              <a:ext cx="0" cy="698500"/>
            </a:xfrm>
            <a:custGeom>
              <a:avLst/>
              <a:gdLst>
                <a:gd name="T0" fmla="*/ 0 h 440"/>
                <a:gd name="T1" fmla="*/ 440 h 440"/>
                <a:gd name="T2" fmla="*/ 0 h 440"/>
              </a:gdLst>
              <a:ahLst/>
              <a:cxnLst>
                <a:cxn ang="0">
                  <a:pos x="0" y="T0"/>
                </a:cxn>
                <a:cxn ang="0">
                  <a:pos x="0" y="T1"/>
                </a:cxn>
                <a:cxn ang="0">
                  <a:pos x="0" y="T2"/>
                </a:cxn>
              </a:cxnLst>
              <a:rect l="0" t="0" r="r" b="b"/>
              <a:pathLst>
                <a:path h="440">
                  <a:moveTo>
                    <a:pt x="0" y="0"/>
                  </a:moveTo>
                  <a:lnTo>
                    <a:pt x="0" y="440"/>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ŝḻíḓê">
              <a:extLst>
                <a:ext uri="{FF2B5EF4-FFF2-40B4-BE49-F238E27FC236}">
                  <a16:creationId xmlns:a16="http://schemas.microsoft.com/office/drawing/2014/main" id="{714EDE71-FA59-41DA-AB64-A47DCABCF812}"/>
                </a:ext>
              </a:extLst>
            </p:cNvPr>
            <p:cNvSpPr/>
            <p:nvPr/>
          </p:nvSpPr>
          <p:spPr bwMode="auto">
            <a:xfrm>
              <a:off x="8232775" y="4833938"/>
              <a:ext cx="0" cy="6985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iṣ1ïďê">
              <a:extLst>
                <a:ext uri="{FF2B5EF4-FFF2-40B4-BE49-F238E27FC236}">
                  <a16:creationId xmlns:a16="http://schemas.microsoft.com/office/drawing/2014/main" id="{34B5BB7B-EC17-4ADC-9ABF-5D3185D9FBDA}"/>
                </a:ext>
              </a:extLst>
            </p:cNvPr>
            <p:cNvSpPr/>
            <p:nvPr/>
          </p:nvSpPr>
          <p:spPr bwMode="auto">
            <a:xfrm>
              <a:off x="8156575" y="4833938"/>
              <a:ext cx="152400" cy="698500"/>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1" name="iSļiḋê">
              <a:extLst>
                <a:ext uri="{FF2B5EF4-FFF2-40B4-BE49-F238E27FC236}">
                  <a16:creationId xmlns:a16="http://schemas.microsoft.com/office/drawing/2014/main" id="{8AC83593-E126-4B13-88C5-A53E652047A4}"/>
                </a:ext>
              </a:extLst>
            </p:cNvPr>
            <p:cNvSpPr/>
            <p:nvPr/>
          </p:nvSpPr>
          <p:spPr bwMode="auto">
            <a:xfrm>
              <a:off x="8156575" y="4833938"/>
              <a:ext cx="152400" cy="698500"/>
            </a:xfrm>
            <a:custGeom>
              <a:avLst/>
              <a:gdLst>
                <a:gd name="T0" fmla="*/ 0 w 96"/>
                <a:gd name="T1" fmla="*/ 0 h 440"/>
                <a:gd name="T2" fmla="*/ 0 w 96"/>
                <a:gd name="T3" fmla="*/ 440 h 440"/>
                <a:gd name="T4" fmla="*/ 96 w 96"/>
                <a:gd name="T5" fmla="*/ 440 h 440"/>
                <a:gd name="T6" fmla="*/ 96 w 96"/>
                <a:gd name="T7" fmla="*/ 0 h 440"/>
              </a:gdLst>
              <a:ahLst/>
              <a:cxnLst>
                <a:cxn ang="0">
                  <a:pos x="T0" y="T1"/>
                </a:cxn>
                <a:cxn ang="0">
                  <a:pos x="T2" y="T3"/>
                </a:cxn>
                <a:cxn ang="0">
                  <a:pos x="T4" y="T5"/>
                </a:cxn>
                <a:cxn ang="0">
                  <a:pos x="T6" y="T7"/>
                </a:cxn>
              </a:cxnLst>
              <a:rect l="0" t="0" r="r" b="b"/>
              <a:pathLst>
                <a:path w="96" h="440">
                  <a:moveTo>
                    <a:pt x="0" y="0"/>
                  </a:moveTo>
                  <a:lnTo>
                    <a:pt x="0" y="440"/>
                  </a:lnTo>
                  <a:lnTo>
                    <a:pt x="96" y="440"/>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ïṩlíďé">
              <a:extLst>
                <a:ext uri="{FF2B5EF4-FFF2-40B4-BE49-F238E27FC236}">
                  <a16:creationId xmlns:a16="http://schemas.microsoft.com/office/drawing/2014/main" id="{C60A513C-7AE7-41EA-9701-E9EEF94F8FDF}"/>
                </a:ext>
              </a:extLst>
            </p:cNvPr>
            <p:cNvSpPr/>
            <p:nvPr/>
          </p:nvSpPr>
          <p:spPr bwMode="auto">
            <a:xfrm>
              <a:off x="4368800" y="3816350"/>
              <a:ext cx="3838575" cy="998537"/>
            </a:xfrm>
            <a:custGeom>
              <a:avLst/>
              <a:gdLst>
                <a:gd name="T0" fmla="*/ 594 w 604"/>
                <a:gd name="T1" fmla="*/ 0 h 157"/>
                <a:gd name="T2" fmla="*/ 589 w 604"/>
                <a:gd name="T3" fmla="*/ 11 h 157"/>
                <a:gd name="T4" fmla="*/ 579 w 604"/>
                <a:gd name="T5" fmla="*/ 28 h 157"/>
                <a:gd name="T6" fmla="*/ 578 w 604"/>
                <a:gd name="T7" fmla="*/ 30 h 157"/>
                <a:gd name="T8" fmla="*/ 538 w 604"/>
                <a:gd name="T9" fmla="*/ 69 h 157"/>
                <a:gd name="T10" fmla="*/ 524 w 604"/>
                <a:gd name="T11" fmla="*/ 75 h 157"/>
                <a:gd name="T12" fmla="*/ 524 w 604"/>
                <a:gd name="T13" fmla="*/ 74 h 157"/>
                <a:gd name="T14" fmla="*/ 493 w 604"/>
                <a:gd name="T15" fmla="*/ 89 h 157"/>
                <a:gd name="T16" fmla="*/ 251 w 604"/>
                <a:gd name="T17" fmla="*/ 132 h 157"/>
                <a:gd name="T18" fmla="*/ 80 w 604"/>
                <a:gd name="T19" fmla="*/ 113 h 157"/>
                <a:gd name="T20" fmla="*/ 39 w 604"/>
                <a:gd name="T21" fmla="*/ 101 h 157"/>
                <a:gd name="T22" fmla="*/ 38 w 604"/>
                <a:gd name="T23" fmla="*/ 101 h 157"/>
                <a:gd name="T24" fmla="*/ 34 w 604"/>
                <a:gd name="T25" fmla="*/ 102 h 157"/>
                <a:gd name="T26" fmla="*/ 27 w 604"/>
                <a:gd name="T27" fmla="*/ 98 h 157"/>
                <a:gd name="T28" fmla="*/ 25 w 604"/>
                <a:gd name="T29" fmla="*/ 96 h 157"/>
                <a:gd name="T30" fmla="*/ 0 w 604"/>
                <a:gd name="T31" fmla="*/ 85 h 157"/>
                <a:gd name="T32" fmla="*/ 3 w 604"/>
                <a:gd name="T33" fmla="*/ 97 h 157"/>
                <a:gd name="T34" fmla="*/ 264 w 604"/>
                <a:gd name="T35" fmla="*/ 157 h 157"/>
                <a:gd name="T36" fmla="*/ 598 w 604"/>
                <a:gd name="T37" fmla="*/ 38 h 157"/>
                <a:gd name="T38" fmla="*/ 597 w 604"/>
                <a:gd name="T39" fmla="*/ 37 h 157"/>
                <a:gd name="T40" fmla="*/ 596 w 604"/>
                <a:gd name="T41" fmla="*/ 26 h 157"/>
                <a:gd name="T42" fmla="*/ 602 w 604"/>
                <a:gd name="T43" fmla="*/ 23 h 157"/>
                <a:gd name="T44" fmla="*/ 603 w 604"/>
                <a:gd name="T45" fmla="*/ 23 h 157"/>
                <a:gd name="T46" fmla="*/ 604 w 604"/>
                <a:gd name="T47" fmla="*/ 9 h 157"/>
                <a:gd name="T48" fmla="*/ 594 w 604"/>
                <a:gd name="T4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4" h="157">
                  <a:moveTo>
                    <a:pt x="594" y="0"/>
                  </a:moveTo>
                  <a:cubicBezTo>
                    <a:pt x="593" y="4"/>
                    <a:pt x="591" y="8"/>
                    <a:pt x="589" y="11"/>
                  </a:cubicBezTo>
                  <a:cubicBezTo>
                    <a:pt x="587" y="17"/>
                    <a:pt x="583" y="23"/>
                    <a:pt x="579" y="28"/>
                  </a:cubicBezTo>
                  <a:cubicBezTo>
                    <a:pt x="579" y="29"/>
                    <a:pt x="578" y="30"/>
                    <a:pt x="578" y="30"/>
                  </a:cubicBezTo>
                  <a:cubicBezTo>
                    <a:pt x="568" y="49"/>
                    <a:pt x="552" y="55"/>
                    <a:pt x="538" y="69"/>
                  </a:cubicBezTo>
                  <a:cubicBezTo>
                    <a:pt x="533" y="71"/>
                    <a:pt x="529" y="73"/>
                    <a:pt x="524" y="75"/>
                  </a:cubicBezTo>
                  <a:cubicBezTo>
                    <a:pt x="524" y="74"/>
                    <a:pt x="524" y="74"/>
                    <a:pt x="524" y="74"/>
                  </a:cubicBezTo>
                  <a:cubicBezTo>
                    <a:pt x="515" y="79"/>
                    <a:pt x="504" y="84"/>
                    <a:pt x="493" y="89"/>
                  </a:cubicBezTo>
                  <a:cubicBezTo>
                    <a:pt x="431" y="116"/>
                    <a:pt x="345" y="132"/>
                    <a:pt x="251" y="132"/>
                  </a:cubicBezTo>
                  <a:cubicBezTo>
                    <a:pt x="189" y="132"/>
                    <a:pt x="130" y="125"/>
                    <a:pt x="80" y="113"/>
                  </a:cubicBezTo>
                  <a:cubicBezTo>
                    <a:pt x="65" y="109"/>
                    <a:pt x="52" y="105"/>
                    <a:pt x="39" y="101"/>
                  </a:cubicBezTo>
                  <a:cubicBezTo>
                    <a:pt x="38" y="101"/>
                    <a:pt x="38" y="101"/>
                    <a:pt x="38" y="101"/>
                  </a:cubicBezTo>
                  <a:cubicBezTo>
                    <a:pt x="37" y="102"/>
                    <a:pt x="35" y="102"/>
                    <a:pt x="34" y="102"/>
                  </a:cubicBezTo>
                  <a:cubicBezTo>
                    <a:pt x="31" y="102"/>
                    <a:pt x="28" y="101"/>
                    <a:pt x="27" y="98"/>
                  </a:cubicBezTo>
                  <a:cubicBezTo>
                    <a:pt x="26" y="98"/>
                    <a:pt x="26" y="97"/>
                    <a:pt x="25" y="96"/>
                  </a:cubicBezTo>
                  <a:cubicBezTo>
                    <a:pt x="16" y="93"/>
                    <a:pt x="8" y="89"/>
                    <a:pt x="0" y="85"/>
                  </a:cubicBezTo>
                  <a:cubicBezTo>
                    <a:pt x="0" y="89"/>
                    <a:pt x="2" y="93"/>
                    <a:pt x="3" y="97"/>
                  </a:cubicBezTo>
                  <a:cubicBezTo>
                    <a:pt x="65" y="133"/>
                    <a:pt x="154" y="157"/>
                    <a:pt x="264" y="157"/>
                  </a:cubicBezTo>
                  <a:cubicBezTo>
                    <a:pt x="429" y="157"/>
                    <a:pt x="567" y="105"/>
                    <a:pt x="598" y="38"/>
                  </a:cubicBezTo>
                  <a:cubicBezTo>
                    <a:pt x="597" y="38"/>
                    <a:pt x="597" y="37"/>
                    <a:pt x="597" y="37"/>
                  </a:cubicBezTo>
                  <a:cubicBezTo>
                    <a:pt x="593" y="34"/>
                    <a:pt x="593" y="29"/>
                    <a:pt x="596" y="26"/>
                  </a:cubicBezTo>
                  <a:cubicBezTo>
                    <a:pt x="597" y="24"/>
                    <a:pt x="600" y="23"/>
                    <a:pt x="602" y="23"/>
                  </a:cubicBezTo>
                  <a:cubicBezTo>
                    <a:pt x="602" y="23"/>
                    <a:pt x="602" y="23"/>
                    <a:pt x="603" y="23"/>
                  </a:cubicBezTo>
                  <a:cubicBezTo>
                    <a:pt x="603" y="18"/>
                    <a:pt x="604" y="14"/>
                    <a:pt x="604" y="9"/>
                  </a:cubicBezTo>
                  <a:cubicBezTo>
                    <a:pt x="604" y="5"/>
                    <a:pt x="598" y="3"/>
                    <a:pt x="594" y="0"/>
                  </a:cubicBezTo>
                </a:path>
              </a:pathLst>
            </a:custGeom>
            <a:solidFill>
              <a:srgbClr val="CDB7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íṩlïḋê">
              <a:extLst>
                <a:ext uri="{FF2B5EF4-FFF2-40B4-BE49-F238E27FC236}">
                  <a16:creationId xmlns:a16="http://schemas.microsoft.com/office/drawing/2014/main" id="{BB18F1D1-CBBB-490A-84B8-64D65FA569A8}"/>
                </a:ext>
              </a:extLst>
            </p:cNvPr>
            <p:cNvSpPr/>
            <p:nvPr/>
          </p:nvSpPr>
          <p:spPr bwMode="auto">
            <a:xfrm>
              <a:off x="4362450" y="4356100"/>
              <a:ext cx="25400" cy="76200"/>
            </a:xfrm>
            <a:custGeom>
              <a:avLst/>
              <a:gdLst>
                <a:gd name="T0" fmla="*/ 0 w 4"/>
                <a:gd name="T1" fmla="*/ 0 h 12"/>
                <a:gd name="T2" fmla="*/ 0 w 4"/>
                <a:gd name="T3" fmla="*/ 9 h 12"/>
                <a:gd name="T4" fmla="*/ 1 w 4"/>
                <a:gd name="T5" fmla="*/ 10 h 12"/>
                <a:gd name="T6" fmla="*/ 4 w 4"/>
                <a:gd name="T7" fmla="*/ 12 h 12"/>
                <a:gd name="T8" fmla="*/ 1 w 4"/>
                <a:gd name="T9" fmla="*/ 0 h 12"/>
                <a:gd name="T10" fmla="*/ 0 w 4"/>
                <a:gd name="T11" fmla="*/ 0 h 12"/>
              </a:gdLst>
              <a:ahLst/>
              <a:cxnLst>
                <a:cxn ang="0">
                  <a:pos x="T0" y="T1"/>
                </a:cxn>
                <a:cxn ang="0">
                  <a:pos x="T2" y="T3"/>
                </a:cxn>
                <a:cxn ang="0">
                  <a:pos x="T4" y="T5"/>
                </a:cxn>
                <a:cxn ang="0">
                  <a:pos x="T6" y="T7"/>
                </a:cxn>
                <a:cxn ang="0">
                  <a:pos x="T8" y="T9"/>
                </a:cxn>
                <a:cxn ang="0">
                  <a:pos x="T10" y="T11"/>
                </a:cxn>
              </a:cxnLst>
              <a:rect l="0" t="0" r="r" b="b"/>
              <a:pathLst>
                <a:path w="4" h="12">
                  <a:moveTo>
                    <a:pt x="0" y="0"/>
                  </a:moveTo>
                  <a:cubicBezTo>
                    <a:pt x="0" y="9"/>
                    <a:pt x="0" y="9"/>
                    <a:pt x="0" y="9"/>
                  </a:cubicBezTo>
                  <a:cubicBezTo>
                    <a:pt x="0" y="10"/>
                    <a:pt x="0" y="10"/>
                    <a:pt x="1" y="10"/>
                  </a:cubicBezTo>
                  <a:cubicBezTo>
                    <a:pt x="2" y="11"/>
                    <a:pt x="3" y="12"/>
                    <a:pt x="4" y="12"/>
                  </a:cubicBezTo>
                  <a:cubicBezTo>
                    <a:pt x="3" y="8"/>
                    <a:pt x="1" y="4"/>
                    <a:pt x="1" y="0"/>
                  </a:cubicBezTo>
                  <a:cubicBezTo>
                    <a:pt x="1" y="0"/>
                    <a:pt x="0" y="0"/>
                    <a:pt x="0" y="0"/>
                  </a:cubicBezTo>
                </a:path>
              </a:pathLst>
            </a:custGeom>
            <a:solidFill>
              <a:srgbClr val="4F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iśḷíḓe">
              <a:extLst>
                <a:ext uri="{FF2B5EF4-FFF2-40B4-BE49-F238E27FC236}">
                  <a16:creationId xmlns:a16="http://schemas.microsoft.com/office/drawing/2014/main" id="{6ED3B21F-AABC-4761-9F5D-77060C2B29D1}"/>
                </a:ext>
              </a:extLst>
            </p:cNvPr>
            <p:cNvSpPr/>
            <p:nvPr/>
          </p:nvSpPr>
          <p:spPr bwMode="auto">
            <a:xfrm>
              <a:off x="4529138" y="3962400"/>
              <a:ext cx="3671888" cy="501650"/>
            </a:xfrm>
            <a:custGeom>
              <a:avLst/>
              <a:gdLst>
                <a:gd name="T0" fmla="*/ 0 w 578"/>
                <a:gd name="T1" fmla="*/ 73 h 79"/>
                <a:gd name="T2" fmla="*/ 2 w 578"/>
                <a:gd name="T3" fmla="*/ 75 h 79"/>
                <a:gd name="T4" fmla="*/ 9 w 578"/>
                <a:gd name="T5" fmla="*/ 79 h 79"/>
                <a:gd name="T6" fmla="*/ 13 w 578"/>
                <a:gd name="T7" fmla="*/ 78 h 79"/>
                <a:gd name="T8" fmla="*/ 14 w 578"/>
                <a:gd name="T9" fmla="*/ 78 h 79"/>
                <a:gd name="T10" fmla="*/ 0 w 578"/>
                <a:gd name="T11" fmla="*/ 73 h 79"/>
                <a:gd name="T12" fmla="*/ 577 w 578"/>
                <a:gd name="T13" fmla="*/ 0 h 79"/>
                <a:gd name="T14" fmla="*/ 571 w 578"/>
                <a:gd name="T15" fmla="*/ 3 h 79"/>
                <a:gd name="T16" fmla="*/ 572 w 578"/>
                <a:gd name="T17" fmla="*/ 14 h 79"/>
                <a:gd name="T18" fmla="*/ 573 w 578"/>
                <a:gd name="T19" fmla="*/ 15 h 79"/>
                <a:gd name="T20" fmla="*/ 578 w 578"/>
                <a:gd name="T21" fmla="*/ 0 h 79"/>
                <a:gd name="T22" fmla="*/ 577 w 578"/>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79">
                  <a:moveTo>
                    <a:pt x="0" y="73"/>
                  </a:moveTo>
                  <a:cubicBezTo>
                    <a:pt x="1" y="74"/>
                    <a:pt x="1" y="75"/>
                    <a:pt x="2" y="75"/>
                  </a:cubicBezTo>
                  <a:cubicBezTo>
                    <a:pt x="3" y="78"/>
                    <a:pt x="6" y="79"/>
                    <a:pt x="9" y="79"/>
                  </a:cubicBezTo>
                  <a:cubicBezTo>
                    <a:pt x="10" y="79"/>
                    <a:pt x="12" y="79"/>
                    <a:pt x="13" y="78"/>
                  </a:cubicBezTo>
                  <a:cubicBezTo>
                    <a:pt x="13" y="78"/>
                    <a:pt x="13" y="78"/>
                    <a:pt x="14" y="78"/>
                  </a:cubicBezTo>
                  <a:cubicBezTo>
                    <a:pt x="9" y="76"/>
                    <a:pt x="5" y="75"/>
                    <a:pt x="0" y="73"/>
                  </a:cubicBezTo>
                  <a:moveTo>
                    <a:pt x="577" y="0"/>
                  </a:moveTo>
                  <a:cubicBezTo>
                    <a:pt x="575" y="0"/>
                    <a:pt x="572" y="1"/>
                    <a:pt x="571" y="3"/>
                  </a:cubicBezTo>
                  <a:cubicBezTo>
                    <a:pt x="568" y="6"/>
                    <a:pt x="568" y="11"/>
                    <a:pt x="572" y="14"/>
                  </a:cubicBezTo>
                  <a:cubicBezTo>
                    <a:pt x="572" y="14"/>
                    <a:pt x="572" y="15"/>
                    <a:pt x="573" y="15"/>
                  </a:cubicBezTo>
                  <a:cubicBezTo>
                    <a:pt x="575" y="10"/>
                    <a:pt x="577" y="5"/>
                    <a:pt x="578" y="0"/>
                  </a:cubicBezTo>
                  <a:cubicBezTo>
                    <a:pt x="577" y="0"/>
                    <a:pt x="577" y="0"/>
                    <a:pt x="577" y="0"/>
                  </a:cubicBezTo>
                </a:path>
              </a:pathLst>
            </a:custGeom>
            <a:solidFill>
              <a:srgbClr val="4F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îsḻiḍé">
              <a:extLst>
                <a:ext uri="{FF2B5EF4-FFF2-40B4-BE49-F238E27FC236}">
                  <a16:creationId xmlns:a16="http://schemas.microsoft.com/office/drawing/2014/main" id="{FC348D6A-D899-4199-939B-176EB3AFC5E8}"/>
                </a:ext>
              </a:extLst>
            </p:cNvPr>
            <p:cNvSpPr/>
            <p:nvPr/>
          </p:nvSpPr>
          <p:spPr bwMode="auto">
            <a:xfrm>
              <a:off x="4349750" y="4349750"/>
              <a:ext cx="12700" cy="63500"/>
            </a:xfrm>
            <a:custGeom>
              <a:avLst/>
              <a:gdLst>
                <a:gd name="T0" fmla="*/ 0 w 2"/>
                <a:gd name="T1" fmla="*/ 0 h 10"/>
                <a:gd name="T2" fmla="*/ 2 w 2"/>
                <a:gd name="T3" fmla="*/ 10 h 10"/>
                <a:gd name="T4" fmla="*/ 2 w 2"/>
                <a:gd name="T5" fmla="*/ 1 h 10"/>
                <a:gd name="T6" fmla="*/ 0 w 2"/>
                <a:gd name="T7" fmla="*/ 0 h 10"/>
              </a:gdLst>
              <a:ahLst/>
              <a:cxnLst>
                <a:cxn ang="0">
                  <a:pos x="T0" y="T1"/>
                </a:cxn>
                <a:cxn ang="0">
                  <a:pos x="T2" y="T3"/>
                </a:cxn>
                <a:cxn ang="0">
                  <a:pos x="T4" y="T5"/>
                </a:cxn>
                <a:cxn ang="0">
                  <a:pos x="T6" y="T7"/>
                </a:cxn>
              </a:cxnLst>
              <a:rect l="0" t="0" r="r" b="b"/>
              <a:pathLst>
                <a:path w="2" h="10">
                  <a:moveTo>
                    <a:pt x="0" y="0"/>
                  </a:moveTo>
                  <a:cubicBezTo>
                    <a:pt x="0" y="4"/>
                    <a:pt x="1" y="7"/>
                    <a:pt x="2" y="10"/>
                  </a:cubicBezTo>
                  <a:cubicBezTo>
                    <a:pt x="2" y="1"/>
                    <a:pt x="2" y="1"/>
                    <a:pt x="2" y="1"/>
                  </a:cubicBezTo>
                  <a:cubicBezTo>
                    <a:pt x="2" y="1"/>
                    <a:pt x="1" y="0"/>
                    <a:pt x="0" y="0"/>
                  </a:cubicBezTo>
                </a:path>
              </a:pathLst>
            </a:custGeom>
            <a:solidFill>
              <a:srgbClr val="4F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ïşḷïďe">
              <a:extLst>
                <a:ext uri="{FF2B5EF4-FFF2-40B4-BE49-F238E27FC236}">
                  <a16:creationId xmlns:a16="http://schemas.microsoft.com/office/drawing/2014/main" id="{DB93936B-C29A-4540-A696-E745F1D6855C}"/>
                </a:ext>
              </a:extLst>
            </p:cNvPr>
            <p:cNvSpPr/>
            <p:nvPr/>
          </p:nvSpPr>
          <p:spPr bwMode="auto">
            <a:xfrm>
              <a:off x="3803650" y="2963863"/>
              <a:ext cx="4314825" cy="1654175"/>
            </a:xfrm>
            <a:custGeom>
              <a:avLst/>
              <a:gdLst>
                <a:gd name="T0" fmla="*/ 0 w 679"/>
                <a:gd name="T1" fmla="*/ 0 h 260"/>
                <a:gd name="T2" fmla="*/ 0 w 679"/>
                <a:gd name="T3" fmla="*/ 113 h 260"/>
                <a:gd name="T4" fmla="*/ 340 w 679"/>
                <a:gd name="T5" fmla="*/ 260 h 260"/>
                <a:gd name="T6" fmla="*/ 679 w 679"/>
                <a:gd name="T7" fmla="*/ 113 h 260"/>
                <a:gd name="T8" fmla="*/ 679 w 679"/>
                <a:gd name="T9" fmla="*/ 0 h 260"/>
                <a:gd name="T10" fmla="*/ 0 w 679"/>
                <a:gd name="T11" fmla="*/ 0 h 260"/>
              </a:gdLst>
              <a:ahLst/>
              <a:cxnLst>
                <a:cxn ang="0">
                  <a:pos x="T0" y="T1"/>
                </a:cxn>
                <a:cxn ang="0">
                  <a:pos x="T2" y="T3"/>
                </a:cxn>
                <a:cxn ang="0">
                  <a:pos x="T4" y="T5"/>
                </a:cxn>
                <a:cxn ang="0">
                  <a:pos x="T6" y="T7"/>
                </a:cxn>
                <a:cxn ang="0">
                  <a:pos x="T8" y="T9"/>
                </a:cxn>
                <a:cxn ang="0">
                  <a:pos x="T10" y="T11"/>
                </a:cxn>
              </a:cxnLst>
              <a:rect l="0" t="0" r="r" b="b"/>
              <a:pathLst>
                <a:path w="679" h="260">
                  <a:moveTo>
                    <a:pt x="0" y="0"/>
                  </a:moveTo>
                  <a:cubicBezTo>
                    <a:pt x="0" y="113"/>
                    <a:pt x="0" y="113"/>
                    <a:pt x="0" y="113"/>
                  </a:cubicBezTo>
                  <a:cubicBezTo>
                    <a:pt x="0" y="194"/>
                    <a:pt x="152" y="260"/>
                    <a:pt x="340" y="260"/>
                  </a:cubicBezTo>
                  <a:cubicBezTo>
                    <a:pt x="527" y="260"/>
                    <a:pt x="679" y="194"/>
                    <a:pt x="679" y="113"/>
                  </a:cubicBezTo>
                  <a:cubicBezTo>
                    <a:pt x="679" y="0"/>
                    <a:pt x="679" y="0"/>
                    <a:pt x="679" y="0"/>
                  </a:cubicBezTo>
                  <a:cubicBezTo>
                    <a:pt x="0" y="0"/>
                    <a:pt x="0" y="0"/>
                    <a:pt x="0" y="0"/>
                  </a:cubicBezTo>
                </a:path>
              </a:pathLst>
            </a:custGeom>
            <a:solidFill>
              <a:srgbClr val="FEC8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íṣ1ïḓe">
              <a:extLst>
                <a:ext uri="{FF2B5EF4-FFF2-40B4-BE49-F238E27FC236}">
                  <a16:creationId xmlns:a16="http://schemas.microsoft.com/office/drawing/2014/main" id="{4F335756-100A-4082-B6BF-A67159CE1A35}"/>
                </a:ext>
              </a:extLst>
            </p:cNvPr>
            <p:cNvSpPr/>
            <p:nvPr/>
          </p:nvSpPr>
          <p:spPr bwMode="auto">
            <a:xfrm>
              <a:off x="3759200" y="2963863"/>
              <a:ext cx="4403725" cy="1692275"/>
            </a:xfrm>
            <a:custGeom>
              <a:avLst/>
              <a:gdLst>
                <a:gd name="T0" fmla="*/ 0 w 693"/>
                <a:gd name="T1" fmla="*/ 0 h 266"/>
                <a:gd name="T2" fmla="*/ 0 w 693"/>
                <a:gd name="T3" fmla="*/ 113 h 266"/>
                <a:gd name="T4" fmla="*/ 8 w 693"/>
                <a:gd name="T5" fmla="*/ 145 h 266"/>
                <a:gd name="T6" fmla="*/ 52 w 693"/>
                <a:gd name="T7" fmla="*/ 194 h 266"/>
                <a:gd name="T8" fmla="*/ 176 w 693"/>
                <a:gd name="T9" fmla="*/ 247 h 266"/>
                <a:gd name="T10" fmla="*/ 347 w 693"/>
                <a:gd name="T11" fmla="*/ 266 h 266"/>
                <a:gd name="T12" fmla="*/ 589 w 693"/>
                <a:gd name="T13" fmla="*/ 223 h 266"/>
                <a:gd name="T14" fmla="*/ 664 w 693"/>
                <a:gd name="T15" fmla="*/ 175 h 266"/>
                <a:gd name="T16" fmla="*/ 685 w 693"/>
                <a:gd name="T17" fmla="*/ 145 h 266"/>
                <a:gd name="T18" fmla="*/ 693 w 693"/>
                <a:gd name="T19" fmla="*/ 113 h 266"/>
                <a:gd name="T20" fmla="*/ 693 w 693"/>
                <a:gd name="T21" fmla="*/ 0 h 266"/>
                <a:gd name="T22" fmla="*/ 680 w 693"/>
                <a:gd name="T23" fmla="*/ 0 h 266"/>
                <a:gd name="T24" fmla="*/ 680 w 693"/>
                <a:gd name="T25" fmla="*/ 113 h 266"/>
                <a:gd name="T26" fmla="*/ 674 w 693"/>
                <a:gd name="T27" fmla="*/ 140 h 266"/>
                <a:gd name="T28" fmla="*/ 633 w 693"/>
                <a:gd name="T29" fmla="*/ 184 h 266"/>
                <a:gd name="T30" fmla="*/ 514 w 693"/>
                <a:gd name="T31" fmla="*/ 234 h 266"/>
                <a:gd name="T32" fmla="*/ 347 w 693"/>
                <a:gd name="T33" fmla="*/ 253 h 266"/>
                <a:gd name="T34" fmla="*/ 109 w 693"/>
                <a:gd name="T35" fmla="*/ 211 h 266"/>
                <a:gd name="T36" fmla="*/ 38 w 693"/>
                <a:gd name="T37" fmla="*/ 166 h 266"/>
                <a:gd name="T38" fmla="*/ 20 w 693"/>
                <a:gd name="T39" fmla="*/ 140 h 266"/>
                <a:gd name="T40" fmla="*/ 13 w 693"/>
                <a:gd name="T41" fmla="*/ 113 h 266"/>
                <a:gd name="T42" fmla="*/ 13 w 693"/>
                <a:gd name="T43" fmla="*/ 0 h 266"/>
                <a:gd name="T44" fmla="*/ 0 w 693"/>
                <a:gd name="T4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3" h="266">
                  <a:moveTo>
                    <a:pt x="0" y="0"/>
                  </a:moveTo>
                  <a:cubicBezTo>
                    <a:pt x="0" y="113"/>
                    <a:pt x="0" y="113"/>
                    <a:pt x="0" y="113"/>
                  </a:cubicBezTo>
                  <a:cubicBezTo>
                    <a:pt x="0" y="124"/>
                    <a:pt x="3" y="135"/>
                    <a:pt x="8" y="145"/>
                  </a:cubicBezTo>
                  <a:cubicBezTo>
                    <a:pt x="16" y="163"/>
                    <a:pt x="32" y="180"/>
                    <a:pt x="52" y="194"/>
                  </a:cubicBezTo>
                  <a:cubicBezTo>
                    <a:pt x="83" y="216"/>
                    <a:pt x="126" y="234"/>
                    <a:pt x="176" y="247"/>
                  </a:cubicBezTo>
                  <a:cubicBezTo>
                    <a:pt x="226" y="259"/>
                    <a:pt x="285" y="266"/>
                    <a:pt x="347" y="266"/>
                  </a:cubicBezTo>
                  <a:cubicBezTo>
                    <a:pt x="441" y="266"/>
                    <a:pt x="527" y="250"/>
                    <a:pt x="589" y="223"/>
                  </a:cubicBezTo>
                  <a:cubicBezTo>
                    <a:pt x="621" y="209"/>
                    <a:pt x="646" y="193"/>
                    <a:pt x="664" y="175"/>
                  </a:cubicBezTo>
                  <a:cubicBezTo>
                    <a:pt x="673" y="165"/>
                    <a:pt x="681" y="156"/>
                    <a:pt x="685" y="145"/>
                  </a:cubicBezTo>
                  <a:cubicBezTo>
                    <a:pt x="690" y="135"/>
                    <a:pt x="693" y="124"/>
                    <a:pt x="693" y="113"/>
                  </a:cubicBezTo>
                  <a:cubicBezTo>
                    <a:pt x="693" y="0"/>
                    <a:pt x="693" y="0"/>
                    <a:pt x="693" y="0"/>
                  </a:cubicBezTo>
                  <a:cubicBezTo>
                    <a:pt x="680" y="0"/>
                    <a:pt x="680" y="0"/>
                    <a:pt x="680" y="0"/>
                  </a:cubicBezTo>
                  <a:cubicBezTo>
                    <a:pt x="680" y="113"/>
                    <a:pt x="680" y="113"/>
                    <a:pt x="680" y="113"/>
                  </a:cubicBezTo>
                  <a:cubicBezTo>
                    <a:pt x="680" y="122"/>
                    <a:pt x="678" y="131"/>
                    <a:pt x="674" y="140"/>
                  </a:cubicBezTo>
                  <a:cubicBezTo>
                    <a:pt x="666" y="155"/>
                    <a:pt x="653" y="170"/>
                    <a:pt x="633" y="184"/>
                  </a:cubicBezTo>
                  <a:cubicBezTo>
                    <a:pt x="605" y="204"/>
                    <a:pt x="563" y="222"/>
                    <a:pt x="514" y="234"/>
                  </a:cubicBezTo>
                  <a:cubicBezTo>
                    <a:pt x="465" y="246"/>
                    <a:pt x="408" y="253"/>
                    <a:pt x="347" y="253"/>
                  </a:cubicBezTo>
                  <a:cubicBezTo>
                    <a:pt x="254" y="253"/>
                    <a:pt x="169" y="237"/>
                    <a:pt x="109" y="211"/>
                  </a:cubicBezTo>
                  <a:cubicBezTo>
                    <a:pt x="79" y="198"/>
                    <a:pt x="55" y="182"/>
                    <a:pt x="38" y="166"/>
                  </a:cubicBezTo>
                  <a:cubicBezTo>
                    <a:pt x="30" y="157"/>
                    <a:pt x="24" y="148"/>
                    <a:pt x="20" y="140"/>
                  </a:cubicBezTo>
                  <a:cubicBezTo>
                    <a:pt x="16" y="131"/>
                    <a:pt x="13" y="122"/>
                    <a:pt x="13" y="113"/>
                  </a:cubicBezTo>
                  <a:cubicBezTo>
                    <a:pt x="13" y="0"/>
                    <a:pt x="13" y="0"/>
                    <a:pt x="13" y="0"/>
                  </a:cubicBezTo>
                  <a:cubicBezTo>
                    <a:pt x="0" y="0"/>
                    <a:pt x="0" y="0"/>
                    <a:pt x="0" y="0"/>
                  </a:cubicBezTo>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iṩḻídè">
              <a:extLst>
                <a:ext uri="{FF2B5EF4-FFF2-40B4-BE49-F238E27FC236}">
                  <a16:creationId xmlns:a16="http://schemas.microsoft.com/office/drawing/2014/main" id="{52EBE263-362A-44C9-88F0-822BDD776D02}"/>
                </a:ext>
              </a:extLst>
            </p:cNvPr>
            <p:cNvSpPr/>
            <p:nvPr/>
          </p:nvSpPr>
          <p:spPr bwMode="auto">
            <a:xfrm>
              <a:off x="8162925" y="3562350"/>
              <a:ext cx="19050" cy="95250"/>
            </a:xfrm>
            <a:custGeom>
              <a:avLst/>
              <a:gdLst>
                <a:gd name="T0" fmla="*/ 3 w 3"/>
                <a:gd name="T1" fmla="*/ 0 h 15"/>
                <a:gd name="T2" fmla="*/ 0 w 3"/>
                <a:gd name="T3" fmla="*/ 1 h 15"/>
                <a:gd name="T4" fmla="*/ 0 w 3"/>
                <a:gd name="T5" fmla="*/ 14 h 15"/>
                <a:gd name="T6" fmla="*/ 1 w 3"/>
                <a:gd name="T7" fmla="*/ 15 h 15"/>
                <a:gd name="T8" fmla="*/ 3 w 3"/>
                <a:gd name="T9" fmla="*/ 0 h 15"/>
              </a:gdLst>
              <a:ahLst/>
              <a:cxnLst>
                <a:cxn ang="0">
                  <a:pos x="T0" y="T1"/>
                </a:cxn>
                <a:cxn ang="0">
                  <a:pos x="T2" y="T3"/>
                </a:cxn>
                <a:cxn ang="0">
                  <a:pos x="T4" y="T5"/>
                </a:cxn>
                <a:cxn ang="0">
                  <a:pos x="T6" y="T7"/>
                </a:cxn>
                <a:cxn ang="0">
                  <a:pos x="T8" y="T9"/>
                </a:cxn>
              </a:cxnLst>
              <a:rect l="0" t="0" r="r" b="b"/>
              <a:pathLst>
                <a:path w="3" h="15">
                  <a:moveTo>
                    <a:pt x="3" y="0"/>
                  </a:moveTo>
                  <a:cubicBezTo>
                    <a:pt x="2" y="0"/>
                    <a:pt x="1" y="0"/>
                    <a:pt x="0" y="1"/>
                  </a:cubicBezTo>
                  <a:cubicBezTo>
                    <a:pt x="0" y="14"/>
                    <a:pt x="0" y="14"/>
                    <a:pt x="0" y="14"/>
                  </a:cubicBezTo>
                  <a:cubicBezTo>
                    <a:pt x="0" y="15"/>
                    <a:pt x="1" y="15"/>
                    <a:pt x="1" y="15"/>
                  </a:cubicBezTo>
                  <a:cubicBezTo>
                    <a:pt x="2" y="10"/>
                    <a:pt x="3" y="5"/>
                    <a:pt x="3" y="0"/>
                  </a:cubicBezTo>
                </a:path>
              </a:pathLst>
            </a:custGeom>
            <a:solidFill>
              <a:srgbClr val="F4DB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îśľiďé">
              <a:extLst>
                <a:ext uri="{FF2B5EF4-FFF2-40B4-BE49-F238E27FC236}">
                  <a16:creationId xmlns:a16="http://schemas.microsoft.com/office/drawing/2014/main" id="{1688661B-6619-4A12-9BF9-F8B85CE823FE}"/>
                </a:ext>
              </a:extLst>
            </p:cNvPr>
            <p:cNvSpPr/>
            <p:nvPr/>
          </p:nvSpPr>
          <p:spPr bwMode="auto">
            <a:xfrm>
              <a:off x="8162925" y="3651250"/>
              <a:ext cx="6350" cy="50800"/>
            </a:xfrm>
            <a:custGeom>
              <a:avLst/>
              <a:gdLst>
                <a:gd name="T0" fmla="*/ 0 w 1"/>
                <a:gd name="T1" fmla="*/ 0 h 8"/>
                <a:gd name="T2" fmla="*/ 0 w 1"/>
                <a:gd name="T3" fmla="*/ 5 h 8"/>
                <a:gd name="T4" fmla="*/ 0 w 1"/>
                <a:gd name="T5" fmla="*/ 8 h 8"/>
                <a:gd name="T6" fmla="*/ 1 w 1"/>
                <a:gd name="T7" fmla="*/ 1 h 8"/>
                <a:gd name="T8" fmla="*/ 0 w 1"/>
                <a:gd name="T9" fmla="*/ 0 h 8"/>
              </a:gdLst>
              <a:ahLst/>
              <a:cxnLst>
                <a:cxn ang="0">
                  <a:pos x="T0" y="T1"/>
                </a:cxn>
                <a:cxn ang="0">
                  <a:pos x="T2" y="T3"/>
                </a:cxn>
                <a:cxn ang="0">
                  <a:pos x="T4" y="T5"/>
                </a:cxn>
                <a:cxn ang="0">
                  <a:pos x="T6" y="T7"/>
                </a:cxn>
                <a:cxn ang="0">
                  <a:pos x="T8" y="T9"/>
                </a:cxn>
              </a:cxnLst>
              <a:rect l="0" t="0" r="r" b="b"/>
              <a:pathLst>
                <a:path w="1" h="8">
                  <a:moveTo>
                    <a:pt x="0" y="0"/>
                  </a:moveTo>
                  <a:cubicBezTo>
                    <a:pt x="0" y="5"/>
                    <a:pt x="0" y="5"/>
                    <a:pt x="0" y="5"/>
                  </a:cubicBezTo>
                  <a:cubicBezTo>
                    <a:pt x="0" y="6"/>
                    <a:pt x="0" y="7"/>
                    <a:pt x="0" y="8"/>
                  </a:cubicBezTo>
                  <a:cubicBezTo>
                    <a:pt x="0" y="6"/>
                    <a:pt x="1" y="3"/>
                    <a:pt x="1" y="1"/>
                  </a:cubicBezTo>
                  <a:cubicBezTo>
                    <a:pt x="1" y="1"/>
                    <a:pt x="0" y="1"/>
                    <a:pt x="0" y="0"/>
                  </a:cubicBezTo>
                </a:path>
              </a:pathLst>
            </a:custGeom>
            <a:solidFill>
              <a:srgbClr val="F8E9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šlíḍe">
              <a:extLst>
                <a:ext uri="{FF2B5EF4-FFF2-40B4-BE49-F238E27FC236}">
                  <a16:creationId xmlns:a16="http://schemas.microsoft.com/office/drawing/2014/main" id="{41C56675-9C61-4275-9912-8141D317DC51}"/>
                </a:ext>
              </a:extLst>
            </p:cNvPr>
            <p:cNvSpPr/>
            <p:nvPr/>
          </p:nvSpPr>
          <p:spPr bwMode="auto">
            <a:xfrm>
              <a:off x="7697788" y="3994150"/>
              <a:ext cx="350838" cy="298450"/>
            </a:xfrm>
            <a:custGeom>
              <a:avLst/>
              <a:gdLst>
                <a:gd name="T0" fmla="*/ 55 w 55"/>
                <a:gd name="T1" fmla="*/ 0 h 47"/>
                <a:gd name="T2" fmla="*/ 44 w 55"/>
                <a:gd name="T3" fmla="*/ 13 h 47"/>
                <a:gd name="T4" fmla="*/ 0 w 55"/>
                <a:gd name="T5" fmla="*/ 46 h 47"/>
                <a:gd name="T6" fmla="*/ 0 w 55"/>
                <a:gd name="T7" fmla="*/ 47 h 47"/>
                <a:gd name="T8" fmla="*/ 14 w 55"/>
                <a:gd name="T9" fmla="*/ 41 h 47"/>
                <a:gd name="T10" fmla="*/ 54 w 55"/>
                <a:gd name="T11" fmla="*/ 2 h 47"/>
                <a:gd name="T12" fmla="*/ 55 w 5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5" h="47">
                  <a:moveTo>
                    <a:pt x="55" y="0"/>
                  </a:moveTo>
                  <a:cubicBezTo>
                    <a:pt x="52" y="4"/>
                    <a:pt x="48" y="9"/>
                    <a:pt x="44" y="13"/>
                  </a:cubicBezTo>
                  <a:cubicBezTo>
                    <a:pt x="33" y="25"/>
                    <a:pt x="18" y="36"/>
                    <a:pt x="0" y="46"/>
                  </a:cubicBezTo>
                  <a:cubicBezTo>
                    <a:pt x="0" y="47"/>
                    <a:pt x="0" y="47"/>
                    <a:pt x="0" y="47"/>
                  </a:cubicBezTo>
                  <a:cubicBezTo>
                    <a:pt x="5" y="45"/>
                    <a:pt x="9" y="43"/>
                    <a:pt x="14" y="41"/>
                  </a:cubicBezTo>
                  <a:cubicBezTo>
                    <a:pt x="28" y="27"/>
                    <a:pt x="44" y="21"/>
                    <a:pt x="54" y="2"/>
                  </a:cubicBezTo>
                  <a:cubicBezTo>
                    <a:pt x="54" y="2"/>
                    <a:pt x="55" y="1"/>
                    <a:pt x="55" y="0"/>
                  </a:cubicBezTo>
                </a:path>
              </a:pathLst>
            </a:custGeom>
            <a:solidFill>
              <a:srgbClr val="FDF5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ïṧ1îḍê">
              <a:extLst>
                <a:ext uri="{FF2B5EF4-FFF2-40B4-BE49-F238E27FC236}">
                  <a16:creationId xmlns:a16="http://schemas.microsoft.com/office/drawing/2014/main" id="{63014CE1-B565-469A-A943-63953FA3675F}"/>
                </a:ext>
              </a:extLst>
            </p:cNvPr>
            <p:cNvSpPr/>
            <p:nvPr/>
          </p:nvSpPr>
          <p:spPr bwMode="auto">
            <a:xfrm>
              <a:off x="7697788" y="3600450"/>
              <a:ext cx="382588" cy="590550"/>
            </a:xfrm>
            <a:custGeom>
              <a:avLst/>
              <a:gdLst>
                <a:gd name="T0" fmla="*/ 60 w 60"/>
                <a:gd name="T1" fmla="*/ 0 h 93"/>
                <a:gd name="T2" fmla="*/ 5 w 60"/>
                <a:gd name="T3" fmla="*/ 16 h 93"/>
                <a:gd name="T4" fmla="*/ 3 w 60"/>
                <a:gd name="T5" fmla="*/ 16 h 93"/>
                <a:gd name="T6" fmla="*/ 0 w 60"/>
                <a:gd name="T7" fmla="*/ 16 h 93"/>
                <a:gd name="T8" fmla="*/ 0 w 60"/>
                <a:gd name="T9" fmla="*/ 93 h 93"/>
                <a:gd name="T10" fmla="*/ 13 w 60"/>
                <a:gd name="T11" fmla="*/ 84 h 93"/>
                <a:gd name="T12" fmla="*/ 54 w 60"/>
                <a:gd name="T13" fmla="*/ 40 h 93"/>
                <a:gd name="T14" fmla="*/ 60 w 60"/>
                <a:gd name="T15" fmla="*/ 13 h 93"/>
                <a:gd name="T16" fmla="*/ 60 w 60"/>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93">
                  <a:moveTo>
                    <a:pt x="60" y="0"/>
                  </a:moveTo>
                  <a:cubicBezTo>
                    <a:pt x="42" y="8"/>
                    <a:pt x="24" y="14"/>
                    <a:pt x="5" y="16"/>
                  </a:cubicBezTo>
                  <a:cubicBezTo>
                    <a:pt x="4" y="16"/>
                    <a:pt x="4" y="16"/>
                    <a:pt x="3" y="16"/>
                  </a:cubicBezTo>
                  <a:cubicBezTo>
                    <a:pt x="2" y="16"/>
                    <a:pt x="1" y="16"/>
                    <a:pt x="0" y="16"/>
                  </a:cubicBezTo>
                  <a:cubicBezTo>
                    <a:pt x="0" y="93"/>
                    <a:pt x="0" y="93"/>
                    <a:pt x="0" y="93"/>
                  </a:cubicBezTo>
                  <a:cubicBezTo>
                    <a:pt x="5" y="90"/>
                    <a:pt x="9" y="87"/>
                    <a:pt x="13" y="84"/>
                  </a:cubicBezTo>
                  <a:cubicBezTo>
                    <a:pt x="33" y="70"/>
                    <a:pt x="46" y="55"/>
                    <a:pt x="54" y="40"/>
                  </a:cubicBezTo>
                  <a:cubicBezTo>
                    <a:pt x="58" y="31"/>
                    <a:pt x="60" y="22"/>
                    <a:pt x="60" y="13"/>
                  </a:cubicBezTo>
                  <a:cubicBezTo>
                    <a:pt x="60" y="0"/>
                    <a:pt x="60" y="0"/>
                    <a:pt x="60" y="0"/>
                  </a:cubicBezTo>
                </a:path>
              </a:pathLst>
            </a:custGeom>
            <a:solidFill>
              <a:srgbClr val="FFF7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ṩļiḍé">
              <a:extLst>
                <a:ext uri="{FF2B5EF4-FFF2-40B4-BE49-F238E27FC236}">
                  <a16:creationId xmlns:a16="http://schemas.microsoft.com/office/drawing/2014/main" id="{A06C038D-6E45-40A7-AC66-95F1C13482B2}"/>
                </a:ext>
              </a:extLst>
            </p:cNvPr>
            <p:cNvSpPr/>
            <p:nvPr/>
          </p:nvSpPr>
          <p:spPr bwMode="auto">
            <a:xfrm>
              <a:off x="7697788" y="3568700"/>
              <a:ext cx="465138" cy="717550"/>
            </a:xfrm>
            <a:custGeom>
              <a:avLst/>
              <a:gdLst>
                <a:gd name="T0" fmla="*/ 73 w 73"/>
                <a:gd name="T1" fmla="*/ 0 h 113"/>
                <a:gd name="T2" fmla="*/ 60 w 73"/>
                <a:gd name="T3" fmla="*/ 5 h 113"/>
                <a:gd name="T4" fmla="*/ 60 w 73"/>
                <a:gd name="T5" fmla="*/ 18 h 113"/>
                <a:gd name="T6" fmla="*/ 54 w 73"/>
                <a:gd name="T7" fmla="*/ 45 h 113"/>
                <a:gd name="T8" fmla="*/ 13 w 73"/>
                <a:gd name="T9" fmla="*/ 89 h 113"/>
                <a:gd name="T10" fmla="*/ 0 w 73"/>
                <a:gd name="T11" fmla="*/ 98 h 113"/>
                <a:gd name="T12" fmla="*/ 0 w 73"/>
                <a:gd name="T13" fmla="*/ 113 h 113"/>
                <a:gd name="T14" fmla="*/ 44 w 73"/>
                <a:gd name="T15" fmla="*/ 80 h 113"/>
                <a:gd name="T16" fmla="*/ 55 w 73"/>
                <a:gd name="T17" fmla="*/ 67 h 113"/>
                <a:gd name="T18" fmla="*/ 73 w 73"/>
                <a:gd name="T19" fmla="*/ 21 h 113"/>
                <a:gd name="T20" fmla="*/ 73 w 73"/>
                <a:gd name="T21" fmla="*/ 18 h 113"/>
                <a:gd name="T22" fmla="*/ 73 w 73"/>
                <a:gd name="T23" fmla="*/ 13 h 113"/>
                <a:gd name="T24" fmla="*/ 73 w 73"/>
                <a:gd name="T2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3">
                  <a:moveTo>
                    <a:pt x="73" y="0"/>
                  </a:moveTo>
                  <a:cubicBezTo>
                    <a:pt x="69" y="2"/>
                    <a:pt x="64" y="4"/>
                    <a:pt x="60" y="5"/>
                  </a:cubicBezTo>
                  <a:cubicBezTo>
                    <a:pt x="60" y="18"/>
                    <a:pt x="60" y="18"/>
                    <a:pt x="60" y="18"/>
                  </a:cubicBezTo>
                  <a:cubicBezTo>
                    <a:pt x="60" y="27"/>
                    <a:pt x="58" y="36"/>
                    <a:pt x="54" y="45"/>
                  </a:cubicBezTo>
                  <a:cubicBezTo>
                    <a:pt x="46" y="60"/>
                    <a:pt x="33" y="75"/>
                    <a:pt x="13" y="89"/>
                  </a:cubicBezTo>
                  <a:cubicBezTo>
                    <a:pt x="9" y="92"/>
                    <a:pt x="5" y="95"/>
                    <a:pt x="0" y="98"/>
                  </a:cubicBezTo>
                  <a:cubicBezTo>
                    <a:pt x="0" y="113"/>
                    <a:pt x="0" y="113"/>
                    <a:pt x="0" y="113"/>
                  </a:cubicBezTo>
                  <a:cubicBezTo>
                    <a:pt x="18" y="103"/>
                    <a:pt x="33" y="92"/>
                    <a:pt x="44" y="80"/>
                  </a:cubicBezTo>
                  <a:cubicBezTo>
                    <a:pt x="48" y="76"/>
                    <a:pt x="52" y="71"/>
                    <a:pt x="55" y="67"/>
                  </a:cubicBezTo>
                  <a:cubicBezTo>
                    <a:pt x="62" y="53"/>
                    <a:pt x="69" y="37"/>
                    <a:pt x="73" y="21"/>
                  </a:cubicBezTo>
                  <a:cubicBezTo>
                    <a:pt x="73" y="20"/>
                    <a:pt x="73" y="19"/>
                    <a:pt x="73" y="18"/>
                  </a:cubicBezTo>
                  <a:cubicBezTo>
                    <a:pt x="73" y="13"/>
                    <a:pt x="73" y="13"/>
                    <a:pt x="73" y="13"/>
                  </a:cubicBezTo>
                  <a:cubicBezTo>
                    <a:pt x="73" y="0"/>
                    <a:pt x="73" y="0"/>
                    <a:pt x="73" y="0"/>
                  </a:cubicBezTo>
                </a:path>
              </a:pathLst>
            </a:custGeom>
            <a:solidFill>
              <a:srgbClr val="F8E9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sļîḋè">
              <a:extLst>
                <a:ext uri="{FF2B5EF4-FFF2-40B4-BE49-F238E27FC236}">
                  <a16:creationId xmlns:a16="http://schemas.microsoft.com/office/drawing/2014/main" id="{54970283-DBEB-4323-8C67-DA33994A32B6}"/>
                </a:ext>
              </a:extLst>
            </p:cNvPr>
            <p:cNvSpPr/>
            <p:nvPr/>
          </p:nvSpPr>
          <p:spPr bwMode="auto">
            <a:xfrm>
              <a:off x="3803650" y="2028825"/>
              <a:ext cx="4314825" cy="1876425"/>
            </a:xfrm>
            <a:prstGeom prst="ellipse">
              <a:avLst/>
            </a:prstGeom>
            <a:solidFill>
              <a:srgbClr val="F4DB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í$1îḍe">
              <a:extLst>
                <a:ext uri="{FF2B5EF4-FFF2-40B4-BE49-F238E27FC236}">
                  <a16:creationId xmlns:a16="http://schemas.microsoft.com/office/drawing/2014/main" id="{9FF146EC-503F-48E6-B52F-7879F665B0E1}"/>
                </a:ext>
              </a:extLst>
            </p:cNvPr>
            <p:cNvSpPr/>
            <p:nvPr/>
          </p:nvSpPr>
          <p:spPr bwMode="auto">
            <a:xfrm>
              <a:off x="3727450" y="1952625"/>
              <a:ext cx="4467225" cy="2022475"/>
            </a:xfrm>
            <a:custGeom>
              <a:avLst/>
              <a:gdLst>
                <a:gd name="T0" fmla="*/ 691 w 703"/>
                <a:gd name="T1" fmla="*/ 159 h 318"/>
                <a:gd name="T2" fmla="*/ 680 w 703"/>
                <a:gd name="T3" fmla="*/ 159 h 318"/>
                <a:gd name="T4" fmla="*/ 674 w 703"/>
                <a:gd name="T5" fmla="*/ 184 h 318"/>
                <a:gd name="T6" fmla="*/ 635 w 703"/>
                <a:gd name="T7" fmla="*/ 226 h 318"/>
                <a:gd name="T8" fmla="*/ 518 w 703"/>
                <a:gd name="T9" fmla="*/ 276 h 318"/>
                <a:gd name="T10" fmla="*/ 352 w 703"/>
                <a:gd name="T11" fmla="*/ 295 h 318"/>
                <a:gd name="T12" fmla="*/ 116 w 703"/>
                <a:gd name="T13" fmla="*/ 253 h 318"/>
                <a:gd name="T14" fmla="*/ 47 w 703"/>
                <a:gd name="T15" fmla="*/ 208 h 318"/>
                <a:gd name="T16" fmla="*/ 30 w 703"/>
                <a:gd name="T17" fmla="*/ 184 h 318"/>
                <a:gd name="T18" fmla="*/ 24 w 703"/>
                <a:gd name="T19" fmla="*/ 159 h 318"/>
                <a:gd name="T20" fmla="*/ 30 w 703"/>
                <a:gd name="T21" fmla="*/ 135 h 318"/>
                <a:gd name="T22" fmla="*/ 68 w 703"/>
                <a:gd name="T23" fmla="*/ 93 h 318"/>
                <a:gd name="T24" fmla="*/ 185 w 703"/>
                <a:gd name="T25" fmla="*/ 43 h 318"/>
                <a:gd name="T26" fmla="*/ 352 w 703"/>
                <a:gd name="T27" fmla="*/ 24 h 318"/>
                <a:gd name="T28" fmla="*/ 587 w 703"/>
                <a:gd name="T29" fmla="*/ 66 h 318"/>
                <a:gd name="T30" fmla="*/ 656 w 703"/>
                <a:gd name="T31" fmla="*/ 110 h 318"/>
                <a:gd name="T32" fmla="*/ 674 w 703"/>
                <a:gd name="T33" fmla="*/ 135 h 318"/>
                <a:gd name="T34" fmla="*/ 680 w 703"/>
                <a:gd name="T35" fmla="*/ 159 h 318"/>
                <a:gd name="T36" fmla="*/ 691 w 703"/>
                <a:gd name="T37" fmla="*/ 159 h 318"/>
                <a:gd name="T38" fmla="*/ 703 w 703"/>
                <a:gd name="T39" fmla="*/ 159 h 318"/>
                <a:gd name="T40" fmla="*/ 695 w 703"/>
                <a:gd name="T41" fmla="*/ 125 h 318"/>
                <a:gd name="T42" fmla="*/ 649 w 703"/>
                <a:gd name="T43" fmla="*/ 73 h 318"/>
                <a:gd name="T44" fmla="*/ 524 w 703"/>
                <a:gd name="T45" fmla="*/ 20 h 318"/>
                <a:gd name="T46" fmla="*/ 352 w 703"/>
                <a:gd name="T47" fmla="*/ 0 h 318"/>
                <a:gd name="T48" fmla="*/ 107 w 703"/>
                <a:gd name="T49" fmla="*/ 44 h 318"/>
                <a:gd name="T50" fmla="*/ 30 w 703"/>
                <a:gd name="T51" fmla="*/ 94 h 318"/>
                <a:gd name="T52" fmla="*/ 8 w 703"/>
                <a:gd name="T53" fmla="*/ 125 h 318"/>
                <a:gd name="T54" fmla="*/ 0 w 703"/>
                <a:gd name="T55" fmla="*/ 159 h 318"/>
                <a:gd name="T56" fmla="*/ 8 w 703"/>
                <a:gd name="T57" fmla="*/ 194 h 318"/>
                <a:gd name="T58" fmla="*/ 54 w 703"/>
                <a:gd name="T59" fmla="*/ 245 h 318"/>
                <a:gd name="T60" fmla="*/ 180 w 703"/>
                <a:gd name="T61" fmla="*/ 299 h 318"/>
                <a:gd name="T62" fmla="*/ 352 w 703"/>
                <a:gd name="T63" fmla="*/ 318 h 318"/>
                <a:gd name="T64" fmla="*/ 597 w 703"/>
                <a:gd name="T65" fmla="*/ 274 h 318"/>
                <a:gd name="T66" fmla="*/ 673 w 703"/>
                <a:gd name="T67" fmla="*/ 225 h 318"/>
                <a:gd name="T68" fmla="*/ 695 w 703"/>
                <a:gd name="T69" fmla="*/ 194 h 318"/>
                <a:gd name="T70" fmla="*/ 703 w 703"/>
                <a:gd name="T71" fmla="*/ 159 h 318"/>
                <a:gd name="T72" fmla="*/ 691 w 703"/>
                <a:gd name="T73" fmla="*/ 1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3" h="318">
                  <a:moveTo>
                    <a:pt x="691" y="159"/>
                  </a:moveTo>
                  <a:cubicBezTo>
                    <a:pt x="680" y="159"/>
                    <a:pt x="680" y="159"/>
                    <a:pt x="680" y="159"/>
                  </a:cubicBezTo>
                  <a:cubicBezTo>
                    <a:pt x="680" y="168"/>
                    <a:pt x="678" y="176"/>
                    <a:pt x="674" y="184"/>
                  </a:cubicBezTo>
                  <a:cubicBezTo>
                    <a:pt x="667" y="198"/>
                    <a:pt x="654" y="213"/>
                    <a:pt x="635" y="226"/>
                  </a:cubicBezTo>
                  <a:cubicBezTo>
                    <a:pt x="607" y="246"/>
                    <a:pt x="567" y="263"/>
                    <a:pt x="518" y="276"/>
                  </a:cubicBezTo>
                  <a:cubicBezTo>
                    <a:pt x="469" y="288"/>
                    <a:pt x="412" y="295"/>
                    <a:pt x="352" y="295"/>
                  </a:cubicBezTo>
                  <a:cubicBezTo>
                    <a:pt x="259" y="295"/>
                    <a:pt x="176" y="278"/>
                    <a:pt x="116" y="253"/>
                  </a:cubicBezTo>
                  <a:cubicBezTo>
                    <a:pt x="86" y="240"/>
                    <a:pt x="63" y="224"/>
                    <a:pt x="47" y="208"/>
                  </a:cubicBezTo>
                  <a:cubicBezTo>
                    <a:pt x="39" y="200"/>
                    <a:pt x="33" y="192"/>
                    <a:pt x="30" y="184"/>
                  </a:cubicBezTo>
                  <a:cubicBezTo>
                    <a:pt x="26" y="176"/>
                    <a:pt x="24" y="168"/>
                    <a:pt x="24" y="159"/>
                  </a:cubicBezTo>
                  <a:cubicBezTo>
                    <a:pt x="24" y="151"/>
                    <a:pt x="26" y="143"/>
                    <a:pt x="30" y="135"/>
                  </a:cubicBezTo>
                  <a:cubicBezTo>
                    <a:pt x="36" y="121"/>
                    <a:pt x="49" y="106"/>
                    <a:pt x="68" y="93"/>
                  </a:cubicBezTo>
                  <a:cubicBezTo>
                    <a:pt x="96" y="73"/>
                    <a:pt x="137" y="55"/>
                    <a:pt x="185" y="43"/>
                  </a:cubicBezTo>
                  <a:cubicBezTo>
                    <a:pt x="234" y="31"/>
                    <a:pt x="291" y="24"/>
                    <a:pt x="352" y="24"/>
                  </a:cubicBezTo>
                  <a:cubicBezTo>
                    <a:pt x="444" y="24"/>
                    <a:pt x="528" y="40"/>
                    <a:pt x="587" y="66"/>
                  </a:cubicBezTo>
                  <a:cubicBezTo>
                    <a:pt x="617" y="79"/>
                    <a:pt x="641" y="94"/>
                    <a:pt x="656" y="110"/>
                  </a:cubicBezTo>
                  <a:cubicBezTo>
                    <a:pt x="664" y="118"/>
                    <a:pt x="670" y="127"/>
                    <a:pt x="674" y="135"/>
                  </a:cubicBezTo>
                  <a:cubicBezTo>
                    <a:pt x="678" y="143"/>
                    <a:pt x="680" y="151"/>
                    <a:pt x="680" y="159"/>
                  </a:cubicBezTo>
                  <a:cubicBezTo>
                    <a:pt x="691" y="159"/>
                    <a:pt x="691" y="159"/>
                    <a:pt x="691" y="159"/>
                  </a:cubicBezTo>
                  <a:cubicBezTo>
                    <a:pt x="703" y="159"/>
                    <a:pt x="703" y="159"/>
                    <a:pt x="703" y="159"/>
                  </a:cubicBezTo>
                  <a:cubicBezTo>
                    <a:pt x="703" y="147"/>
                    <a:pt x="700" y="136"/>
                    <a:pt x="695" y="125"/>
                  </a:cubicBezTo>
                  <a:cubicBezTo>
                    <a:pt x="686" y="105"/>
                    <a:pt x="670" y="88"/>
                    <a:pt x="649" y="73"/>
                  </a:cubicBezTo>
                  <a:cubicBezTo>
                    <a:pt x="618" y="51"/>
                    <a:pt x="574" y="33"/>
                    <a:pt x="524" y="20"/>
                  </a:cubicBezTo>
                  <a:cubicBezTo>
                    <a:pt x="473" y="8"/>
                    <a:pt x="414" y="0"/>
                    <a:pt x="352" y="0"/>
                  </a:cubicBezTo>
                  <a:cubicBezTo>
                    <a:pt x="256" y="0"/>
                    <a:pt x="170" y="17"/>
                    <a:pt x="107" y="44"/>
                  </a:cubicBezTo>
                  <a:cubicBezTo>
                    <a:pt x="75" y="58"/>
                    <a:pt x="49" y="75"/>
                    <a:pt x="30" y="94"/>
                  </a:cubicBezTo>
                  <a:cubicBezTo>
                    <a:pt x="21" y="103"/>
                    <a:pt x="13" y="114"/>
                    <a:pt x="8" y="125"/>
                  </a:cubicBezTo>
                  <a:cubicBezTo>
                    <a:pt x="3" y="136"/>
                    <a:pt x="0" y="147"/>
                    <a:pt x="0" y="159"/>
                  </a:cubicBezTo>
                  <a:cubicBezTo>
                    <a:pt x="0" y="171"/>
                    <a:pt x="3" y="183"/>
                    <a:pt x="8" y="194"/>
                  </a:cubicBezTo>
                  <a:cubicBezTo>
                    <a:pt x="17" y="213"/>
                    <a:pt x="33" y="230"/>
                    <a:pt x="54" y="245"/>
                  </a:cubicBezTo>
                  <a:cubicBezTo>
                    <a:pt x="86" y="268"/>
                    <a:pt x="129" y="286"/>
                    <a:pt x="180" y="299"/>
                  </a:cubicBezTo>
                  <a:cubicBezTo>
                    <a:pt x="230" y="311"/>
                    <a:pt x="289" y="318"/>
                    <a:pt x="352" y="318"/>
                  </a:cubicBezTo>
                  <a:cubicBezTo>
                    <a:pt x="447" y="318"/>
                    <a:pt x="533" y="302"/>
                    <a:pt x="597" y="274"/>
                  </a:cubicBezTo>
                  <a:cubicBezTo>
                    <a:pt x="628" y="261"/>
                    <a:pt x="654" y="244"/>
                    <a:pt x="673" y="225"/>
                  </a:cubicBezTo>
                  <a:cubicBezTo>
                    <a:pt x="683" y="215"/>
                    <a:pt x="690" y="205"/>
                    <a:pt x="695" y="194"/>
                  </a:cubicBezTo>
                  <a:cubicBezTo>
                    <a:pt x="700" y="183"/>
                    <a:pt x="703" y="171"/>
                    <a:pt x="703" y="159"/>
                  </a:cubicBezTo>
                  <a:lnTo>
                    <a:pt x="691" y="159"/>
                  </a:ln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íŝ1iḑê">
              <a:extLst>
                <a:ext uri="{FF2B5EF4-FFF2-40B4-BE49-F238E27FC236}">
                  <a16:creationId xmlns:a16="http://schemas.microsoft.com/office/drawing/2014/main" id="{746D8FFF-5C6C-45E9-8A65-8084985F042C}"/>
                </a:ext>
              </a:extLst>
            </p:cNvPr>
            <p:cNvSpPr/>
            <p:nvPr/>
          </p:nvSpPr>
          <p:spPr bwMode="auto">
            <a:xfrm>
              <a:off x="4000500" y="2143125"/>
              <a:ext cx="3762375" cy="1590675"/>
            </a:xfrm>
            <a:custGeom>
              <a:avLst/>
              <a:gdLst>
                <a:gd name="T0" fmla="*/ 309 w 592"/>
                <a:gd name="T1" fmla="*/ 250 h 250"/>
                <a:gd name="T2" fmla="*/ 460 w 592"/>
                <a:gd name="T3" fmla="*/ 233 h 250"/>
                <a:gd name="T4" fmla="*/ 564 w 592"/>
                <a:gd name="T5" fmla="*/ 191 h 250"/>
                <a:gd name="T6" fmla="*/ 567 w 592"/>
                <a:gd name="T7" fmla="*/ 180 h 250"/>
                <a:gd name="T8" fmla="*/ 556 w 592"/>
                <a:gd name="T9" fmla="*/ 177 h 250"/>
                <a:gd name="T10" fmla="*/ 456 w 592"/>
                <a:gd name="T11" fmla="*/ 217 h 250"/>
                <a:gd name="T12" fmla="*/ 309 w 592"/>
                <a:gd name="T13" fmla="*/ 234 h 250"/>
                <a:gd name="T14" fmla="*/ 300 w 592"/>
                <a:gd name="T15" fmla="*/ 242 h 250"/>
                <a:gd name="T16" fmla="*/ 309 w 592"/>
                <a:gd name="T17" fmla="*/ 250 h 250"/>
                <a:gd name="T18" fmla="*/ 121 w 592"/>
                <a:gd name="T19" fmla="*/ 222 h 250"/>
                <a:gd name="T20" fmla="*/ 121 w 592"/>
                <a:gd name="T21" fmla="*/ 222 h 250"/>
                <a:gd name="T22" fmla="*/ 131 w 592"/>
                <a:gd name="T23" fmla="*/ 217 h 250"/>
                <a:gd name="T24" fmla="*/ 126 w 592"/>
                <a:gd name="T25" fmla="*/ 207 h 250"/>
                <a:gd name="T26" fmla="*/ 116 w 592"/>
                <a:gd name="T27" fmla="*/ 212 h 250"/>
                <a:gd name="T28" fmla="*/ 121 w 592"/>
                <a:gd name="T29" fmla="*/ 222 h 250"/>
                <a:gd name="T30" fmla="*/ 206 w 592"/>
                <a:gd name="T31" fmla="*/ 8 h 250"/>
                <a:gd name="T32" fmla="*/ 57 w 592"/>
                <a:gd name="T33" fmla="*/ 57 h 250"/>
                <a:gd name="T34" fmla="*/ 16 w 592"/>
                <a:gd name="T35" fmla="*/ 90 h 250"/>
                <a:gd name="T36" fmla="*/ 4 w 592"/>
                <a:gd name="T37" fmla="*/ 107 h 250"/>
                <a:gd name="T38" fmla="*/ 0 w 592"/>
                <a:gd name="T39" fmla="*/ 125 h 250"/>
                <a:gd name="T40" fmla="*/ 8 w 592"/>
                <a:gd name="T41" fmla="*/ 150 h 250"/>
                <a:gd name="T42" fmla="*/ 19 w 592"/>
                <a:gd name="T43" fmla="*/ 153 h 250"/>
                <a:gd name="T44" fmla="*/ 22 w 592"/>
                <a:gd name="T45" fmla="*/ 142 h 250"/>
                <a:gd name="T46" fmla="*/ 17 w 592"/>
                <a:gd name="T47" fmla="*/ 125 h 250"/>
                <a:gd name="T48" fmla="*/ 19 w 592"/>
                <a:gd name="T49" fmla="*/ 114 h 250"/>
                <a:gd name="T50" fmla="*/ 39 w 592"/>
                <a:gd name="T51" fmla="*/ 89 h 250"/>
                <a:gd name="T52" fmla="*/ 105 w 592"/>
                <a:gd name="T53" fmla="*/ 52 h 250"/>
                <a:gd name="T54" fmla="*/ 208 w 592"/>
                <a:gd name="T55" fmla="*/ 24 h 250"/>
                <a:gd name="T56" fmla="*/ 215 w 592"/>
                <a:gd name="T57" fmla="*/ 15 h 250"/>
                <a:gd name="T58" fmla="*/ 206 w 592"/>
                <a:gd name="T59" fmla="*/ 8 h 250"/>
                <a:gd name="T60" fmla="*/ 338 w 592"/>
                <a:gd name="T61" fmla="*/ 1 h 250"/>
                <a:gd name="T62" fmla="*/ 309 w 592"/>
                <a:gd name="T63" fmla="*/ 0 h 250"/>
                <a:gd name="T64" fmla="*/ 206 w 592"/>
                <a:gd name="T65" fmla="*/ 8 h 250"/>
                <a:gd name="T66" fmla="*/ 199 w 592"/>
                <a:gd name="T67" fmla="*/ 17 h 250"/>
                <a:gd name="T68" fmla="*/ 208 w 592"/>
                <a:gd name="T69" fmla="*/ 24 h 250"/>
                <a:gd name="T70" fmla="*/ 309 w 592"/>
                <a:gd name="T71" fmla="*/ 17 h 250"/>
                <a:gd name="T72" fmla="*/ 337 w 592"/>
                <a:gd name="T73" fmla="*/ 17 h 250"/>
                <a:gd name="T74" fmla="*/ 345 w 592"/>
                <a:gd name="T75" fmla="*/ 9 h 250"/>
                <a:gd name="T76" fmla="*/ 338 w 592"/>
                <a:gd name="T77" fmla="*/ 1 h 250"/>
                <a:gd name="T78" fmla="*/ 589 w 592"/>
                <a:gd name="T79" fmla="*/ 77 h 250"/>
                <a:gd name="T80" fmla="*/ 589 w 592"/>
                <a:gd name="T81" fmla="*/ 77 h 250"/>
                <a:gd name="T82" fmla="*/ 577 w 592"/>
                <a:gd name="T83" fmla="*/ 78 h 250"/>
                <a:gd name="T84" fmla="*/ 578 w 592"/>
                <a:gd name="T85" fmla="*/ 89 h 250"/>
                <a:gd name="T86" fmla="*/ 578 w 592"/>
                <a:gd name="T87" fmla="*/ 89 h 250"/>
                <a:gd name="T88" fmla="*/ 589 w 592"/>
                <a:gd name="T89" fmla="*/ 88 h 250"/>
                <a:gd name="T90" fmla="*/ 589 w 592"/>
                <a:gd name="T91" fmla="*/ 7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2" h="250">
                  <a:moveTo>
                    <a:pt x="309" y="250"/>
                  </a:moveTo>
                  <a:cubicBezTo>
                    <a:pt x="366" y="250"/>
                    <a:pt x="417" y="243"/>
                    <a:pt x="460" y="233"/>
                  </a:cubicBezTo>
                  <a:cubicBezTo>
                    <a:pt x="503" y="222"/>
                    <a:pt x="538" y="207"/>
                    <a:pt x="564" y="191"/>
                  </a:cubicBezTo>
                  <a:cubicBezTo>
                    <a:pt x="568" y="189"/>
                    <a:pt x="570" y="184"/>
                    <a:pt x="567" y="180"/>
                  </a:cubicBezTo>
                  <a:cubicBezTo>
                    <a:pt x="565" y="176"/>
                    <a:pt x="560" y="175"/>
                    <a:pt x="556" y="177"/>
                  </a:cubicBezTo>
                  <a:cubicBezTo>
                    <a:pt x="531" y="192"/>
                    <a:pt x="498" y="207"/>
                    <a:pt x="456" y="217"/>
                  </a:cubicBezTo>
                  <a:cubicBezTo>
                    <a:pt x="414" y="227"/>
                    <a:pt x="365" y="234"/>
                    <a:pt x="309" y="234"/>
                  </a:cubicBezTo>
                  <a:cubicBezTo>
                    <a:pt x="304" y="234"/>
                    <a:pt x="300" y="237"/>
                    <a:pt x="300" y="242"/>
                  </a:cubicBezTo>
                  <a:cubicBezTo>
                    <a:pt x="300" y="246"/>
                    <a:pt x="304" y="250"/>
                    <a:pt x="309" y="250"/>
                  </a:cubicBezTo>
                  <a:close/>
                  <a:moveTo>
                    <a:pt x="121" y="222"/>
                  </a:moveTo>
                  <a:cubicBezTo>
                    <a:pt x="121" y="222"/>
                    <a:pt x="121" y="222"/>
                    <a:pt x="121" y="222"/>
                  </a:cubicBezTo>
                  <a:cubicBezTo>
                    <a:pt x="125" y="224"/>
                    <a:pt x="130" y="221"/>
                    <a:pt x="131" y="217"/>
                  </a:cubicBezTo>
                  <a:cubicBezTo>
                    <a:pt x="133" y="213"/>
                    <a:pt x="131" y="208"/>
                    <a:pt x="126" y="207"/>
                  </a:cubicBezTo>
                  <a:cubicBezTo>
                    <a:pt x="122" y="205"/>
                    <a:pt x="117" y="208"/>
                    <a:pt x="116" y="212"/>
                  </a:cubicBezTo>
                  <a:cubicBezTo>
                    <a:pt x="115" y="216"/>
                    <a:pt x="117" y="221"/>
                    <a:pt x="121" y="222"/>
                  </a:cubicBezTo>
                  <a:close/>
                  <a:moveTo>
                    <a:pt x="206" y="8"/>
                  </a:moveTo>
                  <a:cubicBezTo>
                    <a:pt x="143" y="18"/>
                    <a:pt x="93" y="36"/>
                    <a:pt x="57" y="57"/>
                  </a:cubicBezTo>
                  <a:cubicBezTo>
                    <a:pt x="39" y="67"/>
                    <a:pt x="26" y="78"/>
                    <a:pt x="16" y="90"/>
                  </a:cubicBezTo>
                  <a:cubicBezTo>
                    <a:pt x="11" y="95"/>
                    <a:pt x="7" y="101"/>
                    <a:pt x="4" y="107"/>
                  </a:cubicBezTo>
                  <a:cubicBezTo>
                    <a:pt x="2" y="113"/>
                    <a:pt x="0" y="119"/>
                    <a:pt x="0" y="125"/>
                  </a:cubicBezTo>
                  <a:cubicBezTo>
                    <a:pt x="0" y="134"/>
                    <a:pt x="3" y="142"/>
                    <a:pt x="8" y="150"/>
                  </a:cubicBezTo>
                  <a:cubicBezTo>
                    <a:pt x="11" y="154"/>
                    <a:pt x="16" y="155"/>
                    <a:pt x="19" y="153"/>
                  </a:cubicBezTo>
                  <a:cubicBezTo>
                    <a:pt x="23" y="151"/>
                    <a:pt x="24" y="146"/>
                    <a:pt x="22" y="142"/>
                  </a:cubicBezTo>
                  <a:cubicBezTo>
                    <a:pt x="18" y="136"/>
                    <a:pt x="17" y="130"/>
                    <a:pt x="17" y="125"/>
                  </a:cubicBezTo>
                  <a:cubicBezTo>
                    <a:pt x="17" y="122"/>
                    <a:pt x="17" y="118"/>
                    <a:pt x="19" y="114"/>
                  </a:cubicBezTo>
                  <a:cubicBezTo>
                    <a:pt x="23" y="106"/>
                    <a:pt x="29" y="98"/>
                    <a:pt x="39" y="89"/>
                  </a:cubicBezTo>
                  <a:cubicBezTo>
                    <a:pt x="54" y="76"/>
                    <a:pt x="76" y="63"/>
                    <a:pt x="105" y="52"/>
                  </a:cubicBezTo>
                  <a:cubicBezTo>
                    <a:pt x="133" y="40"/>
                    <a:pt x="168" y="30"/>
                    <a:pt x="208" y="24"/>
                  </a:cubicBezTo>
                  <a:cubicBezTo>
                    <a:pt x="213" y="24"/>
                    <a:pt x="216" y="19"/>
                    <a:pt x="215" y="15"/>
                  </a:cubicBezTo>
                  <a:cubicBezTo>
                    <a:pt x="214" y="10"/>
                    <a:pt x="210" y="7"/>
                    <a:pt x="206" y="8"/>
                  </a:cubicBezTo>
                  <a:close/>
                  <a:moveTo>
                    <a:pt x="338" y="1"/>
                  </a:moveTo>
                  <a:cubicBezTo>
                    <a:pt x="328" y="1"/>
                    <a:pt x="318" y="0"/>
                    <a:pt x="309" y="0"/>
                  </a:cubicBezTo>
                  <a:cubicBezTo>
                    <a:pt x="272" y="0"/>
                    <a:pt x="237" y="3"/>
                    <a:pt x="206" y="8"/>
                  </a:cubicBezTo>
                  <a:cubicBezTo>
                    <a:pt x="201" y="9"/>
                    <a:pt x="198" y="13"/>
                    <a:pt x="199" y="17"/>
                  </a:cubicBezTo>
                  <a:cubicBezTo>
                    <a:pt x="200" y="22"/>
                    <a:pt x="204" y="25"/>
                    <a:pt x="208" y="24"/>
                  </a:cubicBezTo>
                  <a:cubicBezTo>
                    <a:pt x="239" y="19"/>
                    <a:pt x="272" y="17"/>
                    <a:pt x="309" y="17"/>
                  </a:cubicBezTo>
                  <a:cubicBezTo>
                    <a:pt x="318" y="17"/>
                    <a:pt x="328" y="17"/>
                    <a:pt x="337" y="17"/>
                  </a:cubicBezTo>
                  <a:cubicBezTo>
                    <a:pt x="341" y="18"/>
                    <a:pt x="345" y="14"/>
                    <a:pt x="345" y="9"/>
                  </a:cubicBezTo>
                  <a:cubicBezTo>
                    <a:pt x="346" y="5"/>
                    <a:pt x="342" y="1"/>
                    <a:pt x="338" y="1"/>
                  </a:cubicBezTo>
                  <a:close/>
                  <a:moveTo>
                    <a:pt x="589" y="77"/>
                  </a:moveTo>
                  <a:cubicBezTo>
                    <a:pt x="589" y="77"/>
                    <a:pt x="589" y="77"/>
                    <a:pt x="589" y="77"/>
                  </a:cubicBezTo>
                  <a:cubicBezTo>
                    <a:pt x="585" y="74"/>
                    <a:pt x="580" y="74"/>
                    <a:pt x="577" y="78"/>
                  </a:cubicBezTo>
                  <a:cubicBezTo>
                    <a:pt x="574" y="81"/>
                    <a:pt x="575" y="86"/>
                    <a:pt x="578" y="89"/>
                  </a:cubicBezTo>
                  <a:cubicBezTo>
                    <a:pt x="578" y="89"/>
                    <a:pt x="578" y="89"/>
                    <a:pt x="578" y="89"/>
                  </a:cubicBezTo>
                  <a:cubicBezTo>
                    <a:pt x="581" y="92"/>
                    <a:pt x="587" y="92"/>
                    <a:pt x="589" y="88"/>
                  </a:cubicBezTo>
                  <a:cubicBezTo>
                    <a:pt x="592" y="85"/>
                    <a:pt x="592" y="80"/>
                    <a:pt x="589" y="77"/>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ïš1ïdê">
              <a:extLst>
                <a:ext uri="{FF2B5EF4-FFF2-40B4-BE49-F238E27FC236}">
                  <a16:creationId xmlns:a16="http://schemas.microsoft.com/office/drawing/2014/main" id="{7C84506F-4941-4305-A102-2BC8F1296852}"/>
                </a:ext>
              </a:extLst>
            </p:cNvPr>
            <p:cNvSpPr/>
            <p:nvPr/>
          </p:nvSpPr>
          <p:spPr bwMode="auto">
            <a:xfrm>
              <a:off x="3727450" y="2963863"/>
              <a:ext cx="4467225" cy="1730375"/>
            </a:xfrm>
            <a:custGeom>
              <a:avLst/>
              <a:gdLst>
                <a:gd name="T0" fmla="*/ 0 w 703"/>
                <a:gd name="T1" fmla="*/ 113 h 272"/>
                <a:gd name="T2" fmla="*/ 8 w 703"/>
                <a:gd name="T3" fmla="*/ 148 h 272"/>
                <a:gd name="T4" fmla="*/ 54 w 703"/>
                <a:gd name="T5" fmla="*/ 199 h 272"/>
                <a:gd name="T6" fmla="*/ 180 w 703"/>
                <a:gd name="T7" fmla="*/ 252 h 272"/>
                <a:gd name="T8" fmla="*/ 352 w 703"/>
                <a:gd name="T9" fmla="*/ 272 h 272"/>
                <a:gd name="T10" fmla="*/ 597 w 703"/>
                <a:gd name="T11" fmla="*/ 228 h 272"/>
                <a:gd name="T12" fmla="*/ 673 w 703"/>
                <a:gd name="T13" fmla="*/ 178 h 272"/>
                <a:gd name="T14" fmla="*/ 695 w 703"/>
                <a:gd name="T15" fmla="*/ 148 h 272"/>
                <a:gd name="T16" fmla="*/ 703 w 703"/>
                <a:gd name="T17" fmla="*/ 113 h 272"/>
                <a:gd name="T18" fmla="*/ 703 w 703"/>
                <a:gd name="T19" fmla="*/ 0 h 272"/>
                <a:gd name="T20" fmla="*/ 680 w 703"/>
                <a:gd name="T21" fmla="*/ 0 h 272"/>
                <a:gd name="T22" fmla="*/ 680 w 703"/>
                <a:gd name="T23" fmla="*/ 113 h 272"/>
                <a:gd name="T24" fmla="*/ 674 w 703"/>
                <a:gd name="T25" fmla="*/ 137 h 272"/>
                <a:gd name="T26" fmla="*/ 635 w 703"/>
                <a:gd name="T27" fmla="*/ 179 h 272"/>
                <a:gd name="T28" fmla="*/ 518 w 703"/>
                <a:gd name="T29" fmla="*/ 229 h 272"/>
                <a:gd name="T30" fmla="*/ 352 w 703"/>
                <a:gd name="T31" fmla="*/ 248 h 272"/>
                <a:gd name="T32" fmla="*/ 116 w 703"/>
                <a:gd name="T33" fmla="*/ 206 h 272"/>
                <a:gd name="T34" fmla="*/ 47 w 703"/>
                <a:gd name="T35" fmla="*/ 162 h 272"/>
                <a:gd name="T36" fmla="*/ 30 w 703"/>
                <a:gd name="T37" fmla="*/ 137 h 272"/>
                <a:gd name="T38" fmla="*/ 24 w 703"/>
                <a:gd name="T39" fmla="*/ 113 h 272"/>
                <a:gd name="T40" fmla="*/ 0 w 703"/>
                <a:gd name="T41" fmla="*/ 11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3" h="272">
                  <a:moveTo>
                    <a:pt x="0" y="113"/>
                  </a:moveTo>
                  <a:cubicBezTo>
                    <a:pt x="0" y="125"/>
                    <a:pt x="3" y="137"/>
                    <a:pt x="8" y="148"/>
                  </a:cubicBezTo>
                  <a:cubicBezTo>
                    <a:pt x="17" y="167"/>
                    <a:pt x="33" y="184"/>
                    <a:pt x="54" y="199"/>
                  </a:cubicBezTo>
                  <a:cubicBezTo>
                    <a:pt x="86" y="221"/>
                    <a:pt x="129" y="239"/>
                    <a:pt x="180" y="252"/>
                  </a:cubicBezTo>
                  <a:cubicBezTo>
                    <a:pt x="230" y="265"/>
                    <a:pt x="289" y="272"/>
                    <a:pt x="352" y="272"/>
                  </a:cubicBezTo>
                  <a:cubicBezTo>
                    <a:pt x="447" y="272"/>
                    <a:pt x="533" y="255"/>
                    <a:pt x="597" y="228"/>
                  </a:cubicBezTo>
                  <a:cubicBezTo>
                    <a:pt x="628" y="214"/>
                    <a:pt x="654" y="198"/>
                    <a:pt x="673" y="178"/>
                  </a:cubicBezTo>
                  <a:cubicBezTo>
                    <a:pt x="683" y="169"/>
                    <a:pt x="690" y="159"/>
                    <a:pt x="695" y="148"/>
                  </a:cubicBezTo>
                  <a:cubicBezTo>
                    <a:pt x="700" y="137"/>
                    <a:pt x="703" y="125"/>
                    <a:pt x="703" y="113"/>
                  </a:cubicBezTo>
                  <a:cubicBezTo>
                    <a:pt x="703" y="0"/>
                    <a:pt x="703" y="0"/>
                    <a:pt x="703" y="0"/>
                  </a:cubicBezTo>
                  <a:cubicBezTo>
                    <a:pt x="680" y="0"/>
                    <a:pt x="680" y="0"/>
                    <a:pt x="680" y="0"/>
                  </a:cubicBezTo>
                  <a:cubicBezTo>
                    <a:pt x="680" y="113"/>
                    <a:pt x="680" y="113"/>
                    <a:pt x="680" y="113"/>
                  </a:cubicBezTo>
                  <a:cubicBezTo>
                    <a:pt x="680" y="121"/>
                    <a:pt x="678" y="129"/>
                    <a:pt x="674" y="137"/>
                  </a:cubicBezTo>
                  <a:cubicBezTo>
                    <a:pt x="667" y="152"/>
                    <a:pt x="654" y="166"/>
                    <a:pt x="635" y="179"/>
                  </a:cubicBezTo>
                  <a:cubicBezTo>
                    <a:pt x="607" y="199"/>
                    <a:pt x="567" y="217"/>
                    <a:pt x="518" y="229"/>
                  </a:cubicBezTo>
                  <a:cubicBezTo>
                    <a:pt x="469" y="241"/>
                    <a:pt x="412" y="248"/>
                    <a:pt x="352" y="248"/>
                  </a:cubicBezTo>
                  <a:cubicBezTo>
                    <a:pt x="259" y="248"/>
                    <a:pt x="176" y="232"/>
                    <a:pt x="116" y="206"/>
                  </a:cubicBezTo>
                  <a:cubicBezTo>
                    <a:pt x="86" y="193"/>
                    <a:pt x="63" y="178"/>
                    <a:pt x="47" y="162"/>
                  </a:cubicBezTo>
                  <a:cubicBezTo>
                    <a:pt x="39" y="154"/>
                    <a:pt x="33" y="146"/>
                    <a:pt x="30" y="137"/>
                  </a:cubicBezTo>
                  <a:cubicBezTo>
                    <a:pt x="26" y="129"/>
                    <a:pt x="24" y="121"/>
                    <a:pt x="24" y="113"/>
                  </a:cubicBezTo>
                  <a:cubicBezTo>
                    <a:pt x="0" y="113"/>
                    <a:pt x="0" y="113"/>
                    <a:pt x="0" y="113"/>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ïṥ1ïḑé">
              <a:extLst>
                <a:ext uri="{FF2B5EF4-FFF2-40B4-BE49-F238E27FC236}">
                  <a16:creationId xmlns:a16="http://schemas.microsoft.com/office/drawing/2014/main" id="{F9DD6F85-EC63-41AC-AF96-F3A637E20F4D}"/>
                </a:ext>
              </a:extLst>
            </p:cNvPr>
            <p:cNvSpPr/>
            <p:nvPr/>
          </p:nvSpPr>
          <p:spPr bwMode="auto">
            <a:xfrm>
              <a:off x="3803650" y="2963863"/>
              <a:ext cx="0" cy="719137"/>
            </a:xfrm>
            <a:custGeom>
              <a:avLst/>
              <a:gdLst>
                <a:gd name="T0" fmla="*/ 453 h 453"/>
                <a:gd name="T1" fmla="*/ 0 h 453"/>
                <a:gd name="T2" fmla="*/ 453 h 453"/>
              </a:gdLst>
              <a:ahLst/>
              <a:cxnLst>
                <a:cxn ang="0">
                  <a:pos x="0" y="T0"/>
                </a:cxn>
                <a:cxn ang="0">
                  <a:pos x="0" y="T1"/>
                </a:cxn>
                <a:cxn ang="0">
                  <a:pos x="0" y="T2"/>
                </a:cxn>
              </a:cxnLst>
              <a:rect l="0" t="0" r="r" b="b"/>
              <a:pathLst>
                <a:path h="453">
                  <a:moveTo>
                    <a:pt x="0" y="453"/>
                  </a:moveTo>
                  <a:lnTo>
                    <a:pt x="0" y="0"/>
                  </a:lnTo>
                  <a:lnTo>
                    <a:pt x="0" y="453"/>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ṣḻïḍé">
              <a:extLst>
                <a:ext uri="{FF2B5EF4-FFF2-40B4-BE49-F238E27FC236}">
                  <a16:creationId xmlns:a16="http://schemas.microsoft.com/office/drawing/2014/main" id="{128E9AE4-36D8-4459-BEFE-2884B8C11163}"/>
                </a:ext>
              </a:extLst>
            </p:cNvPr>
            <p:cNvSpPr/>
            <p:nvPr/>
          </p:nvSpPr>
          <p:spPr bwMode="auto">
            <a:xfrm flipV="1">
              <a:off x="3803650" y="2963863"/>
              <a:ext cx="0" cy="7191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ïṥļïḋe">
              <a:extLst>
                <a:ext uri="{FF2B5EF4-FFF2-40B4-BE49-F238E27FC236}">
                  <a16:creationId xmlns:a16="http://schemas.microsoft.com/office/drawing/2014/main" id="{FAA69A76-4213-4853-8141-918A5013D7F5}"/>
                </a:ext>
              </a:extLst>
            </p:cNvPr>
            <p:cNvSpPr/>
            <p:nvPr/>
          </p:nvSpPr>
          <p:spPr bwMode="auto">
            <a:xfrm>
              <a:off x="3727450" y="2963863"/>
              <a:ext cx="152400" cy="7191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0" name="i$ľiḋê">
              <a:extLst>
                <a:ext uri="{FF2B5EF4-FFF2-40B4-BE49-F238E27FC236}">
                  <a16:creationId xmlns:a16="http://schemas.microsoft.com/office/drawing/2014/main" id="{49426DF9-5CF4-467A-A46F-F66E59C3322B}"/>
                </a:ext>
              </a:extLst>
            </p:cNvPr>
            <p:cNvSpPr/>
            <p:nvPr/>
          </p:nvSpPr>
          <p:spPr bwMode="auto">
            <a:xfrm>
              <a:off x="3727450" y="2963863"/>
              <a:ext cx="152400" cy="719137"/>
            </a:xfrm>
            <a:custGeom>
              <a:avLst/>
              <a:gdLst>
                <a:gd name="T0" fmla="*/ 96 w 96"/>
                <a:gd name="T1" fmla="*/ 453 h 453"/>
                <a:gd name="T2" fmla="*/ 96 w 96"/>
                <a:gd name="T3" fmla="*/ 0 h 453"/>
                <a:gd name="T4" fmla="*/ 0 w 96"/>
                <a:gd name="T5" fmla="*/ 0 h 453"/>
                <a:gd name="T6" fmla="*/ 0 w 96"/>
                <a:gd name="T7" fmla="*/ 453 h 453"/>
              </a:gdLst>
              <a:ahLst/>
              <a:cxnLst>
                <a:cxn ang="0">
                  <a:pos x="T0" y="T1"/>
                </a:cxn>
                <a:cxn ang="0">
                  <a:pos x="T2" y="T3"/>
                </a:cxn>
                <a:cxn ang="0">
                  <a:pos x="T4" y="T5"/>
                </a:cxn>
                <a:cxn ang="0">
                  <a:pos x="T6" y="T7"/>
                </a:cxn>
              </a:cxnLst>
              <a:rect l="0" t="0" r="r" b="b"/>
              <a:pathLst>
                <a:path w="96" h="453">
                  <a:moveTo>
                    <a:pt x="96" y="453"/>
                  </a:moveTo>
                  <a:lnTo>
                    <a:pt x="96" y="0"/>
                  </a:lnTo>
                  <a:lnTo>
                    <a:pt x="0" y="0"/>
                  </a:lnTo>
                  <a:lnTo>
                    <a:pt x="0" y="4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ïṣḷîḋé">
              <a:extLst>
                <a:ext uri="{FF2B5EF4-FFF2-40B4-BE49-F238E27FC236}">
                  <a16:creationId xmlns:a16="http://schemas.microsoft.com/office/drawing/2014/main" id="{8D24F384-D78D-4E60-88EE-1FE687D29545}"/>
                </a:ext>
              </a:extLst>
            </p:cNvPr>
            <p:cNvSpPr/>
            <p:nvPr/>
          </p:nvSpPr>
          <p:spPr bwMode="auto">
            <a:xfrm>
              <a:off x="4051300" y="3446463"/>
              <a:ext cx="0" cy="674687"/>
            </a:xfrm>
            <a:custGeom>
              <a:avLst/>
              <a:gdLst>
                <a:gd name="T0" fmla="*/ 0 h 425"/>
                <a:gd name="T1" fmla="*/ 425 h 425"/>
                <a:gd name="T2" fmla="*/ 0 h 425"/>
              </a:gdLst>
              <a:ahLst/>
              <a:cxnLst>
                <a:cxn ang="0">
                  <a:pos x="0" y="T0"/>
                </a:cxn>
                <a:cxn ang="0">
                  <a:pos x="0" y="T1"/>
                </a:cxn>
                <a:cxn ang="0">
                  <a:pos x="0" y="T2"/>
                </a:cxn>
              </a:cxnLst>
              <a:rect l="0" t="0" r="r" b="b"/>
              <a:pathLst>
                <a:path h="425">
                  <a:moveTo>
                    <a:pt x="0" y="0"/>
                  </a:moveTo>
                  <a:lnTo>
                    <a:pt x="0" y="425"/>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íş1îḓé">
              <a:extLst>
                <a:ext uri="{FF2B5EF4-FFF2-40B4-BE49-F238E27FC236}">
                  <a16:creationId xmlns:a16="http://schemas.microsoft.com/office/drawing/2014/main" id="{94EC7C6C-F249-47B7-A465-2000DF15E41A}"/>
                </a:ext>
              </a:extLst>
            </p:cNvPr>
            <p:cNvSpPr/>
            <p:nvPr/>
          </p:nvSpPr>
          <p:spPr bwMode="auto">
            <a:xfrm>
              <a:off x="4051300" y="3446463"/>
              <a:ext cx="0" cy="6746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íṡḷíďê">
              <a:extLst>
                <a:ext uri="{FF2B5EF4-FFF2-40B4-BE49-F238E27FC236}">
                  <a16:creationId xmlns:a16="http://schemas.microsoft.com/office/drawing/2014/main" id="{DE79D65F-766C-45F5-AA78-26736CEC1BBD}"/>
                </a:ext>
              </a:extLst>
            </p:cNvPr>
            <p:cNvSpPr/>
            <p:nvPr/>
          </p:nvSpPr>
          <p:spPr bwMode="auto">
            <a:xfrm>
              <a:off x="3975100" y="3446463"/>
              <a:ext cx="152400" cy="6746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4" name="iṩlíḋe">
              <a:extLst>
                <a:ext uri="{FF2B5EF4-FFF2-40B4-BE49-F238E27FC236}">
                  <a16:creationId xmlns:a16="http://schemas.microsoft.com/office/drawing/2014/main" id="{6B4EA928-08A2-4EE0-832D-CF174B24BC6E}"/>
                </a:ext>
              </a:extLst>
            </p:cNvPr>
            <p:cNvSpPr/>
            <p:nvPr/>
          </p:nvSpPr>
          <p:spPr bwMode="auto">
            <a:xfrm>
              <a:off x="3975100" y="3446463"/>
              <a:ext cx="152400" cy="674687"/>
            </a:xfrm>
            <a:custGeom>
              <a:avLst/>
              <a:gdLst>
                <a:gd name="T0" fmla="*/ 0 w 96"/>
                <a:gd name="T1" fmla="*/ 0 h 425"/>
                <a:gd name="T2" fmla="*/ 0 w 96"/>
                <a:gd name="T3" fmla="*/ 425 h 425"/>
                <a:gd name="T4" fmla="*/ 96 w 96"/>
                <a:gd name="T5" fmla="*/ 425 h 425"/>
                <a:gd name="T6" fmla="*/ 96 w 96"/>
                <a:gd name="T7" fmla="*/ 0 h 425"/>
              </a:gdLst>
              <a:ahLst/>
              <a:cxnLst>
                <a:cxn ang="0">
                  <a:pos x="T0" y="T1"/>
                </a:cxn>
                <a:cxn ang="0">
                  <a:pos x="T2" y="T3"/>
                </a:cxn>
                <a:cxn ang="0">
                  <a:pos x="T4" y="T5"/>
                </a:cxn>
                <a:cxn ang="0">
                  <a:pos x="T6" y="T7"/>
                </a:cxn>
              </a:cxnLst>
              <a:rect l="0" t="0" r="r" b="b"/>
              <a:pathLst>
                <a:path w="96" h="425">
                  <a:moveTo>
                    <a:pt x="0" y="0"/>
                  </a:moveTo>
                  <a:lnTo>
                    <a:pt x="0" y="425"/>
                  </a:lnTo>
                  <a:lnTo>
                    <a:pt x="96" y="42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íşḷïḓê">
              <a:extLst>
                <a:ext uri="{FF2B5EF4-FFF2-40B4-BE49-F238E27FC236}">
                  <a16:creationId xmlns:a16="http://schemas.microsoft.com/office/drawing/2014/main" id="{EF1D1E6E-CF32-400B-B193-04288530C222}"/>
                </a:ext>
              </a:extLst>
            </p:cNvPr>
            <p:cNvSpPr/>
            <p:nvPr/>
          </p:nvSpPr>
          <p:spPr bwMode="auto">
            <a:xfrm>
              <a:off x="4406900" y="3619500"/>
              <a:ext cx="0" cy="692150"/>
            </a:xfrm>
            <a:custGeom>
              <a:avLst/>
              <a:gdLst>
                <a:gd name="T0" fmla="*/ 0 h 436"/>
                <a:gd name="T1" fmla="*/ 436 h 436"/>
                <a:gd name="T2" fmla="*/ 0 h 436"/>
              </a:gdLst>
              <a:ahLst/>
              <a:cxnLst>
                <a:cxn ang="0">
                  <a:pos x="0" y="T0"/>
                </a:cxn>
                <a:cxn ang="0">
                  <a:pos x="0" y="T1"/>
                </a:cxn>
                <a:cxn ang="0">
                  <a:pos x="0" y="T2"/>
                </a:cxn>
              </a:cxnLst>
              <a:rect l="0" t="0" r="r" b="b"/>
              <a:pathLst>
                <a:path h="436">
                  <a:moveTo>
                    <a:pt x="0" y="0"/>
                  </a:moveTo>
                  <a:lnTo>
                    <a:pt x="0" y="436"/>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îşlidê">
              <a:extLst>
                <a:ext uri="{FF2B5EF4-FFF2-40B4-BE49-F238E27FC236}">
                  <a16:creationId xmlns:a16="http://schemas.microsoft.com/office/drawing/2014/main" id="{F8EC0E0D-B290-4E0A-A3CC-A85322C97CB7}"/>
                </a:ext>
              </a:extLst>
            </p:cNvPr>
            <p:cNvSpPr/>
            <p:nvPr/>
          </p:nvSpPr>
          <p:spPr bwMode="auto">
            <a:xfrm>
              <a:off x="4406900" y="3619500"/>
              <a:ext cx="0" cy="6921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ïSľíḍè">
              <a:extLst>
                <a:ext uri="{FF2B5EF4-FFF2-40B4-BE49-F238E27FC236}">
                  <a16:creationId xmlns:a16="http://schemas.microsoft.com/office/drawing/2014/main" id="{DE8CB818-467D-4B15-B07B-4F71EEB58E96}"/>
                </a:ext>
              </a:extLst>
            </p:cNvPr>
            <p:cNvSpPr/>
            <p:nvPr/>
          </p:nvSpPr>
          <p:spPr bwMode="auto">
            <a:xfrm>
              <a:off x="4330700" y="3619500"/>
              <a:ext cx="152400" cy="692150"/>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28" name="îṡḷïḑê">
              <a:extLst>
                <a:ext uri="{FF2B5EF4-FFF2-40B4-BE49-F238E27FC236}">
                  <a16:creationId xmlns:a16="http://schemas.microsoft.com/office/drawing/2014/main" id="{99EB9C22-7817-4244-9472-760DE8EDA295}"/>
                </a:ext>
              </a:extLst>
            </p:cNvPr>
            <p:cNvSpPr/>
            <p:nvPr/>
          </p:nvSpPr>
          <p:spPr bwMode="auto">
            <a:xfrm>
              <a:off x="4330700" y="3619500"/>
              <a:ext cx="152400" cy="692150"/>
            </a:xfrm>
            <a:custGeom>
              <a:avLst/>
              <a:gdLst>
                <a:gd name="T0" fmla="*/ 0 w 96"/>
                <a:gd name="T1" fmla="*/ 0 h 436"/>
                <a:gd name="T2" fmla="*/ 0 w 96"/>
                <a:gd name="T3" fmla="*/ 436 h 436"/>
                <a:gd name="T4" fmla="*/ 96 w 96"/>
                <a:gd name="T5" fmla="*/ 436 h 436"/>
                <a:gd name="T6" fmla="*/ 96 w 96"/>
                <a:gd name="T7" fmla="*/ 0 h 436"/>
              </a:gdLst>
              <a:ahLst/>
              <a:cxnLst>
                <a:cxn ang="0">
                  <a:pos x="T0" y="T1"/>
                </a:cxn>
                <a:cxn ang="0">
                  <a:pos x="T2" y="T3"/>
                </a:cxn>
                <a:cxn ang="0">
                  <a:pos x="T4" y="T5"/>
                </a:cxn>
                <a:cxn ang="0">
                  <a:pos x="T6" y="T7"/>
                </a:cxn>
              </a:cxnLst>
              <a:rect l="0" t="0" r="r" b="b"/>
              <a:pathLst>
                <a:path w="96" h="436">
                  <a:moveTo>
                    <a:pt x="0" y="0"/>
                  </a:moveTo>
                  <a:lnTo>
                    <a:pt x="0" y="436"/>
                  </a:lnTo>
                  <a:lnTo>
                    <a:pt x="96" y="436"/>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îṣlîḓé">
              <a:extLst>
                <a:ext uri="{FF2B5EF4-FFF2-40B4-BE49-F238E27FC236}">
                  <a16:creationId xmlns:a16="http://schemas.microsoft.com/office/drawing/2014/main" id="{DDC2A4BB-E0F7-4414-995C-AD2FAD566074}"/>
                </a:ext>
              </a:extLst>
            </p:cNvPr>
            <p:cNvSpPr/>
            <p:nvPr/>
          </p:nvSpPr>
          <p:spPr bwMode="auto">
            <a:xfrm>
              <a:off x="4745038" y="3740150"/>
              <a:ext cx="0" cy="711200"/>
            </a:xfrm>
            <a:custGeom>
              <a:avLst/>
              <a:gdLst>
                <a:gd name="T0" fmla="*/ 0 h 448"/>
                <a:gd name="T1" fmla="*/ 448 h 448"/>
                <a:gd name="T2" fmla="*/ 0 h 448"/>
              </a:gdLst>
              <a:ahLst/>
              <a:cxnLst>
                <a:cxn ang="0">
                  <a:pos x="0" y="T0"/>
                </a:cxn>
                <a:cxn ang="0">
                  <a:pos x="0" y="T1"/>
                </a:cxn>
                <a:cxn ang="0">
                  <a:pos x="0" y="T2"/>
                </a:cxn>
              </a:cxnLst>
              <a:rect l="0" t="0" r="r" b="b"/>
              <a:pathLst>
                <a:path h="448">
                  <a:moveTo>
                    <a:pt x="0" y="0"/>
                  </a:moveTo>
                  <a:lnTo>
                    <a:pt x="0" y="448"/>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îṩľîḋè">
              <a:extLst>
                <a:ext uri="{FF2B5EF4-FFF2-40B4-BE49-F238E27FC236}">
                  <a16:creationId xmlns:a16="http://schemas.microsoft.com/office/drawing/2014/main" id="{6856AEAF-8164-4B88-9BB4-179183DFDE34}"/>
                </a:ext>
              </a:extLst>
            </p:cNvPr>
            <p:cNvSpPr/>
            <p:nvPr/>
          </p:nvSpPr>
          <p:spPr bwMode="auto">
            <a:xfrm>
              <a:off x="4745038" y="3740150"/>
              <a:ext cx="0" cy="711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ïṥlidê">
              <a:extLst>
                <a:ext uri="{FF2B5EF4-FFF2-40B4-BE49-F238E27FC236}">
                  <a16:creationId xmlns:a16="http://schemas.microsoft.com/office/drawing/2014/main" id="{767280F2-3A23-42D2-937B-1F49A90EBD18}"/>
                </a:ext>
              </a:extLst>
            </p:cNvPr>
            <p:cNvSpPr/>
            <p:nvPr/>
          </p:nvSpPr>
          <p:spPr bwMode="auto">
            <a:xfrm>
              <a:off x="4668838" y="3740150"/>
              <a:ext cx="152400" cy="711200"/>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2" name="ísľïḓê">
              <a:extLst>
                <a:ext uri="{FF2B5EF4-FFF2-40B4-BE49-F238E27FC236}">
                  <a16:creationId xmlns:a16="http://schemas.microsoft.com/office/drawing/2014/main" id="{CA6E8D4C-B1F4-4CC2-A32D-C6FCBDABEFE9}"/>
                </a:ext>
              </a:extLst>
            </p:cNvPr>
            <p:cNvSpPr/>
            <p:nvPr/>
          </p:nvSpPr>
          <p:spPr bwMode="auto">
            <a:xfrm>
              <a:off x="4668838" y="3740150"/>
              <a:ext cx="152400" cy="711200"/>
            </a:xfrm>
            <a:custGeom>
              <a:avLst/>
              <a:gdLst>
                <a:gd name="T0" fmla="*/ 0 w 96"/>
                <a:gd name="T1" fmla="*/ 0 h 448"/>
                <a:gd name="T2" fmla="*/ 0 w 96"/>
                <a:gd name="T3" fmla="*/ 448 h 448"/>
                <a:gd name="T4" fmla="*/ 96 w 96"/>
                <a:gd name="T5" fmla="*/ 448 h 448"/>
                <a:gd name="T6" fmla="*/ 96 w 96"/>
                <a:gd name="T7" fmla="*/ 0 h 448"/>
              </a:gdLst>
              <a:ahLst/>
              <a:cxnLst>
                <a:cxn ang="0">
                  <a:pos x="T0" y="T1"/>
                </a:cxn>
                <a:cxn ang="0">
                  <a:pos x="T2" y="T3"/>
                </a:cxn>
                <a:cxn ang="0">
                  <a:pos x="T4" y="T5"/>
                </a:cxn>
                <a:cxn ang="0">
                  <a:pos x="T6" y="T7"/>
                </a:cxn>
              </a:cxnLst>
              <a:rect l="0" t="0" r="r" b="b"/>
              <a:pathLst>
                <a:path w="96" h="448">
                  <a:moveTo>
                    <a:pt x="0" y="0"/>
                  </a:moveTo>
                  <a:lnTo>
                    <a:pt x="0" y="448"/>
                  </a:lnTo>
                  <a:lnTo>
                    <a:pt x="96" y="448"/>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íš1ïḓê">
              <a:extLst>
                <a:ext uri="{FF2B5EF4-FFF2-40B4-BE49-F238E27FC236}">
                  <a16:creationId xmlns:a16="http://schemas.microsoft.com/office/drawing/2014/main" id="{1218549C-F0A4-4266-8EB0-FC07EE895AB6}"/>
                </a:ext>
              </a:extLst>
            </p:cNvPr>
            <p:cNvSpPr/>
            <p:nvPr/>
          </p:nvSpPr>
          <p:spPr bwMode="auto">
            <a:xfrm>
              <a:off x="5170488" y="3835400"/>
              <a:ext cx="0" cy="712787"/>
            </a:xfrm>
            <a:custGeom>
              <a:avLst/>
              <a:gdLst>
                <a:gd name="T0" fmla="*/ 0 h 449"/>
                <a:gd name="T1" fmla="*/ 449 h 449"/>
                <a:gd name="T2" fmla="*/ 0 h 449"/>
              </a:gdLst>
              <a:ahLst/>
              <a:cxnLst>
                <a:cxn ang="0">
                  <a:pos x="0" y="T0"/>
                </a:cxn>
                <a:cxn ang="0">
                  <a:pos x="0" y="T1"/>
                </a:cxn>
                <a:cxn ang="0">
                  <a:pos x="0" y="T2"/>
                </a:cxn>
              </a:cxnLst>
              <a:rect l="0" t="0" r="r" b="b"/>
              <a:pathLst>
                <a:path h="449">
                  <a:moveTo>
                    <a:pt x="0" y="0"/>
                  </a:moveTo>
                  <a:lnTo>
                    <a:pt x="0" y="44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ṡlïḍe">
              <a:extLst>
                <a:ext uri="{FF2B5EF4-FFF2-40B4-BE49-F238E27FC236}">
                  <a16:creationId xmlns:a16="http://schemas.microsoft.com/office/drawing/2014/main" id="{DFF3C170-A3E3-4B5D-9DBF-6ED8F17CBF55}"/>
                </a:ext>
              </a:extLst>
            </p:cNvPr>
            <p:cNvSpPr/>
            <p:nvPr/>
          </p:nvSpPr>
          <p:spPr bwMode="auto">
            <a:xfrm>
              <a:off x="5170488" y="3835400"/>
              <a:ext cx="0" cy="7127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îS1îḑé">
              <a:extLst>
                <a:ext uri="{FF2B5EF4-FFF2-40B4-BE49-F238E27FC236}">
                  <a16:creationId xmlns:a16="http://schemas.microsoft.com/office/drawing/2014/main" id="{64CBDD74-01AB-4CE6-A60D-60AC6B2270BF}"/>
                </a:ext>
              </a:extLst>
            </p:cNvPr>
            <p:cNvSpPr/>
            <p:nvPr/>
          </p:nvSpPr>
          <p:spPr bwMode="auto">
            <a:xfrm>
              <a:off x="5094288" y="3835400"/>
              <a:ext cx="152400" cy="7127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36" name="íSḷiḍê">
              <a:extLst>
                <a:ext uri="{FF2B5EF4-FFF2-40B4-BE49-F238E27FC236}">
                  <a16:creationId xmlns:a16="http://schemas.microsoft.com/office/drawing/2014/main" id="{7100D9A9-C742-4A29-B78F-D678567F37CB}"/>
                </a:ext>
              </a:extLst>
            </p:cNvPr>
            <p:cNvSpPr/>
            <p:nvPr/>
          </p:nvSpPr>
          <p:spPr bwMode="auto">
            <a:xfrm>
              <a:off x="5094288" y="3835400"/>
              <a:ext cx="152400" cy="712787"/>
            </a:xfrm>
            <a:custGeom>
              <a:avLst/>
              <a:gdLst>
                <a:gd name="T0" fmla="*/ 0 w 96"/>
                <a:gd name="T1" fmla="*/ 0 h 449"/>
                <a:gd name="T2" fmla="*/ 0 w 96"/>
                <a:gd name="T3" fmla="*/ 449 h 449"/>
                <a:gd name="T4" fmla="*/ 96 w 96"/>
                <a:gd name="T5" fmla="*/ 449 h 449"/>
                <a:gd name="T6" fmla="*/ 96 w 96"/>
                <a:gd name="T7" fmla="*/ 0 h 449"/>
              </a:gdLst>
              <a:ahLst/>
              <a:cxnLst>
                <a:cxn ang="0">
                  <a:pos x="T0" y="T1"/>
                </a:cxn>
                <a:cxn ang="0">
                  <a:pos x="T2" y="T3"/>
                </a:cxn>
                <a:cxn ang="0">
                  <a:pos x="T4" y="T5"/>
                </a:cxn>
                <a:cxn ang="0">
                  <a:pos x="T6" y="T7"/>
                </a:cxn>
              </a:cxnLst>
              <a:rect l="0" t="0" r="r" b="b"/>
              <a:pathLst>
                <a:path w="96" h="449">
                  <a:moveTo>
                    <a:pt x="0" y="0"/>
                  </a:moveTo>
                  <a:lnTo>
                    <a:pt x="0" y="449"/>
                  </a:lnTo>
                  <a:lnTo>
                    <a:pt x="96" y="449"/>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íṩľiḍé">
              <a:extLst>
                <a:ext uri="{FF2B5EF4-FFF2-40B4-BE49-F238E27FC236}">
                  <a16:creationId xmlns:a16="http://schemas.microsoft.com/office/drawing/2014/main" id="{8F7BCDCD-C235-4DE9-AD73-7F711D94E571}"/>
                </a:ext>
              </a:extLst>
            </p:cNvPr>
            <p:cNvSpPr/>
            <p:nvPr/>
          </p:nvSpPr>
          <p:spPr bwMode="auto">
            <a:xfrm>
              <a:off x="5653088" y="3905250"/>
              <a:ext cx="0" cy="700087"/>
            </a:xfrm>
            <a:custGeom>
              <a:avLst/>
              <a:gdLst>
                <a:gd name="T0" fmla="*/ 0 h 441"/>
                <a:gd name="T1" fmla="*/ 441 h 441"/>
                <a:gd name="T2" fmla="*/ 0 h 441"/>
              </a:gdLst>
              <a:ahLst/>
              <a:cxnLst>
                <a:cxn ang="0">
                  <a:pos x="0" y="T0"/>
                </a:cxn>
                <a:cxn ang="0">
                  <a:pos x="0" y="T1"/>
                </a:cxn>
                <a:cxn ang="0">
                  <a:pos x="0" y="T2"/>
                </a:cxn>
              </a:cxnLst>
              <a:rect l="0" t="0" r="r" b="b"/>
              <a:pathLst>
                <a:path h="441">
                  <a:moveTo>
                    <a:pt x="0" y="0"/>
                  </a:moveTo>
                  <a:lnTo>
                    <a:pt x="0" y="441"/>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íŝḻídê">
              <a:extLst>
                <a:ext uri="{FF2B5EF4-FFF2-40B4-BE49-F238E27FC236}">
                  <a16:creationId xmlns:a16="http://schemas.microsoft.com/office/drawing/2014/main" id="{1DACEDE2-9048-4182-8C14-31E0F313A344}"/>
                </a:ext>
              </a:extLst>
            </p:cNvPr>
            <p:cNvSpPr/>
            <p:nvPr/>
          </p:nvSpPr>
          <p:spPr bwMode="auto">
            <a:xfrm>
              <a:off x="5653088" y="3905250"/>
              <a:ext cx="0" cy="7000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îṧḷîḍê">
              <a:extLst>
                <a:ext uri="{FF2B5EF4-FFF2-40B4-BE49-F238E27FC236}">
                  <a16:creationId xmlns:a16="http://schemas.microsoft.com/office/drawing/2014/main" id="{E9078A9C-EDE4-4B8F-9896-3CA88B9089A6}"/>
                </a:ext>
              </a:extLst>
            </p:cNvPr>
            <p:cNvSpPr/>
            <p:nvPr/>
          </p:nvSpPr>
          <p:spPr bwMode="auto">
            <a:xfrm>
              <a:off x="5576888" y="3905250"/>
              <a:ext cx="152400" cy="7000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0" name="išlïḑê">
              <a:extLst>
                <a:ext uri="{FF2B5EF4-FFF2-40B4-BE49-F238E27FC236}">
                  <a16:creationId xmlns:a16="http://schemas.microsoft.com/office/drawing/2014/main" id="{64EC600E-1532-4597-A739-220079BDCDA7}"/>
                </a:ext>
              </a:extLst>
            </p:cNvPr>
            <p:cNvSpPr/>
            <p:nvPr/>
          </p:nvSpPr>
          <p:spPr bwMode="auto">
            <a:xfrm>
              <a:off x="5576888" y="3905250"/>
              <a:ext cx="152400" cy="700087"/>
            </a:xfrm>
            <a:custGeom>
              <a:avLst/>
              <a:gdLst>
                <a:gd name="T0" fmla="*/ 0 w 96"/>
                <a:gd name="T1" fmla="*/ 0 h 441"/>
                <a:gd name="T2" fmla="*/ 0 w 96"/>
                <a:gd name="T3" fmla="*/ 441 h 441"/>
                <a:gd name="T4" fmla="*/ 96 w 96"/>
                <a:gd name="T5" fmla="*/ 441 h 441"/>
                <a:gd name="T6" fmla="*/ 96 w 96"/>
                <a:gd name="T7" fmla="*/ 0 h 441"/>
              </a:gdLst>
              <a:ahLst/>
              <a:cxnLst>
                <a:cxn ang="0">
                  <a:pos x="T0" y="T1"/>
                </a:cxn>
                <a:cxn ang="0">
                  <a:pos x="T2" y="T3"/>
                </a:cxn>
                <a:cxn ang="0">
                  <a:pos x="T4" y="T5"/>
                </a:cxn>
                <a:cxn ang="0">
                  <a:pos x="T6" y="T7"/>
                </a:cxn>
              </a:cxnLst>
              <a:rect l="0" t="0" r="r" b="b"/>
              <a:pathLst>
                <a:path w="96" h="441">
                  <a:moveTo>
                    <a:pt x="0" y="0"/>
                  </a:moveTo>
                  <a:lnTo>
                    <a:pt x="0" y="441"/>
                  </a:lnTo>
                  <a:lnTo>
                    <a:pt x="96" y="441"/>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îṧľïḋé">
              <a:extLst>
                <a:ext uri="{FF2B5EF4-FFF2-40B4-BE49-F238E27FC236}">
                  <a16:creationId xmlns:a16="http://schemas.microsoft.com/office/drawing/2014/main" id="{768BF7A9-5A9F-4F39-9D09-159897DB4146}"/>
                </a:ext>
              </a:extLst>
            </p:cNvPr>
            <p:cNvSpPr/>
            <p:nvPr/>
          </p:nvSpPr>
          <p:spPr bwMode="auto">
            <a:xfrm>
              <a:off x="6148388" y="3898900"/>
              <a:ext cx="0" cy="706437"/>
            </a:xfrm>
            <a:custGeom>
              <a:avLst/>
              <a:gdLst>
                <a:gd name="T0" fmla="*/ 0 h 445"/>
                <a:gd name="T1" fmla="*/ 445 h 445"/>
                <a:gd name="T2" fmla="*/ 0 h 445"/>
              </a:gdLst>
              <a:ahLst/>
              <a:cxnLst>
                <a:cxn ang="0">
                  <a:pos x="0" y="T0"/>
                </a:cxn>
                <a:cxn ang="0">
                  <a:pos x="0" y="T1"/>
                </a:cxn>
                <a:cxn ang="0">
                  <a:pos x="0" y="T2"/>
                </a:cxn>
              </a:cxnLst>
              <a:rect l="0" t="0" r="r" b="b"/>
              <a:pathLst>
                <a:path h="445">
                  <a:moveTo>
                    <a:pt x="0" y="0"/>
                  </a:moveTo>
                  <a:lnTo>
                    <a:pt x="0" y="445"/>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ṩľíḍè">
              <a:extLst>
                <a:ext uri="{FF2B5EF4-FFF2-40B4-BE49-F238E27FC236}">
                  <a16:creationId xmlns:a16="http://schemas.microsoft.com/office/drawing/2014/main" id="{B15947E8-29BF-4D17-AFD8-3623088FB33B}"/>
                </a:ext>
              </a:extLst>
            </p:cNvPr>
            <p:cNvSpPr/>
            <p:nvPr/>
          </p:nvSpPr>
          <p:spPr bwMode="auto">
            <a:xfrm>
              <a:off x="6148388" y="3898900"/>
              <a:ext cx="0" cy="706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íśḻïḑé">
              <a:extLst>
                <a:ext uri="{FF2B5EF4-FFF2-40B4-BE49-F238E27FC236}">
                  <a16:creationId xmlns:a16="http://schemas.microsoft.com/office/drawing/2014/main" id="{28EBBB4A-156B-4564-9AE7-6B5A2965B73A}"/>
                </a:ext>
              </a:extLst>
            </p:cNvPr>
            <p:cNvSpPr/>
            <p:nvPr/>
          </p:nvSpPr>
          <p:spPr bwMode="auto">
            <a:xfrm>
              <a:off x="6072188" y="3898900"/>
              <a:ext cx="152400" cy="7064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4" name="í$ḻidê">
              <a:extLst>
                <a:ext uri="{FF2B5EF4-FFF2-40B4-BE49-F238E27FC236}">
                  <a16:creationId xmlns:a16="http://schemas.microsoft.com/office/drawing/2014/main" id="{65423171-8213-4681-AA81-35E3A17CE6CE}"/>
                </a:ext>
              </a:extLst>
            </p:cNvPr>
            <p:cNvSpPr/>
            <p:nvPr/>
          </p:nvSpPr>
          <p:spPr bwMode="auto">
            <a:xfrm>
              <a:off x="6072188" y="3898900"/>
              <a:ext cx="152400" cy="706437"/>
            </a:xfrm>
            <a:custGeom>
              <a:avLst/>
              <a:gdLst>
                <a:gd name="T0" fmla="*/ 0 w 96"/>
                <a:gd name="T1" fmla="*/ 0 h 445"/>
                <a:gd name="T2" fmla="*/ 0 w 96"/>
                <a:gd name="T3" fmla="*/ 445 h 445"/>
                <a:gd name="T4" fmla="*/ 96 w 96"/>
                <a:gd name="T5" fmla="*/ 445 h 445"/>
                <a:gd name="T6" fmla="*/ 96 w 96"/>
                <a:gd name="T7" fmla="*/ 0 h 445"/>
              </a:gdLst>
              <a:ahLst/>
              <a:cxnLst>
                <a:cxn ang="0">
                  <a:pos x="T0" y="T1"/>
                </a:cxn>
                <a:cxn ang="0">
                  <a:pos x="T2" y="T3"/>
                </a:cxn>
                <a:cxn ang="0">
                  <a:pos x="T4" y="T5"/>
                </a:cxn>
                <a:cxn ang="0">
                  <a:pos x="T6" y="T7"/>
                </a:cxn>
              </a:cxnLst>
              <a:rect l="0" t="0" r="r" b="b"/>
              <a:pathLst>
                <a:path w="96" h="445">
                  <a:moveTo>
                    <a:pt x="0" y="0"/>
                  </a:moveTo>
                  <a:lnTo>
                    <a:pt x="0" y="445"/>
                  </a:lnTo>
                  <a:lnTo>
                    <a:pt x="96" y="44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5" name="ïşļïďé">
              <a:extLst>
                <a:ext uri="{FF2B5EF4-FFF2-40B4-BE49-F238E27FC236}">
                  <a16:creationId xmlns:a16="http://schemas.microsoft.com/office/drawing/2014/main" id="{6ACF0A48-A0B7-4DDC-AC43-E0FEF4076764}"/>
                </a:ext>
              </a:extLst>
            </p:cNvPr>
            <p:cNvSpPr/>
            <p:nvPr/>
          </p:nvSpPr>
          <p:spPr bwMode="auto">
            <a:xfrm>
              <a:off x="6656388" y="3854450"/>
              <a:ext cx="0" cy="693737"/>
            </a:xfrm>
            <a:custGeom>
              <a:avLst/>
              <a:gdLst>
                <a:gd name="T0" fmla="*/ 0 h 437"/>
                <a:gd name="T1" fmla="*/ 437 h 437"/>
                <a:gd name="T2" fmla="*/ 0 h 437"/>
              </a:gdLst>
              <a:ahLst/>
              <a:cxnLst>
                <a:cxn ang="0">
                  <a:pos x="0" y="T0"/>
                </a:cxn>
                <a:cxn ang="0">
                  <a:pos x="0" y="T1"/>
                </a:cxn>
                <a:cxn ang="0">
                  <a:pos x="0" y="T2"/>
                </a:cxn>
              </a:cxnLst>
              <a:rect l="0" t="0" r="r" b="b"/>
              <a:pathLst>
                <a:path h="437">
                  <a:moveTo>
                    <a:pt x="0" y="0"/>
                  </a:moveTo>
                  <a:lnTo>
                    <a:pt x="0" y="437"/>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6" name="îśḻíḍé">
              <a:extLst>
                <a:ext uri="{FF2B5EF4-FFF2-40B4-BE49-F238E27FC236}">
                  <a16:creationId xmlns:a16="http://schemas.microsoft.com/office/drawing/2014/main" id="{D5A29708-9426-4303-8586-588EE312A1A9}"/>
                </a:ext>
              </a:extLst>
            </p:cNvPr>
            <p:cNvSpPr/>
            <p:nvPr/>
          </p:nvSpPr>
          <p:spPr bwMode="auto">
            <a:xfrm>
              <a:off x="6656388" y="3854450"/>
              <a:ext cx="0" cy="6937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7" name="iṥľiḋé">
              <a:extLst>
                <a:ext uri="{FF2B5EF4-FFF2-40B4-BE49-F238E27FC236}">
                  <a16:creationId xmlns:a16="http://schemas.microsoft.com/office/drawing/2014/main" id="{B0468C02-4121-4B4B-A082-D4E96EE9E81E}"/>
                </a:ext>
              </a:extLst>
            </p:cNvPr>
            <p:cNvSpPr/>
            <p:nvPr/>
          </p:nvSpPr>
          <p:spPr bwMode="auto">
            <a:xfrm>
              <a:off x="6580188" y="3854450"/>
              <a:ext cx="152400" cy="6937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48" name="î$líde">
              <a:extLst>
                <a:ext uri="{FF2B5EF4-FFF2-40B4-BE49-F238E27FC236}">
                  <a16:creationId xmlns:a16="http://schemas.microsoft.com/office/drawing/2014/main" id="{8D4FD1A5-CF7C-481D-97E1-E6166083825C}"/>
                </a:ext>
              </a:extLst>
            </p:cNvPr>
            <p:cNvSpPr/>
            <p:nvPr/>
          </p:nvSpPr>
          <p:spPr bwMode="auto">
            <a:xfrm>
              <a:off x="6580188" y="3854450"/>
              <a:ext cx="152400" cy="693737"/>
            </a:xfrm>
            <a:custGeom>
              <a:avLst/>
              <a:gdLst>
                <a:gd name="T0" fmla="*/ 0 w 96"/>
                <a:gd name="T1" fmla="*/ 0 h 437"/>
                <a:gd name="T2" fmla="*/ 0 w 96"/>
                <a:gd name="T3" fmla="*/ 437 h 437"/>
                <a:gd name="T4" fmla="*/ 96 w 96"/>
                <a:gd name="T5" fmla="*/ 437 h 437"/>
                <a:gd name="T6" fmla="*/ 96 w 96"/>
                <a:gd name="T7" fmla="*/ 0 h 437"/>
              </a:gdLst>
              <a:ahLst/>
              <a:cxnLst>
                <a:cxn ang="0">
                  <a:pos x="T0" y="T1"/>
                </a:cxn>
                <a:cxn ang="0">
                  <a:pos x="T2" y="T3"/>
                </a:cxn>
                <a:cxn ang="0">
                  <a:pos x="T4" y="T5"/>
                </a:cxn>
                <a:cxn ang="0">
                  <a:pos x="T6" y="T7"/>
                </a:cxn>
              </a:cxnLst>
              <a:rect l="0" t="0" r="r" b="b"/>
              <a:pathLst>
                <a:path w="96" h="437">
                  <a:moveTo>
                    <a:pt x="0" y="0"/>
                  </a:moveTo>
                  <a:lnTo>
                    <a:pt x="0" y="437"/>
                  </a:lnTo>
                  <a:lnTo>
                    <a:pt x="96" y="437"/>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9" name="ïślîḑè">
              <a:extLst>
                <a:ext uri="{FF2B5EF4-FFF2-40B4-BE49-F238E27FC236}">
                  <a16:creationId xmlns:a16="http://schemas.microsoft.com/office/drawing/2014/main" id="{847B2A02-BE27-4E90-BE52-09722E8D9660}"/>
                </a:ext>
              </a:extLst>
            </p:cNvPr>
            <p:cNvSpPr/>
            <p:nvPr/>
          </p:nvSpPr>
          <p:spPr bwMode="auto">
            <a:xfrm>
              <a:off x="7069138" y="3771900"/>
              <a:ext cx="0" cy="704850"/>
            </a:xfrm>
            <a:custGeom>
              <a:avLst/>
              <a:gdLst>
                <a:gd name="T0" fmla="*/ 0 h 444"/>
                <a:gd name="T1" fmla="*/ 444 h 444"/>
                <a:gd name="T2" fmla="*/ 0 h 444"/>
              </a:gdLst>
              <a:ahLst/>
              <a:cxnLst>
                <a:cxn ang="0">
                  <a:pos x="0" y="T0"/>
                </a:cxn>
                <a:cxn ang="0">
                  <a:pos x="0" y="T1"/>
                </a:cxn>
                <a:cxn ang="0">
                  <a:pos x="0" y="T2"/>
                </a:cxn>
              </a:cxnLst>
              <a:rect l="0" t="0" r="r" b="b"/>
              <a:pathLst>
                <a:path h="444">
                  <a:moveTo>
                    <a:pt x="0" y="0"/>
                  </a:moveTo>
                  <a:lnTo>
                    <a:pt x="0" y="444"/>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0" name="iṡḷîďè">
              <a:extLst>
                <a:ext uri="{FF2B5EF4-FFF2-40B4-BE49-F238E27FC236}">
                  <a16:creationId xmlns:a16="http://schemas.microsoft.com/office/drawing/2014/main" id="{69B14A47-F4B1-4E81-BBEA-F15305F581A9}"/>
                </a:ext>
              </a:extLst>
            </p:cNvPr>
            <p:cNvSpPr/>
            <p:nvPr/>
          </p:nvSpPr>
          <p:spPr bwMode="auto">
            <a:xfrm>
              <a:off x="7069138" y="3771900"/>
              <a:ext cx="0" cy="7048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1" name="i$ľïḓe">
              <a:extLst>
                <a:ext uri="{FF2B5EF4-FFF2-40B4-BE49-F238E27FC236}">
                  <a16:creationId xmlns:a16="http://schemas.microsoft.com/office/drawing/2014/main" id="{0D5BC16C-56F9-475B-A233-E0E84E526DD2}"/>
                </a:ext>
              </a:extLst>
            </p:cNvPr>
            <p:cNvSpPr/>
            <p:nvPr/>
          </p:nvSpPr>
          <p:spPr bwMode="auto">
            <a:xfrm>
              <a:off x="6992938" y="3771900"/>
              <a:ext cx="152400" cy="704850"/>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2" name="íSḻíḑê">
              <a:extLst>
                <a:ext uri="{FF2B5EF4-FFF2-40B4-BE49-F238E27FC236}">
                  <a16:creationId xmlns:a16="http://schemas.microsoft.com/office/drawing/2014/main" id="{328A1F4B-3D15-4798-B891-5B1EDBB6D5EE}"/>
                </a:ext>
              </a:extLst>
            </p:cNvPr>
            <p:cNvSpPr/>
            <p:nvPr/>
          </p:nvSpPr>
          <p:spPr bwMode="auto">
            <a:xfrm>
              <a:off x="6992938" y="3771900"/>
              <a:ext cx="152400" cy="704850"/>
            </a:xfrm>
            <a:custGeom>
              <a:avLst/>
              <a:gdLst>
                <a:gd name="T0" fmla="*/ 0 w 96"/>
                <a:gd name="T1" fmla="*/ 0 h 444"/>
                <a:gd name="T2" fmla="*/ 0 w 96"/>
                <a:gd name="T3" fmla="*/ 444 h 444"/>
                <a:gd name="T4" fmla="*/ 96 w 96"/>
                <a:gd name="T5" fmla="*/ 444 h 444"/>
                <a:gd name="T6" fmla="*/ 96 w 96"/>
                <a:gd name="T7" fmla="*/ 0 h 444"/>
              </a:gdLst>
              <a:ahLst/>
              <a:cxnLst>
                <a:cxn ang="0">
                  <a:pos x="T0" y="T1"/>
                </a:cxn>
                <a:cxn ang="0">
                  <a:pos x="T2" y="T3"/>
                </a:cxn>
                <a:cxn ang="0">
                  <a:pos x="T4" y="T5"/>
                </a:cxn>
                <a:cxn ang="0">
                  <a:pos x="T6" y="T7"/>
                </a:cxn>
              </a:cxnLst>
              <a:rect l="0" t="0" r="r" b="b"/>
              <a:pathLst>
                <a:path w="96" h="444">
                  <a:moveTo>
                    <a:pt x="0" y="0"/>
                  </a:moveTo>
                  <a:lnTo>
                    <a:pt x="0" y="444"/>
                  </a:lnTo>
                  <a:lnTo>
                    <a:pt x="96" y="444"/>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3" name="í$ḻiḓê">
              <a:extLst>
                <a:ext uri="{FF2B5EF4-FFF2-40B4-BE49-F238E27FC236}">
                  <a16:creationId xmlns:a16="http://schemas.microsoft.com/office/drawing/2014/main" id="{531523FA-CB92-4B6F-B4FB-57E645566BD2}"/>
                </a:ext>
              </a:extLst>
            </p:cNvPr>
            <p:cNvSpPr/>
            <p:nvPr/>
          </p:nvSpPr>
          <p:spPr bwMode="auto">
            <a:xfrm>
              <a:off x="7405688" y="3663950"/>
              <a:ext cx="0" cy="698500"/>
            </a:xfrm>
            <a:custGeom>
              <a:avLst/>
              <a:gdLst>
                <a:gd name="T0" fmla="*/ 0 h 440"/>
                <a:gd name="T1" fmla="*/ 440 h 440"/>
                <a:gd name="T2" fmla="*/ 0 h 440"/>
              </a:gdLst>
              <a:ahLst/>
              <a:cxnLst>
                <a:cxn ang="0">
                  <a:pos x="0" y="T0"/>
                </a:cxn>
                <a:cxn ang="0">
                  <a:pos x="0" y="T1"/>
                </a:cxn>
                <a:cxn ang="0">
                  <a:pos x="0" y="T2"/>
                </a:cxn>
              </a:cxnLst>
              <a:rect l="0" t="0" r="r" b="b"/>
              <a:pathLst>
                <a:path h="440">
                  <a:moveTo>
                    <a:pt x="0" y="0"/>
                  </a:moveTo>
                  <a:lnTo>
                    <a:pt x="0" y="440"/>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4" name="îṩḻíďé">
              <a:extLst>
                <a:ext uri="{FF2B5EF4-FFF2-40B4-BE49-F238E27FC236}">
                  <a16:creationId xmlns:a16="http://schemas.microsoft.com/office/drawing/2014/main" id="{0513C735-F2A5-4D00-B72A-B31BC5E26D41}"/>
                </a:ext>
              </a:extLst>
            </p:cNvPr>
            <p:cNvSpPr/>
            <p:nvPr/>
          </p:nvSpPr>
          <p:spPr bwMode="auto">
            <a:xfrm>
              <a:off x="7405688" y="3663950"/>
              <a:ext cx="0" cy="6985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5" name="íSļîḋê">
              <a:extLst>
                <a:ext uri="{FF2B5EF4-FFF2-40B4-BE49-F238E27FC236}">
                  <a16:creationId xmlns:a16="http://schemas.microsoft.com/office/drawing/2014/main" id="{672D8C02-C0D5-43E9-A70D-0E167DDE8493}"/>
                </a:ext>
              </a:extLst>
            </p:cNvPr>
            <p:cNvSpPr/>
            <p:nvPr/>
          </p:nvSpPr>
          <p:spPr bwMode="auto">
            <a:xfrm>
              <a:off x="7329488" y="3663950"/>
              <a:ext cx="152400" cy="698500"/>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6" name="ïṥļide">
              <a:extLst>
                <a:ext uri="{FF2B5EF4-FFF2-40B4-BE49-F238E27FC236}">
                  <a16:creationId xmlns:a16="http://schemas.microsoft.com/office/drawing/2014/main" id="{83CEFAF1-C5F5-4371-AF94-C9A4EC485944}"/>
                </a:ext>
              </a:extLst>
            </p:cNvPr>
            <p:cNvSpPr/>
            <p:nvPr/>
          </p:nvSpPr>
          <p:spPr bwMode="auto">
            <a:xfrm>
              <a:off x="7329488" y="3663950"/>
              <a:ext cx="152400" cy="698500"/>
            </a:xfrm>
            <a:custGeom>
              <a:avLst/>
              <a:gdLst>
                <a:gd name="T0" fmla="*/ 0 w 96"/>
                <a:gd name="T1" fmla="*/ 0 h 440"/>
                <a:gd name="T2" fmla="*/ 0 w 96"/>
                <a:gd name="T3" fmla="*/ 440 h 440"/>
                <a:gd name="T4" fmla="*/ 96 w 96"/>
                <a:gd name="T5" fmla="*/ 440 h 440"/>
                <a:gd name="T6" fmla="*/ 96 w 96"/>
                <a:gd name="T7" fmla="*/ 0 h 440"/>
              </a:gdLst>
              <a:ahLst/>
              <a:cxnLst>
                <a:cxn ang="0">
                  <a:pos x="T0" y="T1"/>
                </a:cxn>
                <a:cxn ang="0">
                  <a:pos x="T2" y="T3"/>
                </a:cxn>
                <a:cxn ang="0">
                  <a:pos x="T4" y="T5"/>
                </a:cxn>
                <a:cxn ang="0">
                  <a:pos x="T6" y="T7"/>
                </a:cxn>
              </a:cxnLst>
              <a:rect l="0" t="0" r="r" b="b"/>
              <a:pathLst>
                <a:path w="96" h="440">
                  <a:moveTo>
                    <a:pt x="0" y="0"/>
                  </a:moveTo>
                  <a:lnTo>
                    <a:pt x="0" y="440"/>
                  </a:lnTo>
                  <a:lnTo>
                    <a:pt x="96" y="440"/>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7" name="iṧľidê">
              <a:extLst>
                <a:ext uri="{FF2B5EF4-FFF2-40B4-BE49-F238E27FC236}">
                  <a16:creationId xmlns:a16="http://schemas.microsoft.com/office/drawing/2014/main" id="{EA527B86-8FC6-4DED-8A9D-1757DD1ADA70}"/>
                </a:ext>
              </a:extLst>
            </p:cNvPr>
            <p:cNvSpPr/>
            <p:nvPr/>
          </p:nvSpPr>
          <p:spPr bwMode="auto">
            <a:xfrm>
              <a:off x="7743825" y="3490913"/>
              <a:ext cx="0" cy="700087"/>
            </a:xfrm>
            <a:custGeom>
              <a:avLst/>
              <a:gdLst>
                <a:gd name="T0" fmla="*/ 0 h 441"/>
                <a:gd name="T1" fmla="*/ 441 h 441"/>
                <a:gd name="T2" fmla="*/ 0 h 441"/>
              </a:gdLst>
              <a:ahLst/>
              <a:cxnLst>
                <a:cxn ang="0">
                  <a:pos x="0" y="T0"/>
                </a:cxn>
                <a:cxn ang="0">
                  <a:pos x="0" y="T1"/>
                </a:cxn>
                <a:cxn ang="0">
                  <a:pos x="0" y="T2"/>
                </a:cxn>
              </a:cxnLst>
              <a:rect l="0" t="0" r="r" b="b"/>
              <a:pathLst>
                <a:path h="441">
                  <a:moveTo>
                    <a:pt x="0" y="0"/>
                  </a:moveTo>
                  <a:lnTo>
                    <a:pt x="0" y="441"/>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8" name="íŝļíḋè">
              <a:extLst>
                <a:ext uri="{FF2B5EF4-FFF2-40B4-BE49-F238E27FC236}">
                  <a16:creationId xmlns:a16="http://schemas.microsoft.com/office/drawing/2014/main" id="{831E26C7-C6D2-458F-B9C4-01008C916D5C}"/>
                </a:ext>
              </a:extLst>
            </p:cNvPr>
            <p:cNvSpPr/>
            <p:nvPr/>
          </p:nvSpPr>
          <p:spPr bwMode="auto">
            <a:xfrm>
              <a:off x="7743825" y="3490913"/>
              <a:ext cx="0" cy="7000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9" name="íšḷïďé">
              <a:extLst>
                <a:ext uri="{FF2B5EF4-FFF2-40B4-BE49-F238E27FC236}">
                  <a16:creationId xmlns:a16="http://schemas.microsoft.com/office/drawing/2014/main" id="{397E530D-858D-4109-8C54-69157C13C960}"/>
                </a:ext>
              </a:extLst>
            </p:cNvPr>
            <p:cNvSpPr/>
            <p:nvPr/>
          </p:nvSpPr>
          <p:spPr bwMode="auto">
            <a:xfrm>
              <a:off x="7672388" y="3490913"/>
              <a:ext cx="147638" cy="7000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0" name="íŝľïḑé">
              <a:extLst>
                <a:ext uri="{FF2B5EF4-FFF2-40B4-BE49-F238E27FC236}">
                  <a16:creationId xmlns:a16="http://schemas.microsoft.com/office/drawing/2014/main" id="{4F4AB20E-60DB-4FD7-BB8F-BF8B9E14C301}"/>
                </a:ext>
              </a:extLst>
            </p:cNvPr>
            <p:cNvSpPr/>
            <p:nvPr/>
          </p:nvSpPr>
          <p:spPr bwMode="auto">
            <a:xfrm>
              <a:off x="7672388" y="3490913"/>
              <a:ext cx="147638" cy="700087"/>
            </a:xfrm>
            <a:custGeom>
              <a:avLst/>
              <a:gdLst>
                <a:gd name="T0" fmla="*/ 0 w 93"/>
                <a:gd name="T1" fmla="*/ 0 h 441"/>
                <a:gd name="T2" fmla="*/ 0 w 93"/>
                <a:gd name="T3" fmla="*/ 441 h 441"/>
                <a:gd name="T4" fmla="*/ 93 w 93"/>
                <a:gd name="T5" fmla="*/ 441 h 441"/>
                <a:gd name="T6" fmla="*/ 93 w 93"/>
                <a:gd name="T7" fmla="*/ 0 h 441"/>
              </a:gdLst>
              <a:ahLst/>
              <a:cxnLst>
                <a:cxn ang="0">
                  <a:pos x="T0" y="T1"/>
                </a:cxn>
                <a:cxn ang="0">
                  <a:pos x="T2" y="T3"/>
                </a:cxn>
                <a:cxn ang="0">
                  <a:pos x="T4" y="T5"/>
                </a:cxn>
                <a:cxn ang="0">
                  <a:pos x="T6" y="T7"/>
                </a:cxn>
              </a:cxnLst>
              <a:rect l="0" t="0" r="r" b="b"/>
              <a:pathLst>
                <a:path w="93" h="441">
                  <a:moveTo>
                    <a:pt x="0" y="0"/>
                  </a:moveTo>
                  <a:lnTo>
                    <a:pt x="0" y="441"/>
                  </a:lnTo>
                  <a:lnTo>
                    <a:pt x="93" y="441"/>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1" name="íšḷïḍe">
              <a:extLst>
                <a:ext uri="{FF2B5EF4-FFF2-40B4-BE49-F238E27FC236}">
                  <a16:creationId xmlns:a16="http://schemas.microsoft.com/office/drawing/2014/main" id="{CE0E97A5-BD23-4195-897A-76E17558F8D2}"/>
                </a:ext>
              </a:extLst>
            </p:cNvPr>
            <p:cNvSpPr/>
            <p:nvPr/>
          </p:nvSpPr>
          <p:spPr bwMode="auto">
            <a:xfrm>
              <a:off x="4400550" y="2168525"/>
              <a:ext cx="4314825" cy="1654175"/>
            </a:xfrm>
            <a:custGeom>
              <a:avLst/>
              <a:gdLst>
                <a:gd name="T0" fmla="*/ 0 w 679"/>
                <a:gd name="T1" fmla="*/ 0 h 260"/>
                <a:gd name="T2" fmla="*/ 0 w 679"/>
                <a:gd name="T3" fmla="*/ 113 h 260"/>
                <a:gd name="T4" fmla="*/ 340 w 679"/>
                <a:gd name="T5" fmla="*/ 260 h 260"/>
                <a:gd name="T6" fmla="*/ 679 w 679"/>
                <a:gd name="T7" fmla="*/ 113 h 260"/>
                <a:gd name="T8" fmla="*/ 679 w 679"/>
                <a:gd name="T9" fmla="*/ 0 h 260"/>
              </a:gdLst>
              <a:ahLst/>
              <a:cxnLst>
                <a:cxn ang="0">
                  <a:pos x="T0" y="T1"/>
                </a:cxn>
                <a:cxn ang="0">
                  <a:pos x="T2" y="T3"/>
                </a:cxn>
                <a:cxn ang="0">
                  <a:pos x="T4" y="T5"/>
                </a:cxn>
                <a:cxn ang="0">
                  <a:pos x="T6" y="T7"/>
                </a:cxn>
                <a:cxn ang="0">
                  <a:pos x="T8" y="T9"/>
                </a:cxn>
              </a:cxnLst>
              <a:rect l="0" t="0" r="r" b="b"/>
              <a:pathLst>
                <a:path w="679" h="260">
                  <a:moveTo>
                    <a:pt x="0" y="0"/>
                  </a:moveTo>
                  <a:cubicBezTo>
                    <a:pt x="0" y="113"/>
                    <a:pt x="0" y="113"/>
                    <a:pt x="0" y="113"/>
                  </a:cubicBezTo>
                  <a:cubicBezTo>
                    <a:pt x="0" y="194"/>
                    <a:pt x="152" y="260"/>
                    <a:pt x="340" y="260"/>
                  </a:cubicBezTo>
                  <a:cubicBezTo>
                    <a:pt x="527" y="260"/>
                    <a:pt x="679" y="194"/>
                    <a:pt x="679" y="113"/>
                  </a:cubicBezTo>
                  <a:cubicBezTo>
                    <a:pt x="679" y="0"/>
                    <a:pt x="679" y="0"/>
                    <a:pt x="679" y="0"/>
                  </a:cubicBezTo>
                </a:path>
              </a:pathLst>
            </a:custGeom>
            <a:solidFill>
              <a:srgbClr val="FEC8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2" name="í$1ïďê">
              <a:extLst>
                <a:ext uri="{FF2B5EF4-FFF2-40B4-BE49-F238E27FC236}">
                  <a16:creationId xmlns:a16="http://schemas.microsoft.com/office/drawing/2014/main" id="{11236C97-24C9-4D4A-A451-05190A6997BB}"/>
                </a:ext>
              </a:extLst>
            </p:cNvPr>
            <p:cNvSpPr/>
            <p:nvPr/>
          </p:nvSpPr>
          <p:spPr bwMode="auto">
            <a:xfrm>
              <a:off x="4356100" y="2168525"/>
              <a:ext cx="4403725" cy="1692275"/>
            </a:xfrm>
            <a:custGeom>
              <a:avLst/>
              <a:gdLst>
                <a:gd name="T0" fmla="*/ 0 w 693"/>
                <a:gd name="T1" fmla="*/ 0 h 266"/>
                <a:gd name="T2" fmla="*/ 0 w 693"/>
                <a:gd name="T3" fmla="*/ 113 h 266"/>
                <a:gd name="T4" fmla="*/ 8 w 693"/>
                <a:gd name="T5" fmla="*/ 145 h 266"/>
                <a:gd name="T6" fmla="*/ 52 w 693"/>
                <a:gd name="T7" fmla="*/ 194 h 266"/>
                <a:gd name="T8" fmla="*/ 176 w 693"/>
                <a:gd name="T9" fmla="*/ 247 h 266"/>
                <a:gd name="T10" fmla="*/ 347 w 693"/>
                <a:gd name="T11" fmla="*/ 266 h 266"/>
                <a:gd name="T12" fmla="*/ 589 w 693"/>
                <a:gd name="T13" fmla="*/ 223 h 266"/>
                <a:gd name="T14" fmla="*/ 664 w 693"/>
                <a:gd name="T15" fmla="*/ 175 h 266"/>
                <a:gd name="T16" fmla="*/ 685 w 693"/>
                <a:gd name="T17" fmla="*/ 145 h 266"/>
                <a:gd name="T18" fmla="*/ 693 w 693"/>
                <a:gd name="T19" fmla="*/ 113 h 266"/>
                <a:gd name="T20" fmla="*/ 693 w 693"/>
                <a:gd name="T21" fmla="*/ 0 h 266"/>
                <a:gd name="T22" fmla="*/ 680 w 693"/>
                <a:gd name="T23" fmla="*/ 0 h 266"/>
                <a:gd name="T24" fmla="*/ 680 w 693"/>
                <a:gd name="T25" fmla="*/ 113 h 266"/>
                <a:gd name="T26" fmla="*/ 674 w 693"/>
                <a:gd name="T27" fmla="*/ 140 h 266"/>
                <a:gd name="T28" fmla="*/ 633 w 693"/>
                <a:gd name="T29" fmla="*/ 184 h 266"/>
                <a:gd name="T30" fmla="*/ 514 w 693"/>
                <a:gd name="T31" fmla="*/ 234 h 266"/>
                <a:gd name="T32" fmla="*/ 347 w 693"/>
                <a:gd name="T33" fmla="*/ 253 h 266"/>
                <a:gd name="T34" fmla="*/ 109 w 693"/>
                <a:gd name="T35" fmla="*/ 211 h 266"/>
                <a:gd name="T36" fmla="*/ 38 w 693"/>
                <a:gd name="T37" fmla="*/ 165 h 266"/>
                <a:gd name="T38" fmla="*/ 20 w 693"/>
                <a:gd name="T39" fmla="*/ 140 h 266"/>
                <a:gd name="T40" fmla="*/ 13 w 693"/>
                <a:gd name="T41" fmla="*/ 113 h 266"/>
                <a:gd name="T42" fmla="*/ 13 w 693"/>
                <a:gd name="T43" fmla="*/ 0 h 266"/>
                <a:gd name="T44" fmla="*/ 0 w 693"/>
                <a:gd name="T4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3" h="266">
                  <a:moveTo>
                    <a:pt x="0" y="0"/>
                  </a:moveTo>
                  <a:cubicBezTo>
                    <a:pt x="0" y="113"/>
                    <a:pt x="0" y="113"/>
                    <a:pt x="0" y="113"/>
                  </a:cubicBezTo>
                  <a:cubicBezTo>
                    <a:pt x="0" y="124"/>
                    <a:pt x="3" y="135"/>
                    <a:pt x="8" y="145"/>
                  </a:cubicBezTo>
                  <a:cubicBezTo>
                    <a:pt x="16" y="163"/>
                    <a:pt x="32" y="180"/>
                    <a:pt x="52" y="194"/>
                  </a:cubicBezTo>
                  <a:cubicBezTo>
                    <a:pt x="83" y="216"/>
                    <a:pt x="125" y="234"/>
                    <a:pt x="176" y="247"/>
                  </a:cubicBezTo>
                  <a:cubicBezTo>
                    <a:pt x="226" y="259"/>
                    <a:pt x="284" y="266"/>
                    <a:pt x="347" y="266"/>
                  </a:cubicBezTo>
                  <a:cubicBezTo>
                    <a:pt x="441" y="266"/>
                    <a:pt x="527" y="250"/>
                    <a:pt x="589" y="223"/>
                  </a:cubicBezTo>
                  <a:cubicBezTo>
                    <a:pt x="621" y="209"/>
                    <a:pt x="646" y="193"/>
                    <a:pt x="664" y="175"/>
                  </a:cubicBezTo>
                  <a:cubicBezTo>
                    <a:pt x="673" y="165"/>
                    <a:pt x="680" y="155"/>
                    <a:pt x="685" y="145"/>
                  </a:cubicBezTo>
                  <a:cubicBezTo>
                    <a:pt x="690" y="135"/>
                    <a:pt x="693" y="124"/>
                    <a:pt x="693" y="113"/>
                  </a:cubicBezTo>
                  <a:cubicBezTo>
                    <a:pt x="693" y="0"/>
                    <a:pt x="693" y="0"/>
                    <a:pt x="693" y="0"/>
                  </a:cubicBezTo>
                  <a:cubicBezTo>
                    <a:pt x="680" y="0"/>
                    <a:pt x="680" y="0"/>
                    <a:pt x="680" y="0"/>
                  </a:cubicBezTo>
                  <a:cubicBezTo>
                    <a:pt x="680" y="113"/>
                    <a:pt x="680" y="113"/>
                    <a:pt x="680" y="113"/>
                  </a:cubicBezTo>
                  <a:cubicBezTo>
                    <a:pt x="680" y="122"/>
                    <a:pt x="678" y="131"/>
                    <a:pt x="674" y="140"/>
                  </a:cubicBezTo>
                  <a:cubicBezTo>
                    <a:pt x="666" y="155"/>
                    <a:pt x="653" y="170"/>
                    <a:pt x="633" y="184"/>
                  </a:cubicBezTo>
                  <a:cubicBezTo>
                    <a:pt x="605" y="204"/>
                    <a:pt x="563" y="222"/>
                    <a:pt x="514" y="234"/>
                  </a:cubicBezTo>
                  <a:cubicBezTo>
                    <a:pt x="465" y="246"/>
                    <a:pt x="408" y="253"/>
                    <a:pt x="347" y="253"/>
                  </a:cubicBezTo>
                  <a:cubicBezTo>
                    <a:pt x="253" y="253"/>
                    <a:pt x="169" y="237"/>
                    <a:pt x="109" y="211"/>
                  </a:cubicBezTo>
                  <a:cubicBezTo>
                    <a:pt x="79" y="198"/>
                    <a:pt x="54" y="182"/>
                    <a:pt x="38" y="165"/>
                  </a:cubicBezTo>
                  <a:cubicBezTo>
                    <a:pt x="30" y="157"/>
                    <a:pt x="24" y="148"/>
                    <a:pt x="20" y="140"/>
                  </a:cubicBezTo>
                  <a:cubicBezTo>
                    <a:pt x="15" y="131"/>
                    <a:pt x="13" y="122"/>
                    <a:pt x="13" y="113"/>
                  </a:cubicBezTo>
                  <a:cubicBezTo>
                    <a:pt x="13" y="0"/>
                    <a:pt x="13" y="0"/>
                    <a:pt x="13" y="0"/>
                  </a:cubicBezTo>
                  <a:cubicBezTo>
                    <a:pt x="0" y="0"/>
                    <a:pt x="0" y="0"/>
                    <a:pt x="0" y="0"/>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3" name="íṩľïde">
              <a:extLst>
                <a:ext uri="{FF2B5EF4-FFF2-40B4-BE49-F238E27FC236}">
                  <a16:creationId xmlns:a16="http://schemas.microsoft.com/office/drawing/2014/main" id="{99B52A84-5578-4A45-8A40-2A23C6EA236F}"/>
                </a:ext>
              </a:extLst>
            </p:cNvPr>
            <p:cNvSpPr/>
            <p:nvPr/>
          </p:nvSpPr>
          <p:spPr bwMode="auto">
            <a:xfrm>
              <a:off x="7697788" y="2117725"/>
              <a:ext cx="1081088" cy="1476375"/>
            </a:xfrm>
            <a:custGeom>
              <a:avLst/>
              <a:gdLst>
                <a:gd name="T0" fmla="*/ 129 w 170"/>
                <a:gd name="T1" fmla="*/ 44 h 232"/>
                <a:gd name="T2" fmla="*/ 12 w 170"/>
                <a:gd name="T3" fmla="*/ 115 h 232"/>
                <a:gd name="T4" fmla="*/ 0 w 170"/>
                <a:gd name="T5" fmla="*/ 115 h 232"/>
                <a:gd name="T6" fmla="*/ 0 w 170"/>
                <a:gd name="T7" fmla="*/ 232 h 232"/>
                <a:gd name="T8" fmla="*/ 170 w 170"/>
                <a:gd name="T9" fmla="*/ 127 h 232"/>
                <a:gd name="T10" fmla="*/ 170 w 170"/>
                <a:gd name="T11" fmla="*/ 0 h 232"/>
                <a:gd name="T12" fmla="*/ 129 w 170"/>
                <a:gd name="T13" fmla="*/ 44 h 232"/>
              </a:gdLst>
              <a:ahLst/>
              <a:cxnLst>
                <a:cxn ang="0">
                  <a:pos x="T0" y="T1"/>
                </a:cxn>
                <a:cxn ang="0">
                  <a:pos x="T2" y="T3"/>
                </a:cxn>
                <a:cxn ang="0">
                  <a:pos x="T4" y="T5"/>
                </a:cxn>
                <a:cxn ang="0">
                  <a:pos x="T6" y="T7"/>
                </a:cxn>
                <a:cxn ang="0">
                  <a:pos x="T8" y="T9"/>
                </a:cxn>
                <a:cxn ang="0">
                  <a:pos x="T10" y="T11"/>
                </a:cxn>
                <a:cxn ang="0">
                  <a:pos x="T12" y="T13"/>
                </a:cxn>
              </a:cxnLst>
              <a:rect l="0" t="0" r="r" b="b"/>
              <a:pathLst>
                <a:path w="170" h="232">
                  <a:moveTo>
                    <a:pt x="129" y="44"/>
                  </a:moveTo>
                  <a:cubicBezTo>
                    <a:pt x="95" y="74"/>
                    <a:pt x="52" y="96"/>
                    <a:pt x="12" y="115"/>
                  </a:cubicBezTo>
                  <a:cubicBezTo>
                    <a:pt x="8" y="117"/>
                    <a:pt x="4" y="117"/>
                    <a:pt x="0" y="115"/>
                  </a:cubicBezTo>
                  <a:cubicBezTo>
                    <a:pt x="0" y="232"/>
                    <a:pt x="0" y="232"/>
                    <a:pt x="0" y="232"/>
                  </a:cubicBezTo>
                  <a:cubicBezTo>
                    <a:pt x="63" y="218"/>
                    <a:pt x="140" y="188"/>
                    <a:pt x="170" y="127"/>
                  </a:cubicBezTo>
                  <a:cubicBezTo>
                    <a:pt x="170" y="0"/>
                    <a:pt x="170" y="0"/>
                    <a:pt x="170" y="0"/>
                  </a:cubicBezTo>
                  <a:cubicBezTo>
                    <a:pt x="157" y="15"/>
                    <a:pt x="144" y="31"/>
                    <a:pt x="129" y="44"/>
                  </a:cubicBezTo>
                  <a:close/>
                </a:path>
              </a:pathLst>
            </a:custGeom>
            <a:solidFill>
              <a:srgbClr val="F4DB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4" name="işḷidè">
              <a:extLst>
                <a:ext uri="{FF2B5EF4-FFF2-40B4-BE49-F238E27FC236}">
                  <a16:creationId xmlns:a16="http://schemas.microsoft.com/office/drawing/2014/main" id="{2F149968-24D4-47D4-B8B5-EBC1F96729F1}"/>
                </a:ext>
              </a:extLst>
            </p:cNvPr>
            <p:cNvSpPr/>
            <p:nvPr/>
          </p:nvSpPr>
          <p:spPr bwMode="auto">
            <a:xfrm>
              <a:off x="4400550" y="1233488"/>
              <a:ext cx="4314825" cy="1870075"/>
            </a:xfrm>
            <a:prstGeom prst="ellipse">
              <a:avLst/>
            </a:prstGeom>
            <a:solidFill>
              <a:srgbClr val="F4E5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5" name="iSļiḑè">
              <a:extLst>
                <a:ext uri="{FF2B5EF4-FFF2-40B4-BE49-F238E27FC236}">
                  <a16:creationId xmlns:a16="http://schemas.microsoft.com/office/drawing/2014/main" id="{1CA185F2-3914-4268-860C-BACCE344579D}"/>
                </a:ext>
              </a:extLst>
            </p:cNvPr>
            <p:cNvSpPr/>
            <p:nvPr/>
          </p:nvSpPr>
          <p:spPr bwMode="auto">
            <a:xfrm>
              <a:off x="4324350" y="1157288"/>
              <a:ext cx="4467225" cy="2022475"/>
            </a:xfrm>
            <a:custGeom>
              <a:avLst/>
              <a:gdLst>
                <a:gd name="T0" fmla="*/ 691 w 703"/>
                <a:gd name="T1" fmla="*/ 159 h 318"/>
                <a:gd name="T2" fmla="*/ 679 w 703"/>
                <a:gd name="T3" fmla="*/ 159 h 318"/>
                <a:gd name="T4" fmla="*/ 674 w 703"/>
                <a:gd name="T5" fmla="*/ 184 h 318"/>
                <a:gd name="T6" fmla="*/ 635 w 703"/>
                <a:gd name="T7" fmla="*/ 226 h 318"/>
                <a:gd name="T8" fmla="*/ 518 w 703"/>
                <a:gd name="T9" fmla="*/ 275 h 318"/>
                <a:gd name="T10" fmla="*/ 352 w 703"/>
                <a:gd name="T11" fmla="*/ 295 h 318"/>
                <a:gd name="T12" fmla="*/ 116 w 703"/>
                <a:gd name="T13" fmla="*/ 252 h 318"/>
                <a:gd name="T14" fmla="*/ 47 w 703"/>
                <a:gd name="T15" fmla="*/ 208 h 318"/>
                <a:gd name="T16" fmla="*/ 29 w 703"/>
                <a:gd name="T17" fmla="*/ 184 h 318"/>
                <a:gd name="T18" fmla="*/ 24 w 703"/>
                <a:gd name="T19" fmla="*/ 159 h 318"/>
                <a:gd name="T20" fmla="*/ 29 w 703"/>
                <a:gd name="T21" fmla="*/ 135 h 318"/>
                <a:gd name="T22" fmla="*/ 68 w 703"/>
                <a:gd name="T23" fmla="*/ 93 h 318"/>
                <a:gd name="T24" fmla="*/ 185 w 703"/>
                <a:gd name="T25" fmla="*/ 43 h 318"/>
                <a:gd name="T26" fmla="*/ 352 w 703"/>
                <a:gd name="T27" fmla="*/ 24 h 318"/>
                <a:gd name="T28" fmla="*/ 587 w 703"/>
                <a:gd name="T29" fmla="*/ 66 h 318"/>
                <a:gd name="T30" fmla="*/ 656 w 703"/>
                <a:gd name="T31" fmla="*/ 110 h 318"/>
                <a:gd name="T32" fmla="*/ 674 w 703"/>
                <a:gd name="T33" fmla="*/ 135 h 318"/>
                <a:gd name="T34" fmla="*/ 679 w 703"/>
                <a:gd name="T35" fmla="*/ 159 h 318"/>
                <a:gd name="T36" fmla="*/ 691 w 703"/>
                <a:gd name="T37" fmla="*/ 159 h 318"/>
                <a:gd name="T38" fmla="*/ 703 w 703"/>
                <a:gd name="T39" fmla="*/ 159 h 318"/>
                <a:gd name="T40" fmla="*/ 695 w 703"/>
                <a:gd name="T41" fmla="*/ 125 h 318"/>
                <a:gd name="T42" fmla="*/ 649 w 703"/>
                <a:gd name="T43" fmla="*/ 73 h 318"/>
                <a:gd name="T44" fmla="*/ 524 w 703"/>
                <a:gd name="T45" fmla="*/ 20 h 318"/>
                <a:gd name="T46" fmla="*/ 352 w 703"/>
                <a:gd name="T47" fmla="*/ 0 h 318"/>
                <a:gd name="T48" fmla="*/ 107 w 703"/>
                <a:gd name="T49" fmla="*/ 44 h 318"/>
                <a:gd name="T50" fmla="*/ 30 w 703"/>
                <a:gd name="T51" fmla="*/ 94 h 318"/>
                <a:gd name="T52" fmla="*/ 8 w 703"/>
                <a:gd name="T53" fmla="*/ 125 h 318"/>
                <a:gd name="T54" fmla="*/ 0 w 703"/>
                <a:gd name="T55" fmla="*/ 159 h 318"/>
                <a:gd name="T56" fmla="*/ 8 w 703"/>
                <a:gd name="T57" fmla="*/ 194 h 318"/>
                <a:gd name="T58" fmla="*/ 54 w 703"/>
                <a:gd name="T59" fmla="*/ 245 h 318"/>
                <a:gd name="T60" fmla="*/ 180 w 703"/>
                <a:gd name="T61" fmla="*/ 299 h 318"/>
                <a:gd name="T62" fmla="*/ 352 w 703"/>
                <a:gd name="T63" fmla="*/ 318 h 318"/>
                <a:gd name="T64" fmla="*/ 597 w 703"/>
                <a:gd name="T65" fmla="*/ 274 h 318"/>
                <a:gd name="T66" fmla="*/ 673 w 703"/>
                <a:gd name="T67" fmla="*/ 225 h 318"/>
                <a:gd name="T68" fmla="*/ 695 w 703"/>
                <a:gd name="T69" fmla="*/ 194 h 318"/>
                <a:gd name="T70" fmla="*/ 703 w 703"/>
                <a:gd name="T71" fmla="*/ 159 h 318"/>
                <a:gd name="T72" fmla="*/ 691 w 703"/>
                <a:gd name="T73" fmla="*/ 15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3" h="318">
                  <a:moveTo>
                    <a:pt x="691" y="159"/>
                  </a:moveTo>
                  <a:cubicBezTo>
                    <a:pt x="679" y="159"/>
                    <a:pt x="679" y="159"/>
                    <a:pt x="679" y="159"/>
                  </a:cubicBezTo>
                  <a:cubicBezTo>
                    <a:pt x="679" y="168"/>
                    <a:pt x="678" y="176"/>
                    <a:pt x="674" y="184"/>
                  </a:cubicBezTo>
                  <a:cubicBezTo>
                    <a:pt x="667" y="198"/>
                    <a:pt x="654" y="213"/>
                    <a:pt x="635" y="226"/>
                  </a:cubicBezTo>
                  <a:cubicBezTo>
                    <a:pt x="607" y="246"/>
                    <a:pt x="567" y="263"/>
                    <a:pt x="518" y="275"/>
                  </a:cubicBezTo>
                  <a:cubicBezTo>
                    <a:pt x="469" y="288"/>
                    <a:pt x="412" y="295"/>
                    <a:pt x="352" y="295"/>
                  </a:cubicBezTo>
                  <a:cubicBezTo>
                    <a:pt x="259" y="295"/>
                    <a:pt x="175" y="278"/>
                    <a:pt x="116" y="252"/>
                  </a:cubicBezTo>
                  <a:cubicBezTo>
                    <a:pt x="86" y="240"/>
                    <a:pt x="63" y="224"/>
                    <a:pt x="47" y="208"/>
                  </a:cubicBezTo>
                  <a:cubicBezTo>
                    <a:pt x="39" y="200"/>
                    <a:pt x="33" y="192"/>
                    <a:pt x="29" y="184"/>
                  </a:cubicBezTo>
                  <a:cubicBezTo>
                    <a:pt x="26" y="176"/>
                    <a:pt x="24" y="168"/>
                    <a:pt x="24" y="159"/>
                  </a:cubicBezTo>
                  <a:cubicBezTo>
                    <a:pt x="24" y="151"/>
                    <a:pt x="26" y="143"/>
                    <a:pt x="29" y="135"/>
                  </a:cubicBezTo>
                  <a:cubicBezTo>
                    <a:pt x="36" y="120"/>
                    <a:pt x="49" y="106"/>
                    <a:pt x="68" y="93"/>
                  </a:cubicBezTo>
                  <a:cubicBezTo>
                    <a:pt x="96" y="73"/>
                    <a:pt x="137" y="55"/>
                    <a:pt x="185" y="43"/>
                  </a:cubicBezTo>
                  <a:cubicBezTo>
                    <a:pt x="234" y="31"/>
                    <a:pt x="291" y="24"/>
                    <a:pt x="352" y="24"/>
                  </a:cubicBezTo>
                  <a:cubicBezTo>
                    <a:pt x="444" y="24"/>
                    <a:pt x="528" y="40"/>
                    <a:pt x="587" y="66"/>
                  </a:cubicBezTo>
                  <a:cubicBezTo>
                    <a:pt x="617" y="79"/>
                    <a:pt x="640" y="94"/>
                    <a:pt x="656" y="110"/>
                  </a:cubicBezTo>
                  <a:cubicBezTo>
                    <a:pt x="664" y="118"/>
                    <a:pt x="670" y="127"/>
                    <a:pt x="674" y="135"/>
                  </a:cubicBezTo>
                  <a:cubicBezTo>
                    <a:pt x="678" y="143"/>
                    <a:pt x="679" y="151"/>
                    <a:pt x="679" y="159"/>
                  </a:cubicBezTo>
                  <a:cubicBezTo>
                    <a:pt x="691" y="159"/>
                    <a:pt x="691" y="159"/>
                    <a:pt x="691" y="159"/>
                  </a:cubicBezTo>
                  <a:cubicBezTo>
                    <a:pt x="703" y="159"/>
                    <a:pt x="703" y="159"/>
                    <a:pt x="703" y="159"/>
                  </a:cubicBezTo>
                  <a:cubicBezTo>
                    <a:pt x="703" y="147"/>
                    <a:pt x="700" y="136"/>
                    <a:pt x="695" y="125"/>
                  </a:cubicBezTo>
                  <a:cubicBezTo>
                    <a:pt x="686" y="105"/>
                    <a:pt x="670" y="88"/>
                    <a:pt x="649" y="73"/>
                  </a:cubicBezTo>
                  <a:cubicBezTo>
                    <a:pt x="617" y="51"/>
                    <a:pt x="574" y="33"/>
                    <a:pt x="524" y="20"/>
                  </a:cubicBezTo>
                  <a:cubicBezTo>
                    <a:pt x="473" y="7"/>
                    <a:pt x="414" y="0"/>
                    <a:pt x="352" y="0"/>
                  </a:cubicBezTo>
                  <a:cubicBezTo>
                    <a:pt x="256" y="0"/>
                    <a:pt x="170" y="17"/>
                    <a:pt x="107" y="44"/>
                  </a:cubicBezTo>
                  <a:cubicBezTo>
                    <a:pt x="75" y="58"/>
                    <a:pt x="49" y="75"/>
                    <a:pt x="30" y="94"/>
                  </a:cubicBezTo>
                  <a:cubicBezTo>
                    <a:pt x="21" y="103"/>
                    <a:pt x="13" y="114"/>
                    <a:pt x="8" y="125"/>
                  </a:cubicBezTo>
                  <a:cubicBezTo>
                    <a:pt x="3" y="136"/>
                    <a:pt x="0" y="147"/>
                    <a:pt x="0" y="159"/>
                  </a:cubicBezTo>
                  <a:cubicBezTo>
                    <a:pt x="0" y="171"/>
                    <a:pt x="3" y="183"/>
                    <a:pt x="8" y="194"/>
                  </a:cubicBezTo>
                  <a:cubicBezTo>
                    <a:pt x="17" y="213"/>
                    <a:pt x="33" y="230"/>
                    <a:pt x="54" y="245"/>
                  </a:cubicBezTo>
                  <a:cubicBezTo>
                    <a:pt x="86" y="268"/>
                    <a:pt x="129" y="286"/>
                    <a:pt x="180" y="299"/>
                  </a:cubicBezTo>
                  <a:cubicBezTo>
                    <a:pt x="230" y="311"/>
                    <a:pt x="289" y="318"/>
                    <a:pt x="352" y="318"/>
                  </a:cubicBezTo>
                  <a:cubicBezTo>
                    <a:pt x="447" y="318"/>
                    <a:pt x="533" y="302"/>
                    <a:pt x="597" y="274"/>
                  </a:cubicBezTo>
                  <a:cubicBezTo>
                    <a:pt x="628" y="261"/>
                    <a:pt x="654" y="244"/>
                    <a:pt x="673" y="225"/>
                  </a:cubicBezTo>
                  <a:cubicBezTo>
                    <a:pt x="682" y="215"/>
                    <a:pt x="690" y="205"/>
                    <a:pt x="695" y="194"/>
                  </a:cubicBezTo>
                  <a:cubicBezTo>
                    <a:pt x="700" y="183"/>
                    <a:pt x="703" y="171"/>
                    <a:pt x="703" y="159"/>
                  </a:cubicBezTo>
                  <a:lnTo>
                    <a:pt x="691" y="159"/>
                  </a:ln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6" name="îṩlîḑe">
              <a:extLst>
                <a:ext uri="{FF2B5EF4-FFF2-40B4-BE49-F238E27FC236}">
                  <a16:creationId xmlns:a16="http://schemas.microsoft.com/office/drawing/2014/main" id="{3BB463B8-7A45-4265-884D-1290ED786709}"/>
                </a:ext>
              </a:extLst>
            </p:cNvPr>
            <p:cNvSpPr/>
            <p:nvPr/>
          </p:nvSpPr>
          <p:spPr bwMode="auto">
            <a:xfrm>
              <a:off x="4757738" y="1347788"/>
              <a:ext cx="3760788" cy="1590675"/>
            </a:xfrm>
            <a:custGeom>
              <a:avLst/>
              <a:gdLst>
                <a:gd name="T0" fmla="*/ 284 w 592"/>
                <a:gd name="T1" fmla="*/ 234 h 250"/>
                <a:gd name="T2" fmla="*/ 136 w 592"/>
                <a:gd name="T3" fmla="*/ 217 h 250"/>
                <a:gd name="T4" fmla="*/ 36 w 592"/>
                <a:gd name="T5" fmla="*/ 177 h 250"/>
                <a:gd name="T6" fmla="*/ 25 w 592"/>
                <a:gd name="T7" fmla="*/ 180 h 250"/>
                <a:gd name="T8" fmla="*/ 28 w 592"/>
                <a:gd name="T9" fmla="*/ 191 h 250"/>
                <a:gd name="T10" fmla="*/ 132 w 592"/>
                <a:gd name="T11" fmla="*/ 233 h 250"/>
                <a:gd name="T12" fmla="*/ 284 w 592"/>
                <a:gd name="T13" fmla="*/ 250 h 250"/>
                <a:gd name="T14" fmla="*/ 292 w 592"/>
                <a:gd name="T15" fmla="*/ 242 h 250"/>
                <a:gd name="T16" fmla="*/ 284 w 592"/>
                <a:gd name="T17" fmla="*/ 234 h 250"/>
                <a:gd name="T18" fmla="*/ 466 w 592"/>
                <a:gd name="T19" fmla="*/ 207 h 250"/>
                <a:gd name="T20" fmla="*/ 466 w 592"/>
                <a:gd name="T21" fmla="*/ 207 h 250"/>
                <a:gd name="T22" fmla="*/ 461 w 592"/>
                <a:gd name="T23" fmla="*/ 217 h 250"/>
                <a:gd name="T24" fmla="*/ 471 w 592"/>
                <a:gd name="T25" fmla="*/ 222 h 250"/>
                <a:gd name="T26" fmla="*/ 476 w 592"/>
                <a:gd name="T27" fmla="*/ 212 h 250"/>
                <a:gd name="T28" fmla="*/ 466 w 592"/>
                <a:gd name="T29" fmla="*/ 207 h 250"/>
                <a:gd name="T30" fmla="*/ 384 w 592"/>
                <a:gd name="T31" fmla="*/ 24 h 250"/>
                <a:gd name="T32" fmla="*/ 527 w 592"/>
                <a:gd name="T33" fmla="*/ 71 h 250"/>
                <a:gd name="T34" fmla="*/ 564 w 592"/>
                <a:gd name="T35" fmla="*/ 100 h 250"/>
                <a:gd name="T36" fmla="*/ 573 w 592"/>
                <a:gd name="T37" fmla="*/ 114 h 250"/>
                <a:gd name="T38" fmla="*/ 576 w 592"/>
                <a:gd name="T39" fmla="*/ 125 h 250"/>
                <a:gd name="T40" fmla="*/ 570 w 592"/>
                <a:gd name="T41" fmla="*/ 142 h 250"/>
                <a:gd name="T42" fmla="*/ 573 w 592"/>
                <a:gd name="T43" fmla="*/ 153 h 250"/>
                <a:gd name="T44" fmla="*/ 584 w 592"/>
                <a:gd name="T45" fmla="*/ 150 h 250"/>
                <a:gd name="T46" fmla="*/ 592 w 592"/>
                <a:gd name="T47" fmla="*/ 125 h 250"/>
                <a:gd name="T48" fmla="*/ 588 w 592"/>
                <a:gd name="T49" fmla="*/ 107 h 250"/>
                <a:gd name="T50" fmla="*/ 564 w 592"/>
                <a:gd name="T51" fmla="*/ 77 h 250"/>
                <a:gd name="T52" fmla="*/ 493 w 592"/>
                <a:gd name="T53" fmla="*/ 36 h 250"/>
                <a:gd name="T54" fmla="*/ 386 w 592"/>
                <a:gd name="T55" fmla="*/ 8 h 250"/>
                <a:gd name="T56" fmla="*/ 377 w 592"/>
                <a:gd name="T57" fmla="*/ 15 h 250"/>
                <a:gd name="T58" fmla="*/ 384 w 592"/>
                <a:gd name="T59" fmla="*/ 24 h 250"/>
                <a:gd name="T60" fmla="*/ 255 w 592"/>
                <a:gd name="T61" fmla="*/ 17 h 250"/>
                <a:gd name="T62" fmla="*/ 284 w 592"/>
                <a:gd name="T63" fmla="*/ 17 h 250"/>
                <a:gd name="T64" fmla="*/ 384 w 592"/>
                <a:gd name="T65" fmla="*/ 24 h 250"/>
                <a:gd name="T66" fmla="*/ 393 w 592"/>
                <a:gd name="T67" fmla="*/ 17 h 250"/>
                <a:gd name="T68" fmla="*/ 386 w 592"/>
                <a:gd name="T69" fmla="*/ 8 h 250"/>
                <a:gd name="T70" fmla="*/ 284 w 592"/>
                <a:gd name="T71" fmla="*/ 0 h 250"/>
                <a:gd name="T72" fmla="*/ 255 w 592"/>
                <a:gd name="T73" fmla="*/ 1 h 250"/>
                <a:gd name="T74" fmla="*/ 247 w 592"/>
                <a:gd name="T75" fmla="*/ 9 h 250"/>
                <a:gd name="T76" fmla="*/ 255 w 592"/>
                <a:gd name="T77" fmla="*/ 17 h 250"/>
                <a:gd name="T78" fmla="*/ 14 w 592"/>
                <a:gd name="T79" fmla="*/ 89 h 250"/>
                <a:gd name="T80" fmla="*/ 14 w 592"/>
                <a:gd name="T81" fmla="*/ 89 h 250"/>
                <a:gd name="T82" fmla="*/ 15 w 592"/>
                <a:gd name="T83" fmla="*/ 77 h 250"/>
                <a:gd name="T84" fmla="*/ 4 w 592"/>
                <a:gd name="T85" fmla="*/ 77 h 250"/>
                <a:gd name="T86" fmla="*/ 3 w 592"/>
                <a:gd name="T87" fmla="*/ 88 h 250"/>
                <a:gd name="T88" fmla="*/ 14 w 592"/>
                <a:gd name="T89" fmla="*/ 8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2" h="250">
                  <a:moveTo>
                    <a:pt x="284" y="234"/>
                  </a:moveTo>
                  <a:cubicBezTo>
                    <a:pt x="228" y="234"/>
                    <a:pt x="178" y="227"/>
                    <a:pt x="136" y="217"/>
                  </a:cubicBezTo>
                  <a:cubicBezTo>
                    <a:pt x="95" y="206"/>
                    <a:pt x="61" y="192"/>
                    <a:pt x="36" y="177"/>
                  </a:cubicBezTo>
                  <a:cubicBezTo>
                    <a:pt x="32" y="175"/>
                    <a:pt x="27" y="176"/>
                    <a:pt x="25" y="180"/>
                  </a:cubicBezTo>
                  <a:cubicBezTo>
                    <a:pt x="23" y="184"/>
                    <a:pt x="24" y="189"/>
                    <a:pt x="28" y="191"/>
                  </a:cubicBezTo>
                  <a:cubicBezTo>
                    <a:pt x="54" y="207"/>
                    <a:pt x="89" y="222"/>
                    <a:pt x="132" y="233"/>
                  </a:cubicBezTo>
                  <a:cubicBezTo>
                    <a:pt x="176" y="243"/>
                    <a:pt x="226" y="250"/>
                    <a:pt x="284" y="250"/>
                  </a:cubicBezTo>
                  <a:cubicBezTo>
                    <a:pt x="288" y="250"/>
                    <a:pt x="292" y="246"/>
                    <a:pt x="292" y="242"/>
                  </a:cubicBezTo>
                  <a:cubicBezTo>
                    <a:pt x="292" y="237"/>
                    <a:pt x="288" y="234"/>
                    <a:pt x="284" y="234"/>
                  </a:cubicBezTo>
                  <a:close/>
                  <a:moveTo>
                    <a:pt x="466" y="207"/>
                  </a:moveTo>
                  <a:cubicBezTo>
                    <a:pt x="466" y="207"/>
                    <a:pt x="466" y="207"/>
                    <a:pt x="466" y="207"/>
                  </a:cubicBezTo>
                  <a:cubicBezTo>
                    <a:pt x="462" y="208"/>
                    <a:pt x="459" y="213"/>
                    <a:pt x="461" y="217"/>
                  </a:cubicBezTo>
                  <a:cubicBezTo>
                    <a:pt x="462" y="221"/>
                    <a:pt x="467" y="223"/>
                    <a:pt x="471" y="222"/>
                  </a:cubicBezTo>
                  <a:cubicBezTo>
                    <a:pt x="475" y="221"/>
                    <a:pt x="478" y="216"/>
                    <a:pt x="476" y="212"/>
                  </a:cubicBezTo>
                  <a:cubicBezTo>
                    <a:pt x="475" y="207"/>
                    <a:pt x="470" y="205"/>
                    <a:pt x="466" y="207"/>
                  </a:cubicBezTo>
                  <a:close/>
                  <a:moveTo>
                    <a:pt x="384" y="24"/>
                  </a:moveTo>
                  <a:cubicBezTo>
                    <a:pt x="445" y="34"/>
                    <a:pt x="494" y="51"/>
                    <a:pt x="527" y="71"/>
                  </a:cubicBezTo>
                  <a:cubicBezTo>
                    <a:pt x="543" y="80"/>
                    <a:pt x="556" y="90"/>
                    <a:pt x="564" y="100"/>
                  </a:cubicBezTo>
                  <a:cubicBezTo>
                    <a:pt x="568" y="105"/>
                    <a:pt x="571" y="109"/>
                    <a:pt x="573" y="114"/>
                  </a:cubicBezTo>
                  <a:cubicBezTo>
                    <a:pt x="575" y="118"/>
                    <a:pt x="576" y="122"/>
                    <a:pt x="576" y="125"/>
                  </a:cubicBezTo>
                  <a:cubicBezTo>
                    <a:pt x="576" y="130"/>
                    <a:pt x="574" y="135"/>
                    <a:pt x="570" y="142"/>
                  </a:cubicBezTo>
                  <a:cubicBezTo>
                    <a:pt x="568" y="146"/>
                    <a:pt x="569" y="151"/>
                    <a:pt x="573" y="153"/>
                  </a:cubicBezTo>
                  <a:cubicBezTo>
                    <a:pt x="577" y="155"/>
                    <a:pt x="582" y="154"/>
                    <a:pt x="584" y="150"/>
                  </a:cubicBezTo>
                  <a:cubicBezTo>
                    <a:pt x="589" y="142"/>
                    <a:pt x="592" y="134"/>
                    <a:pt x="592" y="125"/>
                  </a:cubicBezTo>
                  <a:cubicBezTo>
                    <a:pt x="592" y="119"/>
                    <a:pt x="590" y="113"/>
                    <a:pt x="588" y="107"/>
                  </a:cubicBezTo>
                  <a:cubicBezTo>
                    <a:pt x="583" y="96"/>
                    <a:pt x="575" y="86"/>
                    <a:pt x="564" y="77"/>
                  </a:cubicBezTo>
                  <a:cubicBezTo>
                    <a:pt x="547" y="62"/>
                    <a:pt x="523" y="48"/>
                    <a:pt x="493" y="36"/>
                  </a:cubicBezTo>
                  <a:cubicBezTo>
                    <a:pt x="463" y="24"/>
                    <a:pt x="428" y="14"/>
                    <a:pt x="386" y="8"/>
                  </a:cubicBezTo>
                  <a:cubicBezTo>
                    <a:pt x="382" y="7"/>
                    <a:pt x="378" y="10"/>
                    <a:pt x="377" y="15"/>
                  </a:cubicBezTo>
                  <a:cubicBezTo>
                    <a:pt x="376" y="19"/>
                    <a:pt x="379" y="23"/>
                    <a:pt x="384" y="24"/>
                  </a:cubicBezTo>
                  <a:close/>
                  <a:moveTo>
                    <a:pt x="255" y="17"/>
                  </a:moveTo>
                  <a:cubicBezTo>
                    <a:pt x="265" y="17"/>
                    <a:pt x="274" y="17"/>
                    <a:pt x="284" y="17"/>
                  </a:cubicBezTo>
                  <a:cubicBezTo>
                    <a:pt x="320" y="17"/>
                    <a:pt x="353" y="19"/>
                    <a:pt x="384" y="24"/>
                  </a:cubicBezTo>
                  <a:cubicBezTo>
                    <a:pt x="388" y="25"/>
                    <a:pt x="392" y="22"/>
                    <a:pt x="393" y="17"/>
                  </a:cubicBezTo>
                  <a:cubicBezTo>
                    <a:pt x="394" y="13"/>
                    <a:pt x="391" y="9"/>
                    <a:pt x="386" y="8"/>
                  </a:cubicBezTo>
                  <a:cubicBezTo>
                    <a:pt x="355" y="3"/>
                    <a:pt x="321" y="0"/>
                    <a:pt x="284" y="0"/>
                  </a:cubicBezTo>
                  <a:cubicBezTo>
                    <a:pt x="274" y="0"/>
                    <a:pt x="264" y="1"/>
                    <a:pt x="255" y="1"/>
                  </a:cubicBezTo>
                  <a:cubicBezTo>
                    <a:pt x="250" y="1"/>
                    <a:pt x="247" y="5"/>
                    <a:pt x="247" y="9"/>
                  </a:cubicBezTo>
                  <a:cubicBezTo>
                    <a:pt x="247" y="14"/>
                    <a:pt x="251" y="17"/>
                    <a:pt x="255" y="17"/>
                  </a:cubicBezTo>
                  <a:close/>
                  <a:moveTo>
                    <a:pt x="14" y="89"/>
                  </a:moveTo>
                  <a:cubicBezTo>
                    <a:pt x="14" y="89"/>
                    <a:pt x="14" y="89"/>
                    <a:pt x="14" y="89"/>
                  </a:cubicBezTo>
                  <a:cubicBezTo>
                    <a:pt x="18" y="86"/>
                    <a:pt x="18" y="81"/>
                    <a:pt x="15" y="77"/>
                  </a:cubicBezTo>
                  <a:cubicBezTo>
                    <a:pt x="12" y="74"/>
                    <a:pt x="7" y="74"/>
                    <a:pt x="4" y="77"/>
                  </a:cubicBezTo>
                  <a:cubicBezTo>
                    <a:pt x="0" y="80"/>
                    <a:pt x="0" y="85"/>
                    <a:pt x="3" y="88"/>
                  </a:cubicBezTo>
                  <a:cubicBezTo>
                    <a:pt x="6" y="92"/>
                    <a:pt x="11" y="92"/>
                    <a:pt x="14" y="89"/>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7" name="iṩlîďe">
              <a:extLst>
                <a:ext uri="{FF2B5EF4-FFF2-40B4-BE49-F238E27FC236}">
                  <a16:creationId xmlns:a16="http://schemas.microsoft.com/office/drawing/2014/main" id="{8C97CEBF-BEDA-440F-8538-670F15A0C373}"/>
                </a:ext>
              </a:extLst>
            </p:cNvPr>
            <p:cNvSpPr/>
            <p:nvPr/>
          </p:nvSpPr>
          <p:spPr bwMode="auto">
            <a:xfrm>
              <a:off x="4324350" y="2168525"/>
              <a:ext cx="4467225" cy="1730375"/>
            </a:xfrm>
            <a:custGeom>
              <a:avLst/>
              <a:gdLst>
                <a:gd name="T0" fmla="*/ 0 w 703"/>
                <a:gd name="T1" fmla="*/ 113 h 272"/>
                <a:gd name="T2" fmla="*/ 8 w 703"/>
                <a:gd name="T3" fmla="*/ 147 h 272"/>
                <a:gd name="T4" fmla="*/ 54 w 703"/>
                <a:gd name="T5" fmla="*/ 199 h 272"/>
                <a:gd name="T6" fmla="*/ 180 w 703"/>
                <a:gd name="T7" fmla="*/ 252 h 272"/>
                <a:gd name="T8" fmla="*/ 352 w 703"/>
                <a:gd name="T9" fmla="*/ 272 h 272"/>
                <a:gd name="T10" fmla="*/ 597 w 703"/>
                <a:gd name="T11" fmla="*/ 228 h 272"/>
                <a:gd name="T12" fmla="*/ 673 w 703"/>
                <a:gd name="T13" fmla="*/ 178 h 272"/>
                <a:gd name="T14" fmla="*/ 695 w 703"/>
                <a:gd name="T15" fmla="*/ 147 h 272"/>
                <a:gd name="T16" fmla="*/ 703 w 703"/>
                <a:gd name="T17" fmla="*/ 113 h 272"/>
                <a:gd name="T18" fmla="*/ 703 w 703"/>
                <a:gd name="T19" fmla="*/ 0 h 272"/>
                <a:gd name="T20" fmla="*/ 679 w 703"/>
                <a:gd name="T21" fmla="*/ 0 h 272"/>
                <a:gd name="T22" fmla="*/ 679 w 703"/>
                <a:gd name="T23" fmla="*/ 113 h 272"/>
                <a:gd name="T24" fmla="*/ 674 w 703"/>
                <a:gd name="T25" fmla="*/ 137 h 272"/>
                <a:gd name="T26" fmla="*/ 635 w 703"/>
                <a:gd name="T27" fmla="*/ 179 h 272"/>
                <a:gd name="T28" fmla="*/ 518 w 703"/>
                <a:gd name="T29" fmla="*/ 229 h 272"/>
                <a:gd name="T30" fmla="*/ 352 w 703"/>
                <a:gd name="T31" fmla="*/ 248 h 272"/>
                <a:gd name="T32" fmla="*/ 116 w 703"/>
                <a:gd name="T33" fmla="*/ 206 h 272"/>
                <a:gd name="T34" fmla="*/ 47 w 703"/>
                <a:gd name="T35" fmla="*/ 162 h 272"/>
                <a:gd name="T36" fmla="*/ 29 w 703"/>
                <a:gd name="T37" fmla="*/ 137 h 272"/>
                <a:gd name="T38" fmla="*/ 24 w 703"/>
                <a:gd name="T39" fmla="*/ 113 h 272"/>
                <a:gd name="T40" fmla="*/ 0 w 703"/>
                <a:gd name="T41" fmla="*/ 11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3" h="272">
                  <a:moveTo>
                    <a:pt x="0" y="113"/>
                  </a:moveTo>
                  <a:cubicBezTo>
                    <a:pt x="0" y="125"/>
                    <a:pt x="3" y="136"/>
                    <a:pt x="8" y="147"/>
                  </a:cubicBezTo>
                  <a:cubicBezTo>
                    <a:pt x="17" y="167"/>
                    <a:pt x="33" y="184"/>
                    <a:pt x="54" y="199"/>
                  </a:cubicBezTo>
                  <a:cubicBezTo>
                    <a:pt x="86" y="221"/>
                    <a:pt x="129" y="239"/>
                    <a:pt x="180" y="252"/>
                  </a:cubicBezTo>
                  <a:cubicBezTo>
                    <a:pt x="230" y="265"/>
                    <a:pt x="289" y="272"/>
                    <a:pt x="352" y="272"/>
                  </a:cubicBezTo>
                  <a:cubicBezTo>
                    <a:pt x="447" y="272"/>
                    <a:pt x="533" y="255"/>
                    <a:pt x="597" y="228"/>
                  </a:cubicBezTo>
                  <a:cubicBezTo>
                    <a:pt x="628" y="214"/>
                    <a:pt x="654" y="197"/>
                    <a:pt x="673" y="178"/>
                  </a:cubicBezTo>
                  <a:cubicBezTo>
                    <a:pt x="682" y="169"/>
                    <a:pt x="690" y="158"/>
                    <a:pt x="695" y="147"/>
                  </a:cubicBezTo>
                  <a:cubicBezTo>
                    <a:pt x="700" y="136"/>
                    <a:pt x="703" y="125"/>
                    <a:pt x="703" y="113"/>
                  </a:cubicBezTo>
                  <a:cubicBezTo>
                    <a:pt x="703" y="0"/>
                    <a:pt x="703" y="0"/>
                    <a:pt x="703" y="0"/>
                  </a:cubicBezTo>
                  <a:cubicBezTo>
                    <a:pt x="679" y="0"/>
                    <a:pt x="679" y="0"/>
                    <a:pt x="679" y="0"/>
                  </a:cubicBezTo>
                  <a:cubicBezTo>
                    <a:pt x="679" y="113"/>
                    <a:pt x="679" y="113"/>
                    <a:pt x="679" y="113"/>
                  </a:cubicBezTo>
                  <a:cubicBezTo>
                    <a:pt x="679" y="121"/>
                    <a:pt x="678" y="129"/>
                    <a:pt x="674" y="137"/>
                  </a:cubicBezTo>
                  <a:cubicBezTo>
                    <a:pt x="667" y="152"/>
                    <a:pt x="654" y="166"/>
                    <a:pt x="635" y="179"/>
                  </a:cubicBezTo>
                  <a:cubicBezTo>
                    <a:pt x="607" y="199"/>
                    <a:pt x="567" y="217"/>
                    <a:pt x="518" y="229"/>
                  </a:cubicBezTo>
                  <a:cubicBezTo>
                    <a:pt x="469" y="241"/>
                    <a:pt x="412" y="248"/>
                    <a:pt x="352" y="248"/>
                  </a:cubicBezTo>
                  <a:cubicBezTo>
                    <a:pt x="259" y="248"/>
                    <a:pt x="175" y="232"/>
                    <a:pt x="116" y="206"/>
                  </a:cubicBezTo>
                  <a:cubicBezTo>
                    <a:pt x="86" y="193"/>
                    <a:pt x="63" y="178"/>
                    <a:pt x="47" y="162"/>
                  </a:cubicBezTo>
                  <a:cubicBezTo>
                    <a:pt x="39" y="154"/>
                    <a:pt x="33" y="145"/>
                    <a:pt x="29" y="137"/>
                  </a:cubicBezTo>
                  <a:cubicBezTo>
                    <a:pt x="26" y="129"/>
                    <a:pt x="24" y="121"/>
                    <a:pt x="24" y="113"/>
                  </a:cubicBezTo>
                  <a:cubicBezTo>
                    <a:pt x="0" y="113"/>
                    <a:pt x="0" y="113"/>
                    <a:pt x="0" y="113"/>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8" name="íṣḻïḍé">
              <a:extLst>
                <a:ext uri="{FF2B5EF4-FFF2-40B4-BE49-F238E27FC236}">
                  <a16:creationId xmlns:a16="http://schemas.microsoft.com/office/drawing/2014/main" id="{4E97EBD0-356B-4815-B612-CB3165F8EEF8}"/>
                </a:ext>
              </a:extLst>
            </p:cNvPr>
            <p:cNvSpPr/>
            <p:nvPr/>
          </p:nvSpPr>
          <p:spPr bwMode="auto">
            <a:xfrm>
              <a:off x="4400550" y="2168525"/>
              <a:ext cx="0" cy="719137"/>
            </a:xfrm>
            <a:custGeom>
              <a:avLst/>
              <a:gdLst>
                <a:gd name="T0" fmla="*/ 453 h 453"/>
                <a:gd name="T1" fmla="*/ 0 h 453"/>
                <a:gd name="T2" fmla="*/ 453 h 453"/>
              </a:gdLst>
              <a:ahLst/>
              <a:cxnLst>
                <a:cxn ang="0">
                  <a:pos x="0" y="T0"/>
                </a:cxn>
                <a:cxn ang="0">
                  <a:pos x="0" y="T1"/>
                </a:cxn>
                <a:cxn ang="0">
                  <a:pos x="0" y="T2"/>
                </a:cxn>
              </a:cxnLst>
              <a:rect l="0" t="0" r="r" b="b"/>
              <a:pathLst>
                <a:path h="453">
                  <a:moveTo>
                    <a:pt x="0" y="453"/>
                  </a:moveTo>
                  <a:lnTo>
                    <a:pt x="0" y="0"/>
                  </a:lnTo>
                  <a:lnTo>
                    <a:pt x="0" y="453"/>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9" name="iṩļiḓé">
              <a:extLst>
                <a:ext uri="{FF2B5EF4-FFF2-40B4-BE49-F238E27FC236}">
                  <a16:creationId xmlns:a16="http://schemas.microsoft.com/office/drawing/2014/main" id="{DB5C7021-E677-4910-A1A3-65A9480C4B42}"/>
                </a:ext>
              </a:extLst>
            </p:cNvPr>
            <p:cNvSpPr/>
            <p:nvPr/>
          </p:nvSpPr>
          <p:spPr bwMode="auto">
            <a:xfrm flipV="1">
              <a:off x="4400550" y="2168525"/>
              <a:ext cx="0" cy="7191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0" name="ïśḷíḑè">
              <a:extLst>
                <a:ext uri="{FF2B5EF4-FFF2-40B4-BE49-F238E27FC236}">
                  <a16:creationId xmlns:a16="http://schemas.microsoft.com/office/drawing/2014/main" id="{719802E6-B712-4A8F-9CA5-F4828498CB00}"/>
                </a:ext>
              </a:extLst>
            </p:cNvPr>
            <p:cNvSpPr/>
            <p:nvPr/>
          </p:nvSpPr>
          <p:spPr bwMode="auto">
            <a:xfrm>
              <a:off x="4324350" y="2168525"/>
              <a:ext cx="152400" cy="7191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1" name="îśļïdé">
              <a:extLst>
                <a:ext uri="{FF2B5EF4-FFF2-40B4-BE49-F238E27FC236}">
                  <a16:creationId xmlns:a16="http://schemas.microsoft.com/office/drawing/2014/main" id="{033A5400-8A71-4BD7-A91D-8E198EB04287}"/>
                </a:ext>
              </a:extLst>
            </p:cNvPr>
            <p:cNvSpPr/>
            <p:nvPr/>
          </p:nvSpPr>
          <p:spPr bwMode="auto">
            <a:xfrm>
              <a:off x="4324350" y="2168525"/>
              <a:ext cx="152400" cy="719137"/>
            </a:xfrm>
            <a:custGeom>
              <a:avLst/>
              <a:gdLst>
                <a:gd name="T0" fmla="*/ 96 w 96"/>
                <a:gd name="T1" fmla="*/ 453 h 453"/>
                <a:gd name="T2" fmla="*/ 96 w 96"/>
                <a:gd name="T3" fmla="*/ 0 h 453"/>
                <a:gd name="T4" fmla="*/ 0 w 96"/>
                <a:gd name="T5" fmla="*/ 0 h 453"/>
                <a:gd name="T6" fmla="*/ 0 w 96"/>
                <a:gd name="T7" fmla="*/ 453 h 453"/>
              </a:gdLst>
              <a:ahLst/>
              <a:cxnLst>
                <a:cxn ang="0">
                  <a:pos x="T0" y="T1"/>
                </a:cxn>
                <a:cxn ang="0">
                  <a:pos x="T2" y="T3"/>
                </a:cxn>
                <a:cxn ang="0">
                  <a:pos x="T4" y="T5"/>
                </a:cxn>
                <a:cxn ang="0">
                  <a:pos x="T6" y="T7"/>
                </a:cxn>
              </a:cxnLst>
              <a:rect l="0" t="0" r="r" b="b"/>
              <a:pathLst>
                <a:path w="96" h="453">
                  <a:moveTo>
                    <a:pt x="96" y="453"/>
                  </a:moveTo>
                  <a:lnTo>
                    <a:pt x="96" y="0"/>
                  </a:lnTo>
                  <a:lnTo>
                    <a:pt x="0" y="0"/>
                  </a:lnTo>
                  <a:lnTo>
                    <a:pt x="0" y="45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2" name="îṧḷiḓé">
              <a:extLst>
                <a:ext uri="{FF2B5EF4-FFF2-40B4-BE49-F238E27FC236}">
                  <a16:creationId xmlns:a16="http://schemas.microsoft.com/office/drawing/2014/main" id="{91236D39-6882-4484-BE70-6B500EDCB7F4}"/>
                </a:ext>
              </a:extLst>
            </p:cNvPr>
            <p:cNvSpPr/>
            <p:nvPr/>
          </p:nvSpPr>
          <p:spPr bwMode="auto">
            <a:xfrm>
              <a:off x="4649788" y="2652713"/>
              <a:ext cx="0" cy="673100"/>
            </a:xfrm>
            <a:custGeom>
              <a:avLst/>
              <a:gdLst>
                <a:gd name="T0" fmla="*/ 0 h 424"/>
                <a:gd name="T1" fmla="*/ 424 h 424"/>
                <a:gd name="T2" fmla="*/ 0 h 424"/>
              </a:gdLst>
              <a:ahLst/>
              <a:cxnLst>
                <a:cxn ang="0">
                  <a:pos x="0" y="T0"/>
                </a:cxn>
                <a:cxn ang="0">
                  <a:pos x="0" y="T1"/>
                </a:cxn>
                <a:cxn ang="0">
                  <a:pos x="0" y="T2"/>
                </a:cxn>
              </a:cxnLst>
              <a:rect l="0" t="0" r="r" b="b"/>
              <a:pathLst>
                <a:path h="424">
                  <a:moveTo>
                    <a:pt x="0" y="0"/>
                  </a:moveTo>
                  <a:lnTo>
                    <a:pt x="0" y="424"/>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3" name="ïṥḻïďè">
              <a:extLst>
                <a:ext uri="{FF2B5EF4-FFF2-40B4-BE49-F238E27FC236}">
                  <a16:creationId xmlns:a16="http://schemas.microsoft.com/office/drawing/2014/main" id="{3BF476C9-8E17-4998-8852-A1CACB41751F}"/>
                </a:ext>
              </a:extLst>
            </p:cNvPr>
            <p:cNvSpPr/>
            <p:nvPr/>
          </p:nvSpPr>
          <p:spPr bwMode="auto">
            <a:xfrm>
              <a:off x="4649788" y="2652713"/>
              <a:ext cx="0" cy="6731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4" name="îṡļiďe">
              <a:extLst>
                <a:ext uri="{FF2B5EF4-FFF2-40B4-BE49-F238E27FC236}">
                  <a16:creationId xmlns:a16="http://schemas.microsoft.com/office/drawing/2014/main" id="{F1757890-4018-441C-9C60-C6F1F036DD9D}"/>
                </a:ext>
              </a:extLst>
            </p:cNvPr>
            <p:cNvSpPr/>
            <p:nvPr/>
          </p:nvSpPr>
          <p:spPr bwMode="auto">
            <a:xfrm>
              <a:off x="4573588" y="2652713"/>
              <a:ext cx="152400" cy="673100"/>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5" name="ïṥḷîḓè">
              <a:extLst>
                <a:ext uri="{FF2B5EF4-FFF2-40B4-BE49-F238E27FC236}">
                  <a16:creationId xmlns:a16="http://schemas.microsoft.com/office/drawing/2014/main" id="{FC12AF8D-2DAC-47F8-9112-A07D7C05AC24}"/>
                </a:ext>
              </a:extLst>
            </p:cNvPr>
            <p:cNvSpPr/>
            <p:nvPr/>
          </p:nvSpPr>
          <p:spPr bwMode="auto">
            <a:xfrm>
              <a:off x="4573588" y="2652713"/>
              <a:ext cx="152400" cy="673100"/>
            </a:xfrm>
            <a:custGeom>
              <a:avLst/>
              <a:gdLst>
                <a:gd name="T0" fmla="*/ 0 w 96"/>
                <a:gd name="T1" fmla="*/ 0 h 424"/>
                <a:gd name="T2" fmla="*/ 0 w 96"/>
                <a:gd name="T3" fmla="*/ 424 h 424"/>
                <a:gd name="T4" fmla="*/ 96 w 96"/>
                <a:gd name="T5" fmla="*/ 424 h 424"/>
                <a:gd name="T6" fmla="*/ 96 w 96"/>
                <a:gd name="T7" fmla="*/ 0 h 424"/>
              </a:gdLst>
              <a:ahLst/>
              <a:cxnLst>
                <a:cxn ang="0">
                  <a:pos x="T0" y="T1"/>
                </a:cxn>
                <a:cxn ang="0">
                  <a:pos x="T2" y="T3"/>
                </a:cxn>
                <a:cxn ang="0">
                  <a:pos x="T4" y="T5"/>
                </a:cxn>
                <a:cxn ang="0">
                  <a:pos x="T6" y="T7"/>
                </a:cxn>
              </a:cxnLst>
              <a:rect l="0" t="0" r="r" b="b"/>
              <a:pathLst>
                <a:path w="96" h="424">
                  <a:moveTo>
                    <a:pt x="0" y="0"/>
                  </a:moveTo>
                  <a:lnTo>
                    <a:pt x="0" y="424"/>
                  </a:lnTo>
                  <a:lnTo>
                    <a:pt x="96" y="424"/>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6" name="íşḷïďé">
              <a:extLst>
                <a:ext uri="{FF2B5EF4-FFF2-40B4-BE49-F238E27FC236}">
                  <a16:creationId xmlns:a16="http://schemas.microsoft.com/office/drawing/2014/main" id="{6A01B500-10E3-4E81-A533-E84DFB3AD994}"/>
                </a:ext>
              </a:extLst>
            </p:cNvPr>
            <p:cNvSpPr/>
            <p:nvPr/>
          </p:nvSpPr>
          <p:spPr bwMode="auto">
            <a:xfrm>
              <a:off x="5005388" y="2817813"/>
              <a:ext cx="0" cy="698500"/>
            </a:xfrm>
            <a:custGeom>
              <a:avLst/>
              <a:gdLst>
                <a:gd name="T0" fmla="*/ 0 h 440"/>
                <a:gd name="T1" fmla="*/ 440 h 440"/>
                <a:gd name="T2" fmla="*/ 0 h 440"/>
              </a:gdLst>
              <a:ahLst/>
              <a:cxnLst>
                <a:cxn ang="0">
                  <a:pos x="0" y="T0"/>
                </a:cxn>
                <a:cxn ang="0">
                  <a:pos x="0" y="T1"/>
                </a:cxn>
                <a:cxn ang="0">
                  <a:pos x="0" y="T2"/>
                </a:cxn>
              </a:cxnLst>
              <a:rect l="0" t="0" r="r" b="b"/>
              <a:pathLst>
                <a:path h="440">
                  <a:moveTo>
                    <a:pt x="0" y="0"/>
                  </a:moveTo>
                  <a:lnTo>
                    <a:pt x="0" y="440"/>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7" name="íṥļíḋé">
              <a:extLst>
                <a:ext uri="{FF2B5EF4-FFF2-40B4-BE49-F238E27FC236}">
                  <a16:creationId xmlns:a16="http://schemas.microsoft.com/office/drawing/2014/main" id="{D8CB47B2-F88F-4ABC-84AA-A0D8955AF1DF}"/>
                </a:ext>
              </a:extLst>
            </p:cNvPr>
            <p:cNvSpPr/>
            <p:nvPr/>
          </p:nvSpPr>
          <p:spPr bwMode="auto">
            <a:xfrm>
              <a:off x="5005388" y="2817813"/>
              <a:ext cx="0" cy="6985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8" name="îšļïḋe">
              <a:extLst>
                <a:ext uri="{FF2B5EF4-FFF2-40B4-BE49-F238E27FC236}">
                  <a16:creationId xmlns:a16="http://schemas.microsoft.com/office/drawing/2014/main" id="{BF0B2D0D-5AE8-4819-8D19-E6C05ADECCC8}"/>
                </a:ext>
              </a:extLst>
            </p:cNvPr>
            <p:cNvSpPr/>
            <p:nvPr/>
          </p:nvSpPr>
          <p:spPr bwMode="auto">
            <a:xfrm>
              <a:off x="4929188" y="2817813"/>
              <a:ext cx="152400" cy="698500"/>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79" name="îSľíḓe">
              <a:extLst>
                <a:ext uri="{FF2B5EF4-FFF2-40B4-BE49-F238E27FC236}">
                  <a16:creationId xmlns:a16="http://schemas.microsoft.com/office/drawing/2014/main" id="{A2186343-81FC-4CE7-8ECA-9BD34BD40F7D}"/>
                </a:ext>
              </a:extLst>
            </p:cNvPr>
            <p:cNvSpPr/>
            <p:nvPr/>
          </p:nvSpPr>
          <p:spPr bwMode="auto">
            <a:xfrm>
              <a:off x="4929188" y="2817813"/>
              <a:ext cx="152400" cy="698500"/>
            </a:xfrm>
            <a:custGeom>
              <a:avLst/>
              <a:gdLst>
                <a:gd name="T0" fmla="*/ 0 w 96"/>
                <a:gd name="T1" fmla="*/ 0 h 440"/>
                <a:gd name="T2" fmla="*/ 0 w 96"/>
                <a:gd name="T3" fmla="*/ 440 h 440"/>
                <a:gd name="T4" fmla="*/ 96 w 96"/>
                <a:gd name="T5" fmla="*/ 440 h 440"/>
                <a:gd name="T6" fmla="*/ 96 w 96"/>
                <a:gd name="T7" fmla="*/ 0 h 440"/>
              </a:gdLst>
              <a:ahLst/>
              <a:cxnLst>
                <a:cxn ang="0">
                  <a:pos x="T0" y="T1"/>
                </a:cxn>
                <a:cxn ang="0">
                  <a:pos x="T2" y="T3"/>
                </a:cxn>
                <a:cxn ang="0">
                  <a:pos x="T4" y="T5"/>
                </a:cxn>
                <a:cxn ang="0">
                  <a:pos x="T6" y="T7"/>
                </a:cxn>
              </a:cxnLst>
              <a:rect l="0" t="0" r="r" b="b"/>
              <a:pathLst>
                <a:path w="96" h="440">
                  <a:moveTo>
                    <a:pt x="0" y="0"/>
                  </a:moveTo>
                  <a:lnTo>
                    <a:pt x="0" y="440"/>
                  </a:lnTo>
                  <a:lnTo>
                    <a:pt x="96" y="440"/>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0" name="ïṥlídé">
              <a:extLst>
                <a:ext uri="{FF2B5EF4-FFF2-40B4-BE49-F238E27FC236}">
                  <a16:creationId xmlns:a16="http://schemas.microsoft.com/office/drawing/2014/main" id="{CBFEBF62-F8BA-4953-A488-5F4D60E9E69F}"/>
                </a:ext>
              </a:extLst>
            </p:cNvPr>
            <p:cNvSpPr/>
            <p:nvPr/>
          </p:nvSpPr>
          <p:spPr bwMode="auto">
            <a:xfrm>
              <a:off x="5341938" y="2944813"/>
              <a:ext cx="0" cy="712787"/>
            </a:xfrm>
            <a:custGeom>
              <a:avLst/>
              <a:gdLst>
                <a:gd name="T0" fmla="*/ 0 h 449"/>
                <a:gd name="T1" fmla="*/ 449 h 449"/>
                <a:gd name="T2" fmla="*/ 0 h 449"/>
              </a:gdLst>
              <a:ahLst/>
              <a:cxnLst>
                <a:cxn ang="0">
                  <a:pos x="0" y="T0"/>
                </a:cxn>
                <a:cxn ang="0">
                  <a:pos x="0" y="T1"/>
                </a:cxn>
                <a:cxn ang="0">
                  <a:pos x="0" y="T2"/>
                </a:cxn>
              </a:cxnLst>
              <a:rect l="0" t="0" r="r" b="b"/>
              <a:pathLst>
                <a:path h="449">
                  <a:moveTo>
                    <a:pt x="0" y="0"/>
                  </a:moveTo>
                  <a:lnTo>
                    <a:pt x="0" y="44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1" name="ïş1íḓê">
              <a:extLst>
                <a:ext uri="{FF2B5EF4-FFF2-40B4-BE49-F238E27FC236}">
                  <a16:creationId xmlns:a16="http://schemas.microsoft.com/office/drawing/2014/main" id="{512EBCF0-D9DF-4F2C-A628-155987A11914}"/>
                </a:ext>
              </a:extLst>
            </p:cNvPr>
            <p:cNvSpPr/>
            <p:nvPr/>
          </p:nvSpPr>
          <p:spPr bwMode="auto">
            <a:xfrm>
              <a:off x="5341938" y="2944813"/>
              <a:ext cx="0" cy="7127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2" name="ïşļiḍè">
              <a:extLst>
                <a:ext uri="{FF2B5EF4-FFF2-40B4-BE49-F238E27FC236}">
                  <a16:creationId xmlns:a16="http://schemas.microsoft.com/office/drawing/2014/main" id="{DFC42320-7D07-4EDC-82E4-DBBBE91E538D}"/>
                </a:ext>
              </a:extLst>
            </p:cNvPr>
            <p:cNvSpPr/>
            <p:nvPr/>
          </p:nvSpPr>
          <p:spPr bwMode="auto">
            <a:xfrm>
              <a:off x="5265738" y="2944813"/>
              <a:ext cx="152400" cy="7127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3" name="ï$liḋe">
              <a:extLst>
                <a:ext uri="{FF2B5EF4-FFF2-40B4-BE49-F238E27FC236}">
                  <a16:creationId xmlns:a16="http://schemas.microsoft.com/office/drawing/2014/main" id="{B0CAEE77-C22A-4AA8-B304-9AA064492D11}"/>
                </a:ext>
              </a:extLst>
            </p:cNvPr>
            <p:cNvSpPr/>
            <p:nvPr/>
          </p:nvSpPr>
          <p:spPr bwMode="auto">
            <a:xfrm>
              <a:off x="5265738" y="2944813"/>
              <a:ext cx="152400" cy="712787"/>
            </a:xfrm>
            <a:custGeom>
              <a:avLst/>
              <a:gdLst>
                <a:gd name="T0" fmla="*/ 0 w 96"/>
                <a:gd name="T1" fmla="*/ 0 h 449"/>
                <a:gd name="T2" fmla="*/ 0 w 96"/>
                <a:gd name="T3" fmla="*/ 449 h 449"/>
                <a:gd name="T4" fmla="*/ 96 w 96"/>
                <a:gd name="T5" fmla="*/ 449 h 449"/>
                <a:gd name="T6" fmla="*/ 96 w 96"/>
                <a:gd name="T7" fmla="*/ 0 h 449"/>
              </a:gdLst>
              <a:ahLst/>
              <a:cxnLst>
                <a:cxn ang="0">
                  <a:pos x="T0" y="T1"/>
                </a:cxn>
                <a:cxn ang="0">
                  <a:pos x="T2" y="T3"/>
                </a:cxn>
                <a:cxn ang="0">
                  <a:pos x="T4" y="T5"/>
                </a:cxn>
                <a:cxn ang="0">
                  <a:pos x="T6" y="T7"/>
                </a:cxn>
              </a:cxnLst>
              <a:rect l="0" t="0" r="r" b="b"/>
              <a:pathLst>
                <a:path w="96" h="449">
                  <a:moveTo>
                    <a:pt x="0" y="0"/>
                  </a:moveTo>
                  <a:lnTo>
                    <a:pt x="0" y="449"/>
                  </a:lnTo>
                  <a:lnTo>
                    <a:pt x="96" y="449"/>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4" name="îṧlîdé">
              <a:extLst>
                <a:ext uri="{FF2B5EF4-FFF2-40B4-BE49-F238E27FC236}">
                  <a16:creationId xmlns:a16="http://schemas.microsoft.com/office/drawing/2014/main" id="{A07B7393-1334-459A-AE3A-4049AA2E71D5}"/>
                </a:ext>
              </a:extLst>
            </p:cNvPr>
            <p:cNvSpPr/>
            <p:nvPr/>
          </p:nvSpPr>
          <p:spPr bwMode="auto">
            <a:xfrm>
              <a:off x="5767388" y="3040063"/>
              <a:ext cx="0" cy="712787"/>
            </a:xfrm>
            <a:custGeom>
              <a:avLst/>
              <a:gdLst>
                <a:gd name="T0" fmla="*/ 0 h 449"/>
                <a:gd name="T1" fmla="*/ 449 h 449"/>
                <a:gd name="T2" fmla="*/ 0 h 449"/>
              </a:gdLst>
              <a:ahLst/>
              <a:cxnLst>
                <a:cxn ang="0">
                  <a:pos x="0" y="T0"/>
                </a:cxn>
                <a:cxn ang="0">
                  <a:pos x="0" y="T1"/>
                </a:cxn>
                <a:cxn ang="0">
                  <a:pos x="0" y="T2"/>
                </a:cxn>
              </a:cxnLst>
              <a:rect l="0" t="0" r="r" b="b"/>
              <a:pathLst>
                <a:path h="449">
                  <a:moveTo>
                    <a:pt x="0" y="0"/>
                  </a:moveTo>
                  <a:lnTo>
                    <a:pt x="0" y="44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5" name="ï$lîdè">
              <a:extLst>
                <a:ext uri="{FF2B5EF4-FFF2-40B4-BE49-F238E27FC236}">
                  <a16:creationId xmlns:a16="http://schemas.microsoft.com/office/drawing/2014/main" id="{AF5FD128-BD90-459D-B85B-7AD9B825C8DD}"/>
                </a:ext>
              </a:extLst>
            </p:cNvPr>
            <p:cNvSpPr/>
            <p:nvPr/>
          </p:nvSpPr>
          <p:spPr bwMode="auto">
            <a:xfrm>
              <a:off x="5767388" y="3040063"/>
              <a:ext cx="0" cy="7127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6" name="íşļïḑe">
              <a:extLst>
                <a:ext uri="{FF2B5EF4-FFF2-40B4-BE49-F238E27FC236}">
                  <a16:creationId xmlns:a16="http://schemas.microsoft.com/office/drawing/2014/main" id="{A46A5B2D-14C2-45B9-8FCB-10B74D0EECB1}"/>
                </a:ext>
              </a:extLst>
            </p:cNvPr>
            <p:cNvSpPr/>
            <p:nvPr/>
          </p:nvSpPr>
          <p:spPr bwMode="auto">
            <a:xfrm>
              <a:off x="5691188" y="3040063"/>
              <a:ext cx="152400" cy="7127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7" name="îś1ïdè">
              <a:extLst>
                <a:ext uri="{FF2B5EF4-FFF2-40B4-BE49-F238E27FC236}">
                  <a16:creationId xmlns:a16="http://schemas.microsoft.com/office/drawing/2014/main" id="{B823418C-BCA6-4783-ADB9-DFFE83B6BE9E}"/>
                </a:ext>
              </a:extLst>
            </p:cNvPr>
            <p:cNvSpPr/>
            <p:nvPr/>
          </p:nvSpPr>
          <p:spPr bwMode="auto">
            <a:xfrm>
              <a:off x="5691188" y="3040063"/>
              <a:ext cx="152400" cy="712787"/>
            </a:xfrm>
            <a:custGeom>
              <a:avLst/>
              <a:gdLst>
                <a:gd name="T0" fmla="*/ 0 w 96"/>
                <a:gd name="T1" fmla="*/ 0 h 449"/>
                <a:gd name="T2" fmla="*/ 0 w 96"/>
                <a:gd name="T3" fmla="*/ 449 h 449"/>
                <a:gd name="T4" fmla="*/ 96 w 96"/>
                <a:gd name="T5" fmla="*/ 449 h 449"/>
                <a:gd name="T6" fmla="*/ 96 w 96"/>
                <a:gd name="T7" fmla="*/ 0 h 449"/>
              </a:gdLst>
              <a:ahLst/>
              <a:cxnLst>
                <a:cxn ang="0">
                  <a:pos x="T0" y="T1"/>
                </a:cxn>
                <a:cxn ang="0">
                  <a:pos x="T2" y="T3"/>
                </a:cxn>
                <a:cxn ang="0">
                  <a:pos x="T4" y="T5"/>
                </a:cxn>
                <a:cxn ang="0">
                  <a:pos x="T6" y="T7"/>
                </a:cxn>
              </a:cxnLst>
              <a:rect l="0" t="0" r="r" b="b"/>
              <a:pathLst>
                <a:path w="96" h="449">
                  <a:moveTo>
                    <a:pt x="0" y="0"/>
                  </a:moveTo>
                  <a:lnTo>
                    <a:pt x="0" y="449"/>
                  </a:lnTo>
                  <a:lnTo>
                    <a:pt x="96" y="449"/>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îṡļiḋè">
              <a:extLst>
                <a:ext uri="{FF2B5EF4-FFF2-40B4-BE49-F238E27FC236}">
                  <a16:creationId xmlns:a16="http://schemas.microsoft.com/office/drawing/2014/main" id="{2FC78BC1-AE72-4692-B32F-1EC88F88DFD5}"/>
                </a:ext>
              </a:extLst>
            </p:cNvPr>
            <p:cNvSpPr/>
            <p:nvPr/>
          </p:nvSpPr>
          <p:spPr bwMode="auto">
            <a:xfrm>
              <a:off x="6249988" y="3103563"/>
              <a:ext cx="0" cy="706437"/>
            </a:xfrm>
            <a:custGeom>
              <a:avLst/>
              <a:gdLst>
                <a:gd name="T0" fmla="*/ 0 h 445"/>
                <a:gd name="T1" fmla="*/ 445 h 445"/>
                <a:gd name="T2" fmla="*/ 0 h 445"/>
              </a:gdLst>
              <a:ahLst/>
              <a:cxnLst>
                <a:cxn ang="0">
                  <a:pos x="0" y="T0"/>
                </a:cxn>
                <a:cxn ang="0">
                  <a:pos x="0" y="T1"/>
                </a:cxn>
                <a:cxn ang="0">
                  <a:pos x="0" y="T2"/>
                </a:cxn>
              </a:cxnLst>
              <a:rect l="0" t="0" r="r" b="b"/>
              <a:pathLst>
                <a:path h="445">
                  <a:moveTo>
                    <a:pt x="0" y="0"/>
                  </a:moveTo>
                  <a:lnTo>
                    <a:pt x="0" y="445"/>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9" name="ïŝliďe">
              <a:extLst>
                <a:ext uri="{FF2B5EF4-FFF2-40B4-BE49-F238E27FC236}">
                  <a16:creationId xmlns:a16="http://schemas.microsoft.com/office/drawing/2014/main" id="{8D9BC5CD-E523-44BB-B53F-E39EFFCA9CF2}"/>
                </a:ext>
              </a:extLst>
            </p:cNvPr>
            <p:cNvSpPr/>
            <p:nvPr/>
          </p:nvSpPr>
          <p:spPr bwMode="auto">
            <a:xfrm>
              <a:off x="6249988" y="3103563"/>
              <a:ext cx="0" cy="706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0" name="í$ḻíḑé">
              <a:extLst>
                <a:ext uri="{FF2B5EF4-FFF2-40B4-BE49-F238E27FC236}">
                  <a16:creationId xmlns:a16="http://schemas.microsoft.com/office/drawing/2014/main" id="{F25FCDD7-2895-43FB-A2D4-BE0D6AF7F603}"/>
                </a:ext>
              </a:extLst>
            </p:cNvPr>
            <p:cNvSpPr/>
            <p:nvPr/>
          </p:nvSpPr>
          <p:spPr bwMode="auto">
            <a:xfrm>
              <a:off x="6173788" y="3103563"/>
              <a:ext cx="152400" cy="7064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1" name="î$ḷiḓè">
              <a:extLst>
                <a:ext uri="{FF2B5EF4-FFF2-40B4-BE49-F238E27FC236}">
                  <a16:creationId xmlns:a16="http://schemas.microsoft.com/office/drawing/2014/main" id="{D4D89F6B-E56E-43A6-A7E3-9DBB6D8A1323}"/>
                </a:ext>
              </a:extLst>
            </p:cNvPr>
            <p:cNvSpPr/>
            <p:nvPr/>
          </p:nvSpPr>
          <p:spPr bwMode="auto">
            <a:xfrm>
              <a:off x="6173788" y="3103563"/>
              <a:ext cx="152400" cy="706437"/>
            </a:xfrm>
            <a:custGeom>
              <a:avLst/>
              <a:gdLst>
                <a:gd name="T0" fmla="*/ 0 w 96"/>
                <a:gd name="T1" fmla="*/ 0 h 445"/>
                <a:gd name="T2" fmla="*/ 0 w 96"/>
                <a:gd name="T3" fmla="*/ 445 h 445"/>
                <a:gd name="T4" fmla="*/ 96 w 96"/>
                <a:gd name="T5" fmla="*/ 445 h 445"/>
                <a:gd name="T6" fmla="*/ 96 w 96"/>
                <a:gd name="T7" fmla="*/ 0 h 445"/>
              </a:gdLst>
              <a:ahLst/>
              <a:cxnLst>
                <a:cxn ang="0">
                  <a:pos x="T0" y="T1"/>
                </a:cxn>
                <a:cxn ang="0">
                  <a:pos x="T2" y="T3"/>
                </a:cxn>
                <a:cxn ang="0">
                  <a:pos x="T4" y="T5"/>
                </a:cxn>
                <a:cxn ang="0">
                  <a:pos x="T6" y="T7"/>
                </a:cxn>
              </a:cxnLst>
              <a:rect l="0" t="0" r="r" b="b"/>
              <a:pathLst>
                <a:path w="96" h="445">
                  <a:moveTo>
                    <a:pt x="0" y="0"/>
                  </a:moveTo>
                  <a:lnTo>
                    <a:pt x="0" y="445"/>
                  </a:lnTo>
                  <a:lnTo>
                    <a:pt x="96" y="44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îSļiḑê">
              <a:extLst>
                <a:ext uri="{FF2B5EF4-FFF2-40B4-BE49-F238E27FC236}">
                  <a16:creationId xmlns:a16="http://schemas.microsoft.com/office/drawing/2014/main" id="{1B5788AB-60F3-4AE5-8BB3-1E697046DE94}"/>
                </a:ext>
              </a:extLst>
            </p:cNvPr>
            <p:cNvSpPr/>
            <p:nvPr/>
          </p:nvSpPr>
          <p:spPr bwMode="auto">
            <a:xfrm>
              <a:off x="6745288" y="3103563"/>
              <a:ext cx="0" cy="706437"/>
            </a:xfrm>
            <a:custGeom>
              <a:avLst/>
              <a:gdLst>
                <a:gd name="T0" fmla="*/ 0 h 445"/>
                <a:gd name="T1" fmla="*/ 445 h 445"/>
                <a:gd name="T2" fmla="*/ 0 h 445"/>
              </a:gdLst>
              <a:ahLst/>
              <a:cxnLst>
                <a:cxn ang="0">
                  <a:pos x="0" y="T0"/>
                </a:cxn>
                <a:cxn ang="0">
                  <a:pos x="0" y="T1"/>
                </a:cxn>
                <a:cxn ang="0">
                  <a:pos x="0" y="T2"/>
                </a:cxn>
              </a:cxnLst>
              <a:rect l="0" t="0" r="r" b="b"/>
              <a:pathLst>
                <a:path h="445">
                  <a:moveTo>
                    <a:pt x="0" y="0"/>
                  </a:moveTo>
                  <a:lnTo>
                    <a:pt x="0" y="445"/>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3" name="ïṧļïďé">
              <a:extLst>
                <a:ext uri="{FF2B5EF4-FFF2-40B4-BE49-F238E27FC236}">
                  <a16:creationId xmlns:a16="http://schemas.microsoft.com/office/drawing/2014/main" id="{A0677268-3767-4F3D-B7B7-34C8C84DEF73}"/>
                </a:ext>
              </a:extLst>
            </p:cNvPr>
            <p:cNvSpPr/>
            <p:nvPr/>
          </p:nvSpPr>
          <p:spPr bwMode="auto">
            <a:xfrm>
              <a:off x="6745288" y="3103563"/>
              <a:ext cx="0" cy="706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4" name="iŝḻïḑè">
              <a:extLst>
                <a:ext uri="{FF2B5EF4-FFF2-40B4-BE49-F238E27FC236}">
                  <a16:creationId xmlns:a16="http://schemas.microsoft.com/office/drawing/2014/main" id="{6C3F33E0-EFF2-4BF4-B06A-2640279E7974}"/>
                </a:ext>
              </a:extLst>
            </p:cNvPr>
            <p:cNvSpPr/>
            <p:nvPr/>
          </p:nvSpPr>
          <p:spPr bwMode="auto">
            <a:xfrm>
              <a:off x="6669088" y="3103563"/>
              <a:ext cx="152400" cy="7064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5" name="iś1íḑè">
              <a:extLst>
                <a:ext uri="{FF2B5EF4-FFF2-40B4-BE49-F238E27FC236}">
                  <a16:creationId xmlns:a16="http://schemas.microsoft.com/office/drawing/2014/main" id="{E536945A-71EB-4281-9D15-D547315AB029}"/>
                </a:ext>
              </a:extLst>
            </p:cNvPr>
            <p:cNvSpPr/>
            <p:nvPr/>
          </p:nvSpPr>
          <p:spPr bwMode="auto">
            <a:xfrm>
              <a:off x="6669088" y="3103563"/>
              <a:ext cx="152400" cy="706437"/>
            </a:xfrm>
            <a:custGeom>
              <a:avLst/>
              <a:gdLst>
                <a:gd name="T0" fmla="*/ 0 w 96"/>
                <a:gd name="T1" fmla="*/ 0 h 445"/>
                <a:gd name="T2" fmla="*/ 0 w 96"/>
                <a:gd name="T3" fmla="*/ 445 h 445"/>
                <a:gd name="T4" fmla="*/ 96 w 96"/>
                <a:gd name="T5" fmla="*/ 445 h 445"/>
                <a:gd name="T6" fmla="*/ 96 w 96"/>
                <a:gd name="T7" fmla="*/ 0 h 445"/>
              </a:gdLst>
              <a:ahLst/>
              <a:cxnLst>
                <a:cxn ang="0">
                  <a:pos x="T0" y="T1"/>
                </a:cxn>
                <a:cxn ang="0">
                  <a:pos x="T2" y="T3"/>
                </a:cxn>
                <a:cxn ang="0">
                  <a:pos x="T4" y="T5"/>
                </a:cxn>
                <a:cxn ang="0">
                  <a:pos x="T6" y="T7"/>
                </a:cxn>
              </a:cxnLst>
              <a:rect l="0" t="0" r="r" b="b"/>
              <a:pathLst>
                <a:path w="96" h="445">
                  <a:moveTo>
                    <a:pt x="0" y="0"/>
                  </a:moveTo>
                  <a:lnTo>
                    <a:pt x="0" y="445"/>
                  </a:lnTo>
                  <a:lnTo>
                    <a:pt x="96" y="44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6" name="ísḷîdê">
              <a:extLst>
                <a:ext uri="{FF2B5EF4-FFF2-40B4-BE49-F238E27FC236}">
                  <a16:creationId xmlns:a16="http://schemas.microsoft.com/office/drawing/2014/main" id="{83F3DA8E-F364-49E4-84E2-31234969DB22}"/>
                </a:ext>
              </a:extLst>
            </p:cNvPr>
            <p:cNvSpPr/>
            <p:nvPr/>
          </p:nvSpPr>
          <p:spPr bwMode="auto">
            <a:xfrm>
              <a:off x="7253288" y="3059113"/>
              <a:ext cx="0" cy="693737"/>
            </a:xfrm>
            <a:custGeom>
              <a:avLst/>
              <a:gdLst>
                <a:gd name="T0" fmla="*/ 0 h 437"/>
                <a:gd name="T1" fmla="*/ 437 h 437"/>
                <a:gd name="T2" fmla="*/ 0 h 437"/>
              </a:gdLst>
              <a:ahLst/>
              <a:cxnLst>
                <a:cxn ang="0">
                  <a:pos x="0" y="T0"/>
                </a:cxn>
                <a:cxn ang="0">
                  <a:pos x="0" y="T1"/>
                </a:cxn>
                <a:cxn ang="0">
                  <a:pos x="0" y="T2"/>
                </a:cxn>
              </a:cxnLst>
              <a:rect l="0" t="0" r="r" b="b"/>
              <a:pathLst>
                <a:path h="437">
                  <a:moveTo>
                    <a:pt x="0" y="0"/>
                  </a:moveTo>
                  <a:lnTo>
                    <a:pt x="0" y="437"/>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7" name="îṡḷiḍè">
              <a:extLst>
                <a:ext uri="{FF2B5EF4-FFF2-40B4-BE49-F238E27FC236}">
                  <a16:creationId xmlns:a16="http://schemas.microsoft.com/office/drawing/2014/main" id="{FB1A55A9-AEBC-4561-9E67-A8FF26C1900D}"/>
                </a:ext>
              </a:extLst>
            </p:cNvPr>
            <p:cNvSpPr/>
            <p:nvPr/>
          </p:nvSpPr>
          <p:spPr bwMode="auto">
            <a:xfrm>
              <a:off x="7253288" y="3059113"/>
              <a:ext cx="0" cy="6937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8" name="ïşlíḋe">
              <a:extLst>
                <a:ext uri="{FF2B5EF4-FFF2-40B4-BE49-F238E27FC236}">
                  <a16:creationId xmlns:a16="http://schemas.microsoft.com/office/drawing/2014/main" id="{753E0612-6C91-49A5-A337-01EDA9535690}"/>
                </a:ext>
              </a:extLst>
            </p:cNvPr>
            <p:cNvSpPr/>
            <p:nvPr/>
          </p:nvSpPr>
          <p:spPr bwMode="auto">
            <a:xfrm>
              <a:off x="7177088" y="3059113"/>
              <a:ext cx="152400" cy="6937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9" name="îṩliḍê">
              <a:extLst>
                <a:ext uri="{FF2B5EF4-FFF2-40B4-BE49-F238E27FC236}">
                  <a16:creationId xmlns:a16="http://schemas.microsoft.com/office/drawing/2014/main" id="{449421C6-EDBA-44D7-9290-44A8CF3A563F}"/>
                </a:ext>
              </a:extLst>
            </p:cNvPr>
            <p:cNvSpPr/>
            <p:nvPr/>
          </p:nvSpPr>
          <p:spPr bwMode="auto">
            <a:xfrm>
              <a:off x="7177088" y="3059113"/>
              <a:ext cx="152400" cy="693737"/>
            </a:xfrm>
            <a:custGeom>
              <a:avLst/>
              <a:gdLst>
                <a:gd name="T0" fmla="*/ 0 w 96"/>
                <a:gd name="T1" fmla="*/ 0 h 437"/>
                <a:gd name="T2" fmla="*/ 0 w 96"/>
                <a:gd name="T3" fmla="*/ 437 h 437"/>
                <a:gd name="T4" fmla="*/ 96 w 96"/>
                <a:gd name="T5" fmla="*/ 437 h 437"/>
                <a:gd name="T6" fmla="*/ 96 w 96"/>
                <a:gd name="T7" fmla="*/ 0 h 437"/>
              </a:gdLst>
              <a:ahLst/>
              <a:cxnLst>
                <a:cxn ang="0">
                  <a:pos x="T0" y="T1"/>
                </a:cxn>
                <a:cxn ang="0">
                  <a:pos x="T2" y="T3"/>
                </a:cxn>
                <a:cxn ang="0">
                  <a:pos x="T4" y="T5"/>
                </a:cxn>
                <a:cxn ang="0">
                  <a:pos x="T6" y="T7"/>
                </a:cxn>
              </a:cxnLst>
              <a:rect l="0" t="0" r="r" b="b"/>
              <a:pathLst>
                <a:path w="96" h="437">
                  <a:moveTo>
                    <a:pt x="0" y="0"/>
                  </a:moveTo>
                  <a:lnTo>
                    <a:pt x="0" y="437"/>
                  </a:lnTo>
                  <a:lnTo>
                    <a:pt x="96" y="437"/>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0" name="îṧļíḋè">
              <a:extLst>
                <a:ext uri="{FF2B5EF4-FFF2-40B4-BE49-F238E27FC236}">
                  <a16:creationId xmlns:a16="http://schemas.microsoft.com/office/drawing/2014/main" id="{7B93696A-AB75-4D16-A9DA-28D17BEBC930}"/>
                </a:ext>
              </a:extLst>
            </p:cNvPr>
            <p:cNvSpPr/>
            <p:nvPr/>
          </p:nvSpPr>
          <p:spPr bwMode="auto">
            <a:xfrm>
              <a:off x="7666038" y="2976563"/>
              <a:ext cx="0" cy="706437"/>
            </a:xfrm>
            <a:custGeom>
              <a:avLst/>
              <a:gdLst>
                <a:gd name="T0" fmla="*/ 0 h 445"/>
                <a:gd name="T1" fmla="*/ 445 h 445"/>
                <a:gd name="T2" fmla="*/ 0 h 445"/>
              </a:gdLst>
              <a:ahLst/>
              <a:cxnLst>
                <a:cxn ang="0">
                  <a:pos x="0" y="T0"/>
                </a:cxn>
                <a:cxn ang="0">
                  <a:pos x="0" y="T1"/>
                </a:cxn>
                <a:cxn ang="0">
                  <a:pos x="0" y="T2"/>
                </a:cxn>
              </a:cxnLst>
              <a:rect l="0" t="0" r="r" b="b"/>
              <a:pathLst>
                <a:path h="445">
                  <a:moveTo>
                    <a:pt x="0" y="0"/>
                  </a:moveTo>
                  <a:lnTo>
                    <a:pt x="0" y="445"/>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íṩľíḓè">
              <a:extLst>
                <a:ext uri="{FF2B5EF4-FFF2-40B4-BE49-F238E27FC236}">
                  <a16:creationId xmlns:a16="http://schemas.microsoft.com/office/drawing/2014/main" id="{DCC05FA1-5633-44CE-9B5D-A60FC3762FA3}"/>
                </a:ext>
              </a:extLst>
            </p:cNvPr>
            <p:cNvSpPr/>
            <p:nvPr/>
          </p:nvSpPr>
          <p:spPr bwMode="auto">
            <a:xfrm>
              <a:off x="7666038" y="2976563"/>
              <a:ext cx="0" cy="7064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íśļîḍé">
              <a:extLst>
                <a:ext uri="{FF2B5EF4-FFF2-40B4-BE49-F238E27FC236}">
                  <a16:creationId xmlns:a16="http://schemas.microsoft.com/office/drawing/2014/main" id="{AA94E366-FBAD-4930-B803-063405F0B327}"/>
                </a:ext>
              </a:extLst>
            </p:cNvPr>
            <p:cNvSpPr/>
            <p:nvPr/>
          </p:nvSpPr>
          <p:spPr bwMode="auto">
            <a:xfrm>
              <a:off x="7589838" y="2976563"/>
              <a:ext cx="153988" cy="70643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3" name="ïšlîdé">
              <a:extLst>
                <a:ext uri="{FF2B5EF4-FFF2-40B4-BE49-F238E27FC236}">
                  <a16:creationId xmlns:a16="http://schemas.microsoft.com/office/drawing/2014/main" id="{0641D329-0327-4D6E-A5BC-74229A93A8DF}"/>
                </a:ext>
              </a:extLst>
            </p:cNvPr>
            <p:cNvSpPr/>
            <p:nvPr/>
          </p:nvSpPr>
          <p:spPr bwMode="auto">
            <a:xfrm>
              <a:off x="7589838" y="2976563"/>
              <a:ext cx="153988" cy="706437"/>
            </a:xfrm>
            <a:custGeom>
              <a:avLst/>
              <a:gdLst>
                <a:gd name="T0" fmla="*/ 0 w 97"/>
                <a:gd name="T1" fmla="*/ 0 h 445"/>
                <a:gd name="T2" fmla="*/ 0 w 97"/>
                <a:gd name="T3" fmla="*/ 445 h 445"/>
                <a:gd name="T4" fmla="*/ 97 w 97"/>
                <a:gd name="T5" fmla="*/ 445 h 445"/>
                <a:gd name="T6" fmla="*/ 97 w 97"/>
                <a:gd name="T7" fmla="*/ 0 h 445"/>
              </a:gdLst>
              <a:ahLst/>
              <a:cxnLst>
                <a:cxn ang="0">
                  <a:pos x="T0" y="T1"/>
                </a:cxn>
                <a:cxn ang="0">
                  <a:pos x="T2" y="T3"/>
                </a:cxn>
                <a:cxn ang="0">
                  <a:pos x="T4" y="T5"/>
                </a:cxn>
                <a:cxn ang="0">
                  <a:pos x="T6" y="T7"/>
                </a:cxn>
              </a:cxnLst>
              <a:rect l="0" t="0" r="r" b="b"/>
              <a:pathLst>
                <a:path w="97" h="445">
                  <a:moveTo>
                    <a:pt x="0" y="0"/>
                  </a:moveTo>
                  <a:lnTo>
                    <a:pt x="0" y="445"/>
                  </a:lnTo>
                  <a:lnTo>
                    <a:pt x="97" y="44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4" name="iŝ1ïḓe">
              <a:extLst>
                <a:ext uri="{FF2B5EF4-FFF2-40B4-BE49-F238E27FC236}">
                  <a16:creationId xmlns:a16="http://schemas.microsoft.com/office/drawing/2014/main" id="{5C654313-832C-499D-BF9E-28908BB3D03E}"/>
                </a:ext>
              </a:extLst>
            </p:cNvPr>
            <p:cNvSpPr/>
            <p:nvPr/>
          </p:nvSpPr>
          <p:spPr bwMode="auto">
            <a:xfrm>
              <a:off x="8004175" y="2868613"/>
              <a:ext cx="0" cy="700087"/>
            </a:xfrm>
            <a:custGeom>
              <a:avLst/>
              <a:gdLst>
                <a:gd name="T0" fmla="*/ 0 h 441"/>
                <a:gd name="T1" fmla="*/ 441 h 441"/>
                <a:gd name="T2" fmla="*/ 0 h 441"/>
              </a:gdLst>
              <a:ahLst/>
              <a:cxnLst>
                <a:cxn ang="0">
                  <a:pos x="0" y="T0"/>
                </a:cxn>
                <a:cxn ang="0">
                  <a:pos x="0" y="T1"/>
                </a:cxn>
                <a:cxn ang="0">
                  <a:pos x="0" y="T2"/>
                </a:cxn>
              </a:cxnLst>
              <a:rect l="0" t="0" r="r" b="b"/>
              <a:pathLst>
                <a:path h="441">
                  <a:moveTo>
                    <a:pt x="0" y="0"/>
                  </a:moveTo>
                  <a:lnTo>
                    <a:pt x="0" y="441"/>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5" name="isḷîďè">
              <a:extLst>
                <a:ext uri="{FF2B5EF4-FFF2-40B4-BE49-F238E27FC236}">
                  <a16:creationId xmlns:a16="http://schemas.microsoft.com/office/drawing/2014/main" id="{33F98839-B85A-4AB6-AB8C-66D2B6B59758}"/>
                </a:ext>
              </a:extLst>
            </p:cNvPr>
            <p:cNvSpPr/>
            <p:nvPr/>
          </p:nvSpPr>
          <p:spPr bwMode="auto">
            <a:xfrm>
              <a:off x="8004175" y="2868613"/>
              <a:ext cx="0" cy="7000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6" name="ísliḓe">
              <a:extLst>
                <a:ext uri="{FF2B5EF4-FFF2-40B4-BE49-F238E27FC236}">
                  <a16:creationId xmlns:a16="http://schemas.microsoft.com/office/drawing/2014/main" id="{E4C6A851-24C9-430A-BA3F-513AC432D071}"/>
                </a:ext>
              </a:extLst>
            </p:cNvPr>
            <p:cNvSpPr/>
            <p:nvPr/>
          </p:nvSpPr>
          <p:spPr bwMode="auto">
            <a:xfrm>
              <a:off x="7927975" y="2868613"/>
              <a:ext cx="152400" cy="700087"/>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07" name="ïṥlïdê">
              <a:extLst>
                <a:ext uri="{FF2B5EF4-FFF2-40B4-BE49-F238E27FC236}">
                  <a16:creationId xmlns:a16="http://schemas.microsoft.com/office/drawing/2014/main" id="{C7E7DD9C-1EF6-41BB-A00F-759BBA063BE1}"/>
                </a:ext>
              </a:extLst>
            </p:cNvPr>
            <p:cNvSpPr/>
            <p:nvPr/>
          </p:nvSpPr>
          <p:spPr bwMode="auto">
            <a:xfrm>
              <a:off x="7927975" y="2868613"/>
              <a:ext cx="152400" cy="700087"/>
            </a:xfrm>
            <a:custGeom>
              <a:avLst/>
              <a:gdLst>
                <a:gd name="T0" fmla="*/ 0 w 96"/>
                <a:gd name="T1" fmla="*/ 0 h 441"/>
                <a:gd name="T2" fmla="*/ 0 w 96"/>
                <a:gd name="T3" fmla="*/ 441 h 441"/>
                <a:gd name="T4" fmla="*/ 96 w 96"/>
                <a:gd name="T5" fmla="*/ 441 h 441"/>
                <a:gd name="T6" fmla="*/ 96 w 96"/>
                <a:gd name="T7" fmla="*/ 0 h 441"/>
              </a:gdLst>
              <a:ahLst/>
              <a:cxnLst>
                <a:cxn ang="0">
                  <a:pos x="T0" y="T1"/>
                </a:cxn>
                <a:cxn ang="0">
                  <a:pos x="T2" y="T3"/>
                </a:cxn>
                <a:cxn ang="0">
                  <a:pos x="T4" y="T5"/>
                </a:cxn>
                <a:cxn ang="0">
                  <a:pos x="T6" y="T7"/>
                </a:cxn>
              </a:cxnLst>
              <a:rect l="0" t="0" r="r" b="b"/>
              <a:pathLst>
                <a:path w="96" h="441">
                  <a:moveTo>
                    <a:pt x="0" y="0"/>
                  </a:moveTo>
                  <a:lnTo>
                    <a:pt x="0" y="441"/>
                  </a:lnTo>
                  <a:lnTo>
                    <a:pt x="96" y="441"/>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íš1îḋè">
              <a:extLst>
                <a:ext uri="{FF2B5EF4-FFF2-40B4-BE49-F238E27FC236}">
                  <a16:creationId xmlns:a16="http://schemas.microsoft.com/office/drawing/2014/main" id="{C111D373-9E96-4A70-A2D2-2392125EFD5D}"/>
                </a:ext>
              </a:extLst>
            </p:cNvPr>
            <p:cNvSpPr/>
            <p:nvPr/>
          </p:nvSpPr>
          <p:spPr bwMode="auto">
            <a:xfrm>
              <a:off x="8340725" y="2697163"/>
              <a:ext cx="0" cy="698500"/>
            </a:xfrm>
            <a:custGeom>
              <a:avLst/>
              <a:gdLst>
                <a:gd name="T0" fmla="*/ 0 h 440"/>
                <a:gd name="T1" fmla="*/ 440 h 440"/>
                <a:gd name="T2" fmla="*/ 0 h 440"/>
              </a:gdLst>
              <a:ahLst/>
              <a:cxnLst>
                <a:cxn ang="0">
                  <a:pos x="0" y="T0"/>
                </a:cxn>
                <a:cxn ang="0">
                  <a:pos x="0" y="T1"/>
                </a:cxn>
                <a:cxn ang="0">
                  <a:pos x="0" y="T2"/>
                </a:cxn>
              </a:cxnLst>
              <a:rect l="0" t="0" r="r" b="b"/>
              <a:pathLst>
                <a:path h="440">
                  <a:moveTo>
                    <a:pt x="0" y="0"/>
                  </a:moveTo>
                  <a:lnTo>
                    <a:pt x="0" y="440"/>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9" name="îSḷïḋè">
              <a:extLst>
                <a:ext uri="{FF2B5EF4-FFF2-40B4-BE49-F238E27FC236}">
                  <a16:creationId xmlns:a16="http://schemas.microsoft.com/office/drawing/2014/main" id="{57AA0FAC-F504-4E04-B57E-D1C54ACBB935}"/>
                </a:ext>
              </a:extLst>
            </p:cNvPr>
            <p:cNvSpPr/>
            <p:nvPr/>
          </p:nvSpPr>
          <p:spPr bwMode="auto">
            <a:xfrm>
              <a:off x="8340725" y="2697163"/>
              <a:ext cx="0" cy="6985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0" name="íṩḷíḋé">
              <a:extLst>
                <a:ext uri="{FF2B5EF4-FFF2-40B4-BE49-F238E27FC236}">
                  <a16:creationId xmlns:a16="http://schemas.microsoft.com/office/drawing/2014/main" id="{8EF1FA9C-2AD9-4768-8411-DC95575381B7}"/>
                </a:ext>
              </a:extLst>
            </p:cNvPr>
            <p:cNvSpPr/>
            <p:nvPr/>
          </p:nvSpPr>
          <p:spPr bwMode="auto">
            <a:xfrm>
              <a:off x="8264525" y="2697163"/>
              <a:ext cx="152400" cy="698500"/>
            </a:xfrm>
            <a:prstGeom prst="rect">
              <a:avLst/>
            </a:prstGeom>
            <a:solidFill>
              <a:srgbClr val="5E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11" name="îṥľiḋè">
              <a:extLst>
                <a:ext uri="{FF2B5EF4-FFF2-40B4-BE49-F238E27FC236}">
                  <a16:creationId xmlns:a16="http://schemas.microsoft.com/office/drawing/2014/main" id="{00C7707C-4902-4462-A30E-61B7C31A7478}"/>
                </a:ext>
              </a:extLst>
            </p:cNvPr>
            <p:cNvSpPr/>
            <p:nvPr/>
          </p:nvSpPr>
          <p:spPr bwMode="auto">
            <a:xfrm>
              <a:off x="8264525" y="2697163"/>
              <a:ext cx="152400" cy="698500"/>
            </a:xfrm>
            <a:custGeom>
              <a:avLst/>
              <a:gdLst>
                <a:gd name="T0" fmla="*/ 0 w 96"/>
                <a:gd name="T1" fmla="*/ 0 h 440"/>
                <a:gd name="T2" fmla="*/ 0 w 96"/>
                <a:gd name="T3" fmla="*/ 440 h 440"/>
                <a:gd name="T4" fmla="*/ 96 w 96"/>
                <a:gd name="T5" fmla="*/ 440 h 440"/>
                <a:gd name="T6" fmla="*/ 96 w 96"/>
                <a:gd name="T7" fmla="*/ 0 h 440"/>
              </a:gdLst>
              <a:ahLst/>
              <a:cxnLst>
                <a:cxn ang="0">
                  <a:pos x="T0" y="T1"/>
                </a:cxn>
                <a:cxn ang="0">
                  <a:pos x="T2" y="T3"/>
                </a:cxn>
                <a:cxn ang="0">
                  <a:pos x="T4" y="T5"/>
                </a:cxn>
                <a:cxn ang="0">
                  <a:pos x="T6" y="T7"/>
                </a:cxn>
              </a:cxnLst>
              <a:rect l="0" t="0" r="r" b="b"/>
              <a:pathLst>
                <a:path w="96" h="440">
                  <a:moveTo>
                    <a:pt x="0" y="0"/>
                  </a:moveTo>
                  <a:lnTo>
                    <a:pt x="0" y="440"/>
                  </a:lnTo>
                  <a:lnTo>
                    <a:pt x="96" y="440"/>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2" name="íṧ1iḓè">
              <a:extLst>
                <a:ext uri="{FF2B5EF4-FFF2-40B4-BE49-F238E27FC236}">
                  <a16:creationId xmlns:a16="http://schemas.microsoft.com/office/drawing/2014/main" id="{78316057-3E58-4A4A-B0B7-063618A39904}"/>
                </a:ext>
              </a:extLst>
            </p:cNvPr>
            <p:cNvSpPr/>
            <p:nvPr/>
          </p:nvSpPr>
          <p:spPr bwMode="auto">
            <a:xfrm>
              <a:off x="5627688" y="1641475"/>
              <a:ext cx="1936750" cy="908050"/>
            </a:xfrm>
            <a:custGeom>
              <a:avLst/>
              <a:gdLst>
                <a:gd name="T0" fmla="*/ 10 w 305"/>
                <a:gd name="T1" fmla="*/ 66 h 143"/>
                <a:gd name="T2" fmla="*/ 27 w 305"/>
                <a:gd name="T3" fmla="*/ 63 h 143"/>
                <a:gd name="T4" fmla="*/ 43 w 305"/>
                <a:gd name="T5" fmla="*/ 66 h 143"/>
                <a:gd name="T6" fmla="*/ 49 w 305"/>
                <a:gd name="T7" fmla="*/ 76 h 143"/>
                <a:gd name="T8" fmla="*/ 51 w 305"/>
                <a:gd name="T9" fmla="*/ 93 h 143"/>
                <a:gd name="T10" fmla="*/ 70 w 305"/>
                <a:gd name="T11" fmla="*/ 109 h 143"/>
                <a:gd name="T12" fmla="*/ 93 w 305"/>
                <a:gd name="T13" fmla="*/ 117 h 143"/>
                <a:gd name="T14" fmla="*/ 120 w 305"/>
                <a:gd name="T15" fmla="*/ 119 h 143"/>
                <a:gd name="T16" fmla="*/ 146 w 305"/>
                <a:gd name="T17" fmla="*/ 114 h 143"/>
                <a:gd name="T18" fmla="*/ 159 w 305"/>
                <a:gd name="T19" fmla="*/ 98 h 143"/>
                <a:gd name="T20" fmla="*/ 145 w 305"/>
                <a:gd name="T21" fmla="*/ 76 h 143"/>
                <a:gd name="T22" fmla="*/ 133 w 305"/>
                <a:gd name="T23" fmla="*/ 66 h 143"/>
                <a:gd name="T24" fmla="*/ 115 w 305"/>
                <a:gd name="T25" fmla="*/ 34 h 143"/>
                <a:gd name="T26" fmla="*/ 138 w 305"/>
                <a:gd name="T27" fmla="*/ 10 h 143"/>
                <a:gd name="T28" fmla="*/ 192 w 305"/>
                <a:gd name="T29" fmla="*/ 0 h 143"/>
                <a:gd name="T30" fmla="*/ 253 w 305"/>
                <a:gd name="T31" fmla="*/ 11 h 143"/>
                <a:gd name="T32" fmla="*/ 266 w 305"/>
                <a:gd name="T33" fmla="*/ 4 h 143"/>
                <a:gd name="T34" fmla="*/ 281 w 305"/>
                <a:gd name="T35" fmla="*/ 1 h 143"/>
                <a:gd name="T36" fmla="*/ 297 w 305"/>
                <a:gd name="T37" fmla="*/ 4 h 143"/>
                <a:gd name="T38" fmla="*/ 303 w 305"/>
                <a:gd name="T39" fmla="*/ 11 h 143"/>
                <a:gd name="T40" fmla="*/ 297 w 305"/>
                <a:gd name="T41" fmla="*/ 18 h 143"/>
                <a:gd name="T42" fmla="*/ 283 w 305"/>
                <a:gd name="T43" fmla="*/ 25 h 143"/>
                <a:gd name="T44" fmla="*/ 303 w 305"/>
                <a:gd name="T45" fmla="*/ 59 h 143"/>
                <a:gd name="T46" fmla="*/ 296 w 305"/>
                <a:gd name="T47" fmla="*/ 65 h 143"/>
                <a:gd name="T48" fmla="*/ 281 w 305"/>
                <a:gd name="T49" fmla="*/ 68 h 143"/>
                <a:gd name="T50" fmla="*/ 266 w 305"/>
                <a:gd name="T51" fmla="*/ 65 h 143"/>
                <a:gd name="T52" fmla="*/ 259 w 305"/>
                <a:gd name="T53" fmla="*/ 56 h 143"/>
                <a:gd name="T54" fmla="*/ 255 w 305"/>
                <a:gd name="T55" fmla="*/ 43 h 143"/>
                <a:gd name="T56" fmla="*/ 237 w 305"/>
                <a:gd name="T57" fmla="*/ 30 h 143"/>
                <a:gd name="T58" fmla="*/ 204 w 305"/>
                <a:gd name="T59" fmla="*/ 22 h 143"/>
                <a:gd name="T60" fmla="*/ 174 w 305"/>
                <a:gd name="T61" fmla="*/ 26 h 143"/>
                <a:gd name="T62" fmla="*/ 163 w 305"/>
                <a:gd name="T63" fmla="*/ 38 h 143"/>
                <a:gd name="T64" fmla="*/ 173 w 305"/>
                <a:gd name="T65" fmla="*/ 55 h 143"/>
                <a:gd name="T66" fmla="*/ 184 w 305"/>
                <a:gd name="T67" fmla="*/ 64 h 143"/>
                <a:gd name="T68" fmla="*/ 208 w 305"/>
                <a:gd name="T69" fmla="*/ 103 h 143"/>
                <a:gd name="T70" fmla="*/ 183 w 305"/>
                <a:gd name="T71" fmla="*/ 131 h 143"/>
                <a:gd name="T72" fmla="*/ 153 w 305"/>
                <a:gd name="T73" fmla="*/ 140 h 143"/>
                <a:gd name="T74" fmla="*/ 120 w 305"/>
                <a:gd name="T75" fmla="*/ 142 h 143"/>
                <a:gd name="T76" fmla="*/ 87 w 305"/>
                <a:gd name="T77" fmla="*/ 139 h 143"/>
                <a:gd name="T78" fmla="*/ 56 w 305"/>
                <a:gd name="T79" fmla="*/ 131 h 143"/>
                <a:gd name="T80" fmla="*/ 55 w 305"/>
                <a:gd name="T81" fmla="*/ 132 h 143"/>
                <a:gd name="T82" fmla="*/ 41 w 305"/>
                <a:gd name="T83" fmla="*/ 139 h 143"/>
                <a:gd name="T84" fmla="*/ 25 w 305"/>
                <a:gd name="T85" fmla="*/ 142 h 143"/>
                <a:gd name="T86" fmla="*/ 10 w 305"/>
                <a:gd name="T87" fmla="*/ 139 h 143"/>
                <a:gd name="T88" fmla="*/ 4 w 305"/>
                <a:gd name="T89" fmla="*/ 131 h 143"/>
                <a:gd name="T90" fmla="*/ 11 w 305"/>
                <a:gd name="T91" fmla="*/ 124 h 143"/>
                <a:gd name="T92" fmla="*/ 25 w 305"/>
                <a:gd name="T93" fmla="*/ 117 h 143"/>
                <a:gd name="T94" fmla="*/ 25 w 305"/>
                <a:gd name="T95" fmla="*/ 117 h 143"/>
                <a:gd name="T96" fmla="*/ 4 w 305"/>
                <a:gd name="T97" fmla="*/ 95 h 143"/>
                <a:gd name="T98" fmla="*/ 4 w 305"/>
                <a:gd name="T99" fmla="*/ 72 h 143"/>
                <a:gd name="T100" fmla="*/ 10 w 305"/>
                <a:gd name="T101" fmla="*/ 6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5" h="143">
                  <a:moveTo>
                    <a:pt x="10" y="66"/>
                  </a:moveTo>
                  <a:cubicBezTo>
                    <a:pt x="15" y="64"/>
                    <a:pt x="20" y="63"/>
                    <a:pt x="27" y="63"/>
                  </a:cubicBezTo>
                  <a:cubicBezTo>
                    <a:pt x="33" y="63"/>
                    <a:pt x="39" y="64"/>
                    <a:pt x="43" y="66"/>
                  </a:cubicBezTo>
                  <a:cubicBezTo>
                    <a:pt x="49" y="69"/>
                    <a:pt x="51" y="72"/>
                    <a:pt x="49" y="76"/>
                  </a:cubicBezTo>
                  <a:cubicBezTo>
                    <a:pt x="47" y="82"/>
                    <a:pt x="47" y="88"/>
                    <a:pt x="51" y="93"/>
                  </a:cubicBezTo>
                  <a:cubicBezTo>
                    <a:pt x="54" y="99"/>
                    <a:pt x="61" y="105"/>
                    <a:pt x="70" y="109"/>
                  </a:cubicBezTo>
                  <a:cubicBezTo>
                    <a:pt x="77" y="112"/>
                    <a:pt x="85" y="115"/>
                    <a:pt x="93" y="117"/>
                  </a:cubicBezTo>
                  <a:cubicBezTo>
                    <a:pt x="102" y="119"/>
                    <a:pt x="111" y="120"/>
                    <a:pt x="120" y="119"/>
                  </a:cubicBezTo>
                  <a:cubicBezTo>
                    <a:pt x="130" y="119"/>
                    <a:pt x="138" y="117"/>
                    <a:pt x="146" y="114"/>
                  </a:cubicBezTo>
                  <a:cubicBezTo>
                    <a:pt x="155" y="109"/>
                    <a:pt x="160" y="104"/>
                    <a:pt x="159" y="98"/>
                  </a:cubicBezTo>
                  <a:cubicBezTo>
                    <a:pt x="159" y="92"/>
                    <a:pt x="154" y="85"/>
                    <a:pt x="145" y="76"/>
                  </a:cubicBezTo>
                  <a:cubicBezTo>
                    <a:pt x="133" y="66"/>
                    <a:pt x="133" y="66"/>
                    <a:pt x="133" y="66"/>
                  </a:cubicBezTo>
                  <a:cubicBezTo>
                    <a:pt x="121" y="54"/>
                    <a:pt x="115" y="44"/>
                    <a:pt x="115" y="34"/>
                  </a:cubicBezTo>
                  <a:cubicBezTo>
                    <a:pt x="115" y="25"/>
                    <a:pt x="122" y="17"/>
                    <a:pt x="138" y="10"/>
                  </a:cubicBezTo>
                  <a:cubicBezTo>
                    <a:pt x="153" y="3"/>
                    <a:pt x="171" y="0"/>
                    <a:pt x="192" y="0"/>
                  </a:cubicBezTo>
                  <a:cubicBezTo>
                    <a:pt x="213" y="1"/>
                    <a:pt x="234" y="4"/>
                    <a:pt x="253" y="11"/>
                  </a:cubicBezTo>
                  <a:cubicBezTo>
                    <a:pt x="266" y="4"/>
                    <a:pt x="266" y="4"/>
                    <a:pt x="266" y="4"/>
                  </a:cubicBezTo>
                  <a:cubicBezTo>
                    <a:pt x="270" y="2"/>
                    <a:pt x="275" y="1"/>
                    <a:pt x="281" y="1"/>
                  </a:cubicBezTo>
                  <a:cubicBezTo>
                    <a:pt x="287" y="1"/>
                    <a:pt x="292" y="2"/>
                    <a:pt x="297" y="4"/>
                  </a:cubicBezTo>
                  <a:cubicBezTo>
                    <a:pt x="301" y="6"/>
                    <a:pt x="303" y="9"/>
                    <a:pt x="303" y="11"/>
                  </a:cubicBezTo>
                  <a:cubicBezTo>
                    <a:pt x="303" y="14"/>
                    <a:pt x="301" y="16"/>
                    <a:pt x="297" y="18"/>
                  </a:cubicBezTo>
                  <a:cubicBezTo>
                    <a:pt x="283" y="25"/>
                    <a:pt x="283" y="25"/>
                    <a:pt x="283" y="25"/>
                  </a:cubicBezTo>
                  <a:cubicBezTo>
                    <a:pt x="298" y="35"/>
                    <a:pt x="305" y="46"/>
                    <a:pt x="303" y="59"/>
                  </a:cubicBezTo>
                  <a:cubicBezTo>
                    <a:pt x="302" y="61"/>
                    <a:pt x="300" y="63"/>
                    <a:pt x="296" y="65"/>
                  </a:cubicBezTo>
                  <a:cubicBezTo>
                    <a:pt x="292" y="67"/>
                    <a:pt x="287" y="68"/>
                    <a:pt x="281" y="68"/>
                  </a:cubicBezTo>
                  <a:cubicBezTo>
                    <a:pt x="275" y="68"/>
                    <a:pt x="270" y="67"/>
                    <a:pt x="266" y="65"/>
                  </a:cubicBezTo>
                  <a:cubicBezTo>
                    <a:pt x="260" y="62"/>
                    <a:pt x="257" y="59"/>
                    <a:pt x="259" y="56"/>
                  </a:cubicBezTo>
                  <a:cubicBezTo>
                    <a:pt x="260" y="52"/>
                    <a:pt x="259" y="47"/>
                    <a:pt x="255" y="43"/>
                  </a:cubicBezTo>
                  <a:cubicBezTo>
                    <a:pt x="251" y="38"/>
                    <a:pt x="245" y="34"/>
                    <a:pt x="237" y="30"/>
                  </a:cubicBezTo>
                  <a:cubicBezTo>
                    <a:pt x="226" y="26"/>
                    <a:pt x="215" y="23"/>
                    <a:pt x="204" y="22"/>
                  </a:cubicBezTo>
                  <a:cubicBezTo>
                    <a:pt x="192" y="21"/>
                    <a:pt x="182" y="23"/>
                    <a:pt x="174" y="26"/>
                  </a:cubicBezTo>
                  <a:cubicBezTo>
                    <a:pt x="166" y="30"/>
                    <a:pt x="163" y="34"/>
                    <a:pt x="163" y="38"/>
                  </a:cubicBezTo>
                  <a:cubicBezTo>
                    <a:pt x="163" y="42"/>
                    <a:pt x="167" y="48"/>
                    <a:pt x="173" y="55"/>
                  </a:cubicBezTo>
                  <a:cubicBezTo>
                    <a:pt x="184" y="64"/>
                    <a:pt x="184" y="64"/>
                    <a:pt x="184" y="64"/>
                  </a:cubicBezTo>
                  <a:cubicBezTo>
                    <a:pt x="199" y="79"/>
                    <a:pt x="208" y="92"/>
                    <a:pt x="208" y="103"/>
                  </a:cubicBezTo>
                  <a:cubicBezTo>
                    <a:pt x="208" y="114"/>
                    <a:pt x="199" y="123"/>
                    <a:pt x="183" y="131"/>
                  </a:cubicBezTo>
                  <a:cubicBezTo>
                    <a:pt x="174" y="136"/>
                    <a:pt x="164" y="138"/>
                    <a:pt x="153" y="140"/>
                  </a:cubicBezTo>
                  <a:cubicBezTo>
                    <a:pt x="142" y="142"/>
                    <a:pt x="131" y="143"/>
                    <a:pt x="120" y="142"/>
                  </a:cubicBezTo>
                  <a:cubicBezTo>
                    <a:pt x="109" y="142"/>
                    <a:pt x="98" y="141"/>
                    <a:pt x="87" y="139"/>
                  </a:cubicBezTo>
                  <a:cubicBezTo>
                    <a:pt x="76" y="137"/>
                    <a:pt x="66" y="135"/>
                    <a:pt x="56" y="131"/>
                  </a:cubicBezTo>
                  <a:cubicBezTo>
                    <a:pt x="55" y="132"/>
                    <a:pt x="55" y="132"/>
                    <a:pt x="55" y="132"/>
                  </a:cubicBezTo>
                  <a:cubicBezTo>
                    <a:pt x="41" y="139"/>
                    <a:pt x="41" y="139"/>
                    <a:pt x="41" y="139"/>
                  </a:cubicBezTo>
                  <a:cubicBezTo>
                    <a:pt x="37" y="141"/>
                    <a:pt x="32" y="142"/>
                    <a:pt x="25" y="142"/>
                  </a:cubicBezTo>
                  <a:cubicBezTo>
                    <a:pt x="19" y="142"/>
                    <a:pt x="14" y="141"/>
                    <a:pt x="10" y="139"/>
                  </a:cubicBezTo>
                  <a:cubicBezTo>
                    <a:pt x="6" y="137"/>
                    <a:pt x="4" y="134"/>
                    <a:pt x="4" y="131"/>
                  </a:cubicBezTo>
                  <a:cubicBezTo>
                    <a:pt x="4" y="128"/>
                    <a:pt x="6" y="126"/>
                    <a:pt x="11" y="124"/>
                  </a:cubicBezTo>
                  <a:cubicBezTo>
                    <a:pt x="25" y="117"/>
                    <a:pt x="25" y="117"/>
                    <a:pt x="25" y="117"/>
                  </a:cubicBezTo>
                  <a:cubicBezTo>
                    <a:pt x="25" y="117"/>
                    <a:pt x="25" y="117"/>
                    <a:pt x="25" y="117"/>
                  </a:cubicBezTo>
                  <a:cubicBezTo>
                    <a:pt x="15" y="110"/>
                    <a:pt x="8" y="103"/>
                    <a:pt x="4" y="95"/>
                  </a:cubicBezTo>
                  <a:cubicBezTo>
                    <a:pt x="1" y="87"/>
                    <a:pt x="0" y="80"/>
                    <a:pt x="4" y="72"/>
                  </a:cubicBezTo>
                  <a:cubicBezTo>
                    <a:pt x="5" y="69"/>
                    <a:pt x="7" y="68"/>
                    <a:pt x="10" y="66"/>
                  </a:cubicBezTo>
                  <a:close/>
                </a:path>
              </a:pathLst>
            </a:custGeom>
            <a:solidFill>
              <a:srgbClr val="5E60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13" name="文本框 512">
            <a:extLst>
              <a:ext uri="{FF2B5EF4-FFF2-40B4-BE49-F238E27FC236}">
                <a16:creationId xmlns:a16="http://schemas.microsoft.com/office/drawing/2014/main" id="{98AC9A12-67C2-4392-ADE3-08FF2E29B245}"/>
              </a:ext>
            </a:extLst>
          </p:cNvPr>
          <p:cNvSpPr txBox="1"/>
          <p:nvPr/>
        </p:nvSpPr>
        <p:spPr>
          <a:xfrm>
            <a:off x="4898998" y="3503728"/>
            <a:ext cx="671980" cy="276999"/>
          </a:xfrm>
          <a:prstGeom prst="rect">
            <a:avLst/>
          </a:prstGeom>
          <a:noFill/>
        </p:spPr>
        <p:txBody>
          <a:bodyPr wrap="none" rtlCol="0">
            <a:spAutoFit/>
          </a:bodyPr>
          <a:lstStyle/>
          <a:p>
            <a:pPr algn="ctr"/>
            <a:r>
              <a:rPr lang="en-US" altLang="zh-CN" sz="1200" b="1" dirty="0">
                <a:solidFill>
                  <a:schemeClr val="accent2">
                    <a:lumMod val="75000"/>
                  </a:schemeClr>
                </a:solidFill>
              </a:rPr>
              <a:t>Profits</a:t>
            </a:r>
            <a:endParaRPr lang="zh-CN" altLang="en-US" sz="1200" b="1" dirty="0">
              <a:solidFill>
                <a:schemeClr val="accent2">
                  <a:lumMod val="75000"/>
                </a:schemeClr>
              </a:solidFill>
            </a:endParaRPr>
          </a:p>
        </p:txBody>
      </p:sp>
      <p:sp>
        <p:nvSpPr>
          <p:cNvPr id="514" name="箭头: 上 513">
            <a:extLst>
              <a:ext uri="{FF2B5EF4-FFF2-40B4-BE49-F238E27FC236}">
                <a16:creationId xmlns:a16="http://schemas.microsoft.com/office/drawing/2014/main" id="{7F89915E-6876-4510-AAF4-CD4B248C36B3}"/>
              </a:ext>
            </a:extLst>
          </p:cNvPr>
          <p:cNvSpPr/>
          <p:nvPr/>
        </p:nvSpPr>
        <p:spPr>
          <a:xfrm>
            <a:off x="5523317" y="3558991"/>
            <a:ext cx="169169" cy="202100"/>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箭头: 右 514">
            <a:extLst>
              <a:ext uri="{FF2B5EF4-FFF2-40B4-BE49-F238E27FC236}">
                <a16:creationId xmlns:a16="http://schemas.microsoft.com/office/drawing/2014/main" id="{FD6FCA68-328E-475B-95C3-CF312F854B9D}"/>
              </a:ext>
            </a:extLst>
          </p:cNvPr>
          <p:cNvSpPr/>
          <p:nvPr/>
        </p:nvSpPr>
        <p:spPr>
          <a:xfrm>
            <a:off x="1565937" y="4033525"/>
            <a:ext cx="950881" cy="33119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Result in</a:t>
            </a:r>
            <a:endParaRPr lang="zh-CN" altLang="en-US" sz="1200" dirty="0"/>
          </a:p>
        </p:txBody>
      </p:sp>
      <p:sp>
        <p:nvSpPr>
          <p:cNvPr id="516" name="文本框 515">
            <a:extLst>
              <a:ext uri="{FF2B5EF4-FFF2-40B4-BE49-F238E27FC236}">
                <a16:creationId xmlns:a16="http://schemas.microsoft.com/office/drawing/2014/main" id="{D9B508C3-1669-492C-AE17-60817F8020FB}"/>
              </a:ext>
            </a:extLst>
          </p:cNvPr>
          <p:cNvSpPr txBox="1"/>
          <p:nvPr/>
        </p:nvSpPr>
        <p:spPr>
          <a:xfrm>
            <a:off x="2526122" y="3839840"/>
            <a:ext cx="739305" cy="646331"/>
          </a:xfrm>
          <a:prstGeom prst="rect">
            <a:avLst/>
          </a:prstGeom>
          <a:noFill/>
        </p:spPr>
        <p:txBody>
          <a:bodyPr wrap="none" rtlCol="0">
            <a:spAutoFit/>
          </a:bodyPr>
          <a:lstStyle/>
          <a:p>
            <a:pPr algn="ctr"/>
            <a:r>
              <a:rPr lang="en-US" altLang="zh-CN" sz="1200" b="1" dirty="0">
                <a:solidFill>
                  <a:schemeClr val="accent2">
                    <a:lumMod val="75000"/>
                  </a:schemeClr>
                </a:solidFill>
              </a:rPr>
              <a:t>Cinema</a:t>
            </a:r>
          </a:p>
          <a:p>
            <a:pPr algn="ctr"/>
            <a:r>
              <a:rPr lang="en-US" altLang="zh-CN" sz="1200" b="1" dirty="0">
                <a:solidFill>
                  <a:schemeClr val="accent2">
                    <a:lumMod val="75000"/>
                  </a:schemeClr>
                </a:solidFill>
              </a:rPr>
              <a:t>Gym</a:t>
            </a:r>
          </a:p>
          <a:p>
            <a:pPr algn="ctr"/>
            <a:r>
              <a:rPr lang="en-US" altLang="zh-CN" sz="1200" b="1" dirty="0">
                <a:solidFill>
                  <a:schemeClr val="accent2">
                    <a:lumMod val="75000"/>
                  </a:schemeClr>
                </a:solidFill>
              </a:rPr>
              <a:t>……</a:t>
            </a:r>
            <a:endParaRPr lang="zh-CN" altLang="en-US" sz="1200" b="1" dirty="0">
              <a:solidFill>
                <a:schemeClr val="accent2">
                  <a:lumMod val="75000"/>
                </a:schemeClr>
              </a:solidFill>
            </a:endParaRPr>
          </a:p>
        </p:txBody>
      </p:sp>
      <p:sp>
        <p:nvSpPr>
          <p:cNvPr id="517" name="文本框 516">
            <a:extLst>
              <a:ext uri="{FF2B5EF4-FFF2-40B4-BE49-F238E27FC236}">
                <a16:creationId xmlns:a16="http://schemas.microsoft.com/office/drawing/2014/main" id="{3D494A04-91B7-4887-8A41-D97F1C55B3CD}"/>
              </a:ext>
            </a:extLst>
          </p:cNvPr>
          <p:cNvSpPr txBox="1"/>
          <p:nvPr/>
        </p:nvSpPr>
        <p:spPr>
          <a:xfrm>
            <a:off x="2534648" y="4371214"/>
            <a:ext cx="713658" cy="276999"/>
          </a:xfrm>
          <a:prstGeom prst="rect">
            <a:avLst/>
          </a:prstGeom>
          <a:noFill/>
        </p:spPr>
        <p:txBody>
          <a:bodyPr wrap="none" rtlCol="0">
            <a:spAutoFit/>
          </a:bodyPr>
          <a:lstStyle/>
          <a:p>
            <a:pPr algn="ctr"/>
            <a:r>
              <a:rPr lang="en-US" altLang="zh-CN" sz="1200" b="1" dirty="0">
                <a:solidFill>
                  <a:schemeClr val="accent2">
                    <a:lumMod val="75000"/>
                  </a:schemeClr>
                </a:solidFill>
              </a:rPr>
              <a:t>Appear</a:t>
            </a:r>
            <a:endParaRPr lang="zh-CN" altLang="en-US" sz="1200" b="1" dirty="0">
              <a:solidFill>
                <a:schemeClr val="accent2">
                  <a:lumMod val="75000"/>
                </a:schemeClr>
              </a:solidFill>
            </a:endParaRPr>
          </a:p>
        </p:txBody>
      </p:sp>
      <p:sp>
        <p:nvSpPr>
          <p:cNvPr id="518" name="箭头: 右 517">
            <a:extLst>
              <a:ext uri="{FF2B5EF4-FFF2-40B4-BE49-F238E27FC236}">
                <a16:creationId xmlns:a16="http://schemas.microsoft.com/office/drawing/2014/main" id="{CC5A7670-657B-4487-8EA0-51361EE70F7B}"/>
              </a:ext>
            </a:extLst>
          </p:cNvPr>
          <p:cNvSpPr/>
          <p:nvPr/>
        </p:nvSpPr>
        <p:spPr>
          <a:xfrm>
            <a:off x="3265468" y="4020046"/>
            <a:ext cx="950881" cy="33119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Result in</a:t>
            </a:r>
            <a:endParaRPr lang="zh-CN" altLang="en-US" sz="1200" dirty="0"/>
          </a:p>
        </p:txBody>
      </p:sp>
      <p:grpSp>
        <p:nvGrpSpPr>
          <p:cNvPr id="519" name="2391605e-c1ec-4f33-ac73-081b407e332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036E432-61B8-4F79-956F-385905B75627}"/>
              </a:ext>
            </a:extLst>
          </p:cNvPr>
          <p:cNvGrpSpPr>
            <a:grpSpLocks noChangeAspect="1"/>
          </p:cNvGrpSpPr>
          <p:nvPr>
            <p:custDataLst>
              <p:tags r:id="rId11"/>
            </p:custDataLst>
          </p:nvPr>
        </p:nvGrpSpPr>
        <p:grpSpPr>
          <a:xfrm>
            <a:off x="4317925" y="3789055"/>
            <a:ext cx="370391" cy="493395"/>
            <a:chOff x="4605602" y="1365763"/>
            <a:chExt cx="2980796" cy="4474650"/>
          </a:xfrm>
        </p:grpSpPr>
        <p:sp>
          <p:nvSpPr>
            <p:cNvPr id="520" name="íṡḷiḍê">
              <a:extLst>
                <a:ext uri="{FF2B5EF4-FFF2-40B4-BE49-F238E27FC236}">
                  <a16:creationId xmlns:a16="http://schemas.microsoft.com/office/drawing/2014/main" id="{7E3DC8A1-546C-4705-9F3F-80C4D816F238}"/>
                </a:ext>
              </a:extLst>
            </p:cNvPr>
            <p:cNvSpPr/>
            <p:nvPr/>
          </p:nvSpPr>
          <p:spPr bwMode="auto">
            <a:xfrm>
              <a:off x="5774407" y="3419815"/>
              <a:ext cx="643190" cy="601694"/>
            </a:xfrm>
            <a:custGeom>
              <a:avLst/>
              <a:gdLst>
                <a:gd name="T0" fmla="*/ 93 w 93"/>
                <a:gd name="T1" fmla="*/ 87 h 87"/>
                <a:gd name="T2" fmla="*/ 0 w 93"/>
                <a:gd name="T3" fmla="*/ 87 h 87"/>
                <a:gd name="T4" fmla="*/ 10 w 93"/>
                <a:gd name="T5" fmla="*/ 0 h 87"/>
                <a:gd name="T6" fmla="*/ 83 w 93"/>
                <a:gd name="T7" fmla="*/ 0 h 87"/>
                <a:gd name="T8" fmla="*/ 93 w 93"/>
                <a:gd name="T9" fmla="*/ 87 h 87"/>
              </a:gdLst>
              <a:ahLst/>
              <a:cxnLst>
                <a:cxn ang="0">
                  <a:pos x="T0" y="T1"/>
                </a:cxn>
                <a:cxn ang="0">
                  <a:pos x="T2" y="T3"/>
                </a:cxn>
                <a:cxn ang="0">
                  <a:pos x="T4" y="T5"/>
                </a:cxn>
                <a:cxn ang="0">
                  <a:pos x="T6" y="T7"/>
                </a:cxn>
                <a:cxn ang="0">
                  <a:pos x="T8" y="T9"/>
                </a:cxn>
              </a:cxnLst>
              <a:rect l="0" t="0" r="r" b="b"/>
              <a:pathLst>
                <a:path w="93" h="87">
                  <a:moveTo>
                    <a:pt x="93" y="87"/>
                  </a:moveTo>
                  <a:lnTo>
                    <a:pt x="0" y="87"/>
                  </a:lnTo>
                  <a:lnTo>
                    <a:pt x="10" y="0"/>
                  </a:lnTo>
                  <a:lnTo>
                    <a:pt x="83" y="0"/>
                  </a:lnTo>
                  <a:lnTo>
                    <a:pt x="93" y="87"/>
                  </a:lnTo>
                  <a:close/>
                </a:path>
              </a:pathLst>
            </a:custGeom>
            <a:solidFill>
              <a:srgbClr val="FFD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1" name="iśḻídê">
              <a:extLst>
                <a:ext uri="{FF2B5EF4-FFF2-40B4-BE49-F238E27FC236}">
                  <a16:creationId xmlns:a16="http://schemas.microsoft.com/office/drawing/2014/main" id="{7233E6EB-3E0E-4251-BEA8-2F58B62F59E9}"/>
                </a:ext>
              </a:extLst>
            </p:cNvPr>
            <p:cNvSpPr/>
            <p:nvPr/>
          </p:nvSpPr>
          <p:spPr bwMode="auto">
            <a:xfrm>
              <a:off x="5774407" y="3419815"/>
              <a:ext cx="643190" cy="601694"/>
            </a:xfrm>
            <a:custGeom>
              <a:avLst/>
              <a:gdLst>
                <a:gd name="T0" fmla="*/ 93 w 93"/>
                <a:gd name="T1" fmla="*/ 87 h 87"/>
                <a:gd name="T2" fmla="*/ 0 w 93"/>
                <a:gd name="T3" fmla="*/ 87 h 87"/>
                <a:gd name="T4" fmla="*/ 10 w 93"/>
                <a:gd name="T5" fmla="*/ 0 h 87"/>
                <a:gd name="T6" fmla="*/ 83 w 93"/>
                <a:gd name="T7" fmla="*/ 0 h 87"/>
                <a:gd name="T8" fmla="*/ 93 w 93"/>
                <a:gd name="T9" fmla="*/ 87 h 87"/>
              </a:gdLst>
              <a:ahLst/>
              <a:cxnLst>
                <a:cxn ang="0">
                  <a:pos x="T0" y="T1"/>
                </a:cxn>
                <a:cxn ang="0">
                  <a:pos x="T2" y="T3"/>
                </a:cxn>
                <a:cxn ang="0">
                  <a:pos x="T4" y="T5"/>
                </a:cxn>
                <a:cxn ang="0">
                  <a:pos x="T6" y="T7"/>
                </a:cxn>
                <a:cxn ang="0">
                  <a:pos x="T8" y="T9"/>
                </a:cxn>
              </a:cxnLst>
              <a:rect l="0" t="0" r="r" b="b"/>
              <a:pathLst>
                <a:path w="93" h="87">
                  <a:moveTo>
                    <a:pt x="93" y="87"/>
                  </a:moveTo>
                  <a:lnTo>
                    <a:pt x="0" y="87"/>
                  </a:lnTo>
                  <a:lnTo>
                    <a:pt x="10" y="0"/>
                  </a:lnTo>
                  <a:lnTo>
                    <a:pt x="83" y="0"/>
                  </a:lnTo>
                  <a:lnTo>
                    <a:pt x="93" y="8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2" name="îṥḷîḓè">
              <a:extLst>
                <a:ext uri="{FF2B5EF4-FFF2-40B4-BE49-F238E27FC236}">
                  <a16:creationId xmlns:a16="http://schemas.microsoft.com/office/drawing/2014/main" id="{CDC343B7-A21D-4893-B54F-D76311562DD8}"/>
                </a:ext>
              </a:extLst>
            </p:cNvPr>
            <p:cNvSpPr/>
            <p:nvPr/>
          </p:nvSpPr>
          <p:spPr bwMode="auto">
            <a:xfrm>
              <a:off x="5456267" y="1753059"/>
              <a:ext cx="1279461" cy="1818908"/>
            </a:xfrm>
            <a:custGeom>
              <a:avLst/>
              <a:gdLst>
                <a:gd name="T0" fmla="*/ 0 w 89"/>
                <a:gd name="T1" fmla="*/ 24 h 127"/>
                <a:gd name="T2" fmla="*/ 6 w 89"/>
                <a:gd name="T3" fmla="*/ 91 h 127"/>
                <a:gd name="T4" fmla="*/ 35 w 89"/>
                <a:gd name="T5" fmla="*/ 123 h 127"/>
                <a:gd name="T6" fmla="*/ 54 w 89"/>
                <a:gd name="T7" fmla="*/ 123 h 127"/>
                <a:gd name="T8" fmla="*/ 83 w 89"/>
                <a:gd name="T9" fmla="*/ 91 h 127"/>
                <a:gd name="T10" fmla="*/ 89 w 89"/>
                <a:gd name="T11" fmla="*/ 24 h 127"/>
                <a:gd name="T12" fmla="*/ 68 w 89"/>
                <a:gd name="T13" fmla="*/ 9 h 127"/>
                <a:gd name="T14" fmla="*/ 21 w 89"/>
                <a:gd name="T15" fmla="*/ 9 h 127"/>
                <a:gd name="T16" fmla="*/ 0 w 89"/>
                <a:gd name="T17"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27">
                  <a:moveTo>
                    <a:pt x="0" y="24"/>
                  </a:moveTo>
                  <a:cubicBezTo>
                    <a:pt x="6" y="91"/>
                    <a:pt x="6" y="91"/>
                    <a:pt x="6" y="91"/>
                  </a:cubicBezTo>
                  <a:cubicBezTo>
                    <a:pt x="7" y="100"/>
                    <a:pt x="35" y="123"/>
                    <a:pt x="35" y="123"/>
                  </a:cubicBezTo>
                  <a:cubicBezTo>
                    <a:pt x="41" y="127"/>
                    <a:pt x="48" y="127"/>
                    <a:pt x="54" y="123"/>
                  </a:cubicBezTo>
                  <a:cubicBezTo>
                    <a:pt x="54" y="123"/>
                    <a:pt x="83" y="100"/>
                    <a:pt x="83" y="91"/>
                  </a:cubicBezTo>
                  <a:cubicBezTo>
                    <a:pt x="89" y="24"/>
                    <a:pt x="89" y="24"/>
                    <a:pt x="89" y="24"/>
                  </a:cubicBezTo>
                  <a:cubicBezTo>
                    <a:pt x="68" y="9"/>
                    <a:pt x="68" y="9"/>
                    <a:pt x="68" y="9"/>
                  </a:cubicBezTo>
                  <a:cubicBezTo>
                    <a:pt x="54" y="0"/>
                    <a:pt x="35" y="0"/>
                    <a:pt x="21" y="9"/>
                  </a:cubicBezTo>
                  <a:cubicBezTo>
                    <a:pt x="0" y="24"/>
                    <a:pt x="0" y="24"/>
                    <a:pt x="0" y="24"/>
                  </a:cubicBezTo>
                </a:path>
              </a:pathLst>
            </a:custGeom>
            <a:solidFill>
              <a:srgbClr val="FFD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3" name="íṣľîḋè">
              <a:extLst>
                <a:ext uri="{FF2B5EF4-FFF2-40B4-BE49-F238E27FC236}">
                  <a16:creationId xmlns:a16="http://schemas.microsoft.com/office/drawing/2014/main" id="{62393244-A93B-4384-A005-740E69382999}"/>
                </a:ext>
              </a:extLst>
            </p:cNvPr>
            <p:cNvSpPr/>
            <p:nvPr/>
          </p:nvSpPr>
          <p:spPr bwMode="auto">
            <a:xfrm>
              <a:off x="6638905" y="2382416"/>
              <a:ext cx="325054" cy="546366"/>
            </a:xfrm>
            <a:custGeom>
              <a:avLst/>
              <a:gdLst>
                <a:gd name="T0" fmla="*/ 2 w 23"/>
                <a:gd name="T1" fmla="*/ 19 h 38"/>
                <a:gd name="T2" fmla="*/ 19 w 23"/>
                <a:gd name="T3" fmla="*/ 12 h 38"/>
                <a:gd name="T4" fmla="*/ 0 w 23"/>
                <a:gd name="T5" fmla="*/ 38 h 38"/>
                <a:gd name="T6" fmla="*/ 2 w 23"/>
                <a:gd name="T7" fmla="*/ 19 h 38"/>
              </a:gdLst>
              <a:ahLst/>
              <a:cxnLst>
                <a:cxn ang="0">
                  <a:pos x="T0" y="T1"/>
                </a:cxn>
                <a:cxn ang="0">
                  <a:pos x="T2" y="T3"/>
                </a:cxn>
                <a:cxn ang="0">
                  <a:pos x="T4" y="T5"/>
                </a:cxn>
                <a:cxn ang="0">
                  <a:pos x="T6" y="T7"/>
                </a:cxn>
              </a:cxnLst>
              <a:rect l="0" t="0" r="r" b="b"/>
              <a:pathLst>
                <a:path w="23" h="38">
                  <a:moveTo>
                    <a:pt x="2" y="19"/>
                  </a:moveTo>
                  <a:cubicBezTo>
                    <a:pt x="2" y="19"/>
                    <a:pt x="15" y="0"/>
                    <a:pt x="19" y="12"/>
                  </a:cubicBezTo>
                  <a:cubicBezTo>
                    <a:pt x="23" y="24"/>
                    <a:pt x="3" y="36"/>
                    <a:pt x="0" y="38"/>
                  </a:cubicBezTo>
                  <a:cubicBezTo>
                    <a:pt x="2" y="19"/>
                    <a:pt x="2" y="19"/>
                    <a:pt x="2" y="19"/>
                  </a:cubicBezTo>
                </a:path>
              </a:pathLst>
            </a:custGeom>
            <a:solidFill>
              <a:srgbClr val="FFD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4" name="î$ļïḍè">
              <a:extLst>
                <a:ext uri="{FF2B5EF4-FFF2-40B4-BE49-F238E27FC236}">
                  <a16:creationId xmlns:a16="http://schemas.microsoft.com/office/drawing/2014/main" id="{FF096F45-EEF2-49B9-AE59-6F6095E7E6BC}"/>
                </a:ext>
              </a:extLst>
            </p:cNvPr>
            <p:cNvSpPr/>
            <p:nvPr/>
          </p:nvSpPr>
          <p:spPr bwMode="auto">
            <a:xfrm>
              <a:off x="5214210" y="2382416"/>
              <a:ext cx="345800" cy="546366"/>
            </a:xfrm>
            <a:custGeom>
              <a:avLst/>
              <a:gdLst>
                <a:gd name="T0" fmla="*/ 22 w 24"/>
                <a:gd name="T1" fmla="*/ 19 h 38"/>
                <a:gd name="T2" fmla="*/ 5 w 24"/>
                <a:gd name="T3" fmla="*/ 12 h 38"/>
                <a:gd name="T4" fmla="*/ 24 w 24"/>
                <a:gd name="T5" fmla="*/ 38 h 38"/>
                <a:gd name="T6" fmla="*/ 22 w 24"/>
                <a:gd name="T7" fmla="*/ 19 h 38"/>
              </a:gdLst>
              <a:ahLst/>
              <a:cxnLst>
                <a:cxn ang="0">
                  <a:pos x="T0" y="T1"/>
                </a:cxn>
                <a:cxn ang="0">
                  <a:pos x="T2" y="T3"/>
                </a:cxn>
                <a:cxn ang="0">
                  <a:pos x="T4" y="T5"/>
                </a:cxn>
                <a:cxn ang="0">
                  <a:pos x="T6" y="T7"/>
                </a:cxn>
              </a:cxnLst>
              <a:rect l="0" t="0" r="r" b="b"/>
              <a:pathLst>
                <a:path w="24" h="38">
                  <a:moveTo>
                    <a:pt x="22" y="19"/>
                  </a:moveTo>
                  <a:cubicBezTo>
                    <a:pt x="22" y="19"/>
                    <a:pt x="9" y="0"/>
                    <a:pt x="5" y="12"/>
                  </a:cubicBezTo>
                  <a:cubicBezTo>
                    <a:pt x="0" y="24"/>
                    <a:pt x="21" y="36"/>
                    <a:pt x="24" y="38"/>
                  </a:cubicBezTo>
                  <a:lnTo>
                    <a:pt x="22" y="19"/>
                  </a:lnTo>
                  <a:close/>
                </a:path>
              </a:pathLst>
            </a:custGeom>
            <a:solidFill>
              <a:srgbClr val="FFDB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5" name="íṩľíḑê">
              <a:extLst>
                <a:ext uri="{FF2B5EF4-FFF2-40B4-BE49-F238E27FC236}">
                  <a16:creationId xmlns:a16="http://schemas.microsoft.com/office/drawing/2014/main" id="{43430D10-4B5C-4A3D-A1A3-53E2E1C02A0E}"/>
                </a:ext>
              </a:extLst>
            </p:cNvPr>
            <p:cNvSpPr/>
            <p:nvPr/>
          </p:nvSpPr>
          <p:spPr bwMode="auto">
            <a:xfrm>
              <a:off x="5255706" y="1621657"/>
              <a:ext cx="1549183" cy="2040220"/>
            </a:xfrm>
            <a:custGeom>
              <a:avLst/>
              <a:gdLst>
                <a:gd name="T0" fmla="*/ 101 w 108"/>
                <a:gd name="T1" fmla="*/ 37 h 142"/>
                <a:gd name="T2" fmla="*/ 89 w 108"/>
                <a:gd name="T3" fmla="*/ 99 h 142"/>
                <a:gd name="T4" fmla="*/ 59 w 108"/>
                <a:gd name="T5" fmla="*/ 88 h 142"/>
                <a:gd name="T6" fmla="*/ 28 w 108"/>
                <a:gd name="T7" fmla="*/ 99 h 142"/>
                <a:gd name="T8" fmla="*/ 19 w 108"/>
                <a:gd name="T9" fmla="*/ 59 h 142"/>
                <a:gd name="T10" fmla="*/ 42 w 108"/>
                <a:gd name="T11" fmla="*/ 11 h 142"/>
                <a:gd name="T12" fmla="*/ 1 w 108"/>
                <a:gd name="T13" fmla="*/ 30 h 142"/>
                <a:gd name="T14" fmla="*/ 11 w 108"/>
                <a:gd name="T15" fmla="*/ 59 h 142"/>
                <a:gd name="T16" fmla="*/ 17 w 108"/>
                <a:gd name="T17" fmla="*/ 103 h 142"/>
                <a:gd name="T18" fmla="*/ 52 w 108"/>
                <a:gd name="T19" fmla="*/ 139 h 142"/>
                <a:gd name="T20" fmla="*/ 65 w 108"/>
                <a:gd name="T21" fmla="*/ 139 h 142"/>
                <a:gd name="T22" fmla="*/ 100 w 108"/>
                <a:gd name="T23" fmla="*/ 103 h 142"/>
                <a:gd name="T24" fmla="*/ 108 w 108"/>
                <a:gd name="T25" fmla="*/ 40 h 142"/>
                <a:gd name="T26" fmla="*/ 101 w 108"/>
                <a:gd name="T27"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42">
                  <a:moveTo>
                    <a:pt x="101" y="37"/>
                  </a:moveTo>
                  <a:cubicBezTo>
                    <a:pt x="101" y="37"/>
                    <a:pt x="93" y="95"/>
                    <a:pt x="89" y="99"/>
                  </a:cubicBezTo>
                  <a:cubicBezTo>
                    <a:pt x="89" y="99"/>
                    <a:pt x="81" y="88"/>
                    <a:pt x="59" y="88"/>
                  </a:cubicBezTo>
                  <a:cubicBezTo>
                    <a:pt x="36" y="88"/>
                    <a:pt x="28" y="99"/>
                    <a:pt x="28" y="99"/>
                  </a:cubicBezTo>
                  <a:cubicBezTo>
                    <a:pt x="24" y="95"/>
                    <a:pt x="19" y="59"/>
                    <a:pt x="19" y="59"/>
                  </a:cubicBezTo>
                  <a:cubicBezTo>
                    <a:pt x="52" y="40"/>
                    <a:pt x="42" y="11"/>
                    <a:pt x="42" y="11"/>
                  </a:cubicBezTo>
                  <a:cubicBezTo>
                    <a:pt x="15" y="0"/>
                    <a:pt x="2" y="16"/>
                    <a:pt x="1" y="30"/>
                  </a:cubicBezTo>
                  <a:cubicBezTo>
                    <a:pt x="0" y="45"/>
                    <a:pt x="11" y="59"/>
                    <a:pt x="11" y="59"/>
                  </a:cubicBezTo>
                  <a:cubicBezTo>
                    <a:pt x="11" y="59"/>
                    <a:pt x="12" y="84"/>
                    <a:pt x="17" y="103"/>
                  </a:cubicBezTo>
                  <a:cubicBezTo>
                    <a:pt x="21" y="117"/>
                    <a:pt x="41" y="134"/>
                    <a:pt x="52" y="139"/>
                  </a:cubicBezTo>
                  <a:cubicBezTo>
                    <a:pt x="56" y="142"/>
                    <a:pt x="61" y="142"/>
                    <a:pt x="65" y="139"/>
                  </a:cubicBezTo>
                  <a:cubicBezTo>
                    <a:pt x="76" y="134"/>
                    <a:pt x="96" y="117"/>
                    <a:pt x="100" y="103"/>
                  </a:cubicBezTo>
                  <a:cubicBezTo>
                    <a:pt x="106" y="84"/>
                    <a:pt x="108" y="40"/>
                    <a:pt x="108" y="40"/>
                  </a:cubicBezTo>
                  <a:cubicBezTo>
                    <a:pt x="108" y="36"/>
                    <a:pt x="101" y="37"/>
                    <a:pt x="101" y="37"/>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6" name="îśḻïḋê">
              <a:extLst>
                <a:ext uri="{FF2B5EF4-FFF2-40B4-BE49-F238E27FC236}">
                  <a16:creationId xmlns:a16="http://schemas.microsoft.com/office/drawing/2014/main" id="{94C75228-49F7-4644-8915-1AB7F15479B6}"/>
                </a:ext>
              </a:extLst>
            </p:cNvPr>
            <p:cNvSpPr/>
            <p:nvPr/>
          </p:nvSpPr>
          <p:spPr bwMode="auto">
            <a:xfrm>
              <a:off x="5815899" y="1365763"/>
              <a:ext cx="1334789" cy="1320957"/>
            </a:xfrm>
            <a:custGeom>
              <a:avLst/>
              <a:gdLst>
                <a:gd name="T0" fmla="*/ 80 w 93"/>
                <a:gd name="T1" fmla="*/ 23 h 92"/>
                <a:gd name="T2" fmla="*/ 50 w 93"/>
                <a:gd name="T3" fmla="*/ 24 h 92"/>
                <a:gd name="T4" fmla="*/ 0 w 93"/>
                <a:gd name="T5" fmla="*/ 30 h 92"/>
                <a:gd name="T6" fmla="*/ 77 w 93"/>
                <a:gd name="T7" fmla="*/ 60 h 92"/>
                <a:gd name="T8" fmla="*/ 80 w 93"/>
                <a:gd name="T9" fmla="*/ 23 h 92"/>
              </a:gdLst>
              <a:ahLst/>
              <a:cxnLst>
                <a:cxn ang="0">
                  <a:pos x="T0" y="T1"/>
                </a:cxn>
                <a:cxn ang="0">
                  <a:pos x="T2" y="T3"/>
                </a:cxn>
                <a:cxn ang="0">
                  <a:pos x="T4" y="T5"/>
                </a:cxn>
                <a:cxn ang="0">
                  <a:pos x="T6" y="T7"/>
                </a:cxn>
                <a:cxn ang="0">
                  <a:pos x="T8" y="T9"/>
                </a:cxn>
              </a:cxnLst>
              <a:rect l="0" t="0" r="r" b="b"/>
              <a:pathLst>
                <a:path w="93" h="92">
                  <a:moveTo>
                    <a:pt x="80" y="23"/>
                  </a:moveTo>
                  <a:cubicBezTo>
                    <a:pt x="80" y="23"/>
                    <a:pt x="82" y="48"/>
                    <a:pt x="50" y="24"/>
                  </a:cubicBezTo>
                  <a:cubicBezTo>
                    <a:pt x="18" y="0"/>
                    <a:pt x="2" y="13"/>
                    <a:pt x="0" y="30"/>
                  </a:cubicBezTo>
                  <a:cubicBezTo>
                    <a:pt x="0" y="30"/>
                    <a:pt x="25" y="92"/>
                    <a:pt x="77" y="60"/>
                  </a:cubicBezTo>
                  <a:cubicBezTo>
                    <a:pt x="93" y="50"/>
                    <a:pt x="80" y="23"/>
                    <a:pt x="80" y="23"/>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7" name="îśļîḓê">
              <a:extLst>
                <a:ext uri="{FF2B5EF4-FFF2-40B4-BE49-F238E27FC236}">
                  <a16:creationId xmlns:a16="http://schemas.microsoft.com/office/drawing/2014/main" id="{33F9E468-E95B-4F64-9BF5-A701E4D33228}"/>
                </a:ext>
              </a:extLst>
            </p:cNvPr>
            <p:cNvSpPr/>
            <p:nvPr/>
          </p:nvSpPr>
          <p:spPr bwMode="auto">
            <a:xfrm>
              <a:off x="5947305" y="3129344"/>
              <a:ext cx="297390" cy="255894"/>
            </a:xfrm>
            <a:custGeom>
              <a:avLst/>
              <a:gdLst>
                <a:gd name="T0" fmla="*/ 0 w 21"/>
                <a:gd name="T1" fmla="*/ 0 h 18"/>
                <a:gd name="T2" fmla="*/ 21 w 21"/>
                <a:gd name="T3" fmla="*/ 0 h 18"/>
                <a:gd name="T4" fmla="*/ 0 w 21"/>
                <a:gd name="T5" fmla="*/ 0 h 18"/>
              </a:gdLst>
              <a:ahLst/>
              <a:cxnLst>
                <a:cxn ang="0">
                  <a:pos x="T0" y="T1"/>
                </a:cxn>
                <a:cxn ang="0">
                  <a:pos x="T2" y="T3"/>
                </a:cxn>
                <a:cxn ang="0">
                  <a:pos x="T4" y="T5"/>
                </a:cxn>
              </a:cxnLst>
              <a:rect l="0" t="0" r="r" b="b"/>
              <a:pathLst>
                <a:path w="21" h="18">
                  <a:moveTo>
                    <a:pt x="0" y="0"/>
                  </a:moveTo>
                  <a:cubicBezTo>
                    <a:pt x="21" y="0"/>
                    <a:pt x="21" y="0"/>
                    <a:pt x="21" y="0"/>
                  </a:cubicBezTo>
                  <a:cubicBezTo>
                    <a:pt x="21" y="0"/>
                    <a:pt x="12" y="18"/>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8" name="íṣḻïďe">
              <a:extLst>
                <a:ext uri="{FF2B5EF4-FFF2-40B4-BE49-F238E27FC236}">
                  <a16:creationId xmlns:a16="http://schemas.microsoft.com/office/drawing/2014/main" id="{63347DD3-29BB-490A-B2A7-0330590A8C5A}"/>
                </a:ext>
              </a:extLst>
            </p:cNvPr>
            <p:cNvSpPr/>
            <p:nvPr/>
          </p:nvSpPr>
          <p:spPr bwMode="auto">
            <a:xfrm>
              <a:off x="5497763" y="2354752"/>
              <a:ext cx="1210301" cy="345800"/>
            </a:xfrm>
            <a:custGeom>
              <a:avLst/>
              <a:gdLst>
                <a:gd name="T0" fmla="*/ 84 w 84"/>
                <a:gd name="T1" fmla="*/ 11 h 24"/>
                <a:gd name="T2" fmla="*/ 71 w 84"/>
                <a:gd name="T3" fmla="*/ 11 h 24"/>
                <a:gd name="T4" fmla="*/ 59 w 84"/>
                <a:gd name="T5" fmla="*/ 0 h 24"/>
                <a:gd name="T6" fmla="*/ 47 w 84"/>
                <a:gd name="T7" fmla="*/ 9 h 24"/>
                <a:gd name="T8" fmla="*/ 42 w 84"/>
                <a:gd name="T9" fmla="*/ 7 h 24"/>
                <a:gd name="T10" fmla="*/ 36 w 84"/>
                <a:gd name="T11" fmla="*/ 9 h 24"/>
                <a:gd name="T12" fmla="*/ 24 w 84"/>
                <a:gd name="T13" fmla="*/ 0 h 24"/>
                <a:gd name="T14" fmla="*/ 12 w 84"/>
                <a:gd name="T15" fmla="*/ 11 h 24"/>
                <a:gd name="T16" fmla="*/ 0 w 84"/>
                <a:gd name="T17" fmla="*/ 11 h 24"/>
                <a:gd name="T18" fmla="*/ 0 w 84"/>
                <a:gd name="T19" fmla="*/ 14 h 24"/>
                <a:gd name="T20" fmla="*/ 12 w 84"/>
                <a:gd name="T21" fmla="*/ 14 h 24"/>
                <a:gd name="T22" fmla="*/ 24 w 84"/>
                <a:gd name="T23" fmla="*/ 24 h 24"/>
                <a:gd name="T24" fmla="*/ 36 w 84"/>
                <a:gd name="T25" fmla="*/ 13 h 24"/>
                <a:gd name="T26" fmla="*/ 42 w 84"/>
                <a:gd name="T27" fmla="*/ 10 h 24"/>
                <a:gd name="T28" fmla="*/ 47 w 84"/>
                <a:gd name="T29" fmla="*/ 13 h 24"/>
                <a:gd name="T30" fmla="*/ 59 w 84"/>
                <a:gd name="T31" fmla="*/ 24 h 24"/>
                <a:gd name="T32" fmla="*/ 71 w 84"/>
                <a:gd name="T33" fmla="*/ 14 h 24"/>
                <a:gd name="T34" fmla="*/ 84 w 84"/>
                <a:gd name="T35" fmla="*/ 14 h 24"/>
                <a:gd name="T36" fmla="*/ 84 w 84"/>
                <a:gd name="T37" fmla="*/ 11 h 24"/>
                <a:gd name="T38" fmla="*/ 24 w 84"/>
                <a:gd name="T39" fmla="*/ 21 h 24"/>
                <a:gd name="T40" fmla="*/ 15 w 84"/>
                <a:gd name="T41" fmla="*/ 12 h 24"/>
                <a:gd name="T42" fmla="*/ 24 w 84"/>
                <a:gd name="T43" fmla="*/ 3 h 24"/>
                <a:gd name="T44" fmla="*/ 33 w 84"/>
                <a:gd name="T45" fmla="*/ 12 h 24"/>
                <a:gd name="T46" fmla="*/ 24 w 84"/>
                <a:gd name="T47" fmla="*/ 21 h 24"/>
                <a:gd name="T48" fmla="*/ 59 w 84"/>
                <a:gd name="T49" fmla="*/ 21 h 24"/>
                <a:gd name="T50" fmla="*/ 50 w 84"/>
                <a:gd name="T51" fmla="*/ 12 h 24"/>
                <a:gd name="T52" fmla="*/ 59 w 84"/>
                <a:gd name="T53" fmla="*/ 3 h 24"/>
                <a:gd name="T54" fmla="*/ 68 w 84"/>
                <a:gd name="T55" fmla="*/ 12 h 24"/>
                <a:gd name="T56" fmla="*/ 59 w 84"/>
                <a:gd name="T5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24">
                  <a:moveTo>
                    <a:pt x="84" y="11"/>
                  </a:moveTo>
                  <a:cubicBezTo>
                    <a:pt x="71" y="11"/>
                    <a:pt x="71" y="11"/>
                    <a:pt x="71" y="11"/>
                  </a:cubicBezTo>
                  <a:cubicBezTo>
                    <a:pt x="70" y="5"/>
                    <a:pt x="65" y="0"/>
                    <a:pt x="59" y="0"/>
                  </a:cubicBezTo>
                  <a:cubicBezTo>
                    <a:pt x="53" y="0"/>
                    <a:pt x="49" y="4"/>
                    <a:pt x="47" y="9"/>
                  </a:cubicBezTo>
                  <a:cubicBezTo>
                    <a:pt x="46" y="8"/>
                    <a:pt x="44" y="7"/>
                    <a:pt x="42" y="7"/>
                  </a:cubicBezTo>
                  <a:cubicBezTo>
                    <a:pt x="39" y="7"/>
                    <a:pt x="37" y="8"/>
                    <a:pt x="36" y="9"/>
                  </a:cubicBezTo>
                  <a:cubicBezTo>
                    <a:pt x="35" y="4"/>
                    <a:pt x="30" y="0"/>
                    <a:pt x="24" y="0"/>
                  </a:cubicBezTo>
                  <a:cubicBezTo>
                    <a:pt x="18" y="0"/>
                    <a:pt x="13" y="5"/>
                    <a:pt x="12" y="11"/>
                  </a:cubicBezTo>
                  <a:cubicBezTo>
                    <a:pt x="0" y="11"/>
                    <a:pt x="0" y="11"/>
                    <a:pt x="0" y="11"/>
                  </a:cubicBezTo>
                  <a:cubicBezTo>
                    <a:pt x="0" y="14"/>
                    <a:pt x="0" y="14"/>
                    <a:pt x="0" y="14"/>
                  </a:cubicBezTo>
                  <a:cubicBezTo>
                    <a:pt x="12" y="14"/>
                    <a:pt x="12" y="14"/>
                    <a:pt x="12" y="14"/>
                  </a:cubicBezTo>
                  <a:cubicBezTo>
                    <a:pt x="13" y="20"/>
                    <a:pt x="18" y="24"/>
                    <a:pt x="24" y="24"/>
                  </a:cubicBezTo>
                  <a:cubicBezTo>
                    <a:pt x="31" y="24"/>
                    <a:pt x="36" y="19"/>
                    <a:pt x="36" y="13"/>
                  </a:cubicBezTo>
                  <a:cubicBezTo>
                    <a:pt x="37" y="12"/>
                    <a:pt x="39" y="10"/>
                    <a:pt x="42" y="10"/>
                  </a:cubicBezTo>
                  <a:cubicBezTo>
                    <a:pt x="44" y="10"/>
                    <a:pt x="45" y="11"/>
                    <a:pt x="47" y="13"/>
                  </a:cubicBezTo>
                  <a:cubicBezTo>
                    <a:pt x="47" y="19"/>
                    <a:pt x="52" y="24"/>
                    <a:pt x="59" y="24"/>
                  </a:cubicBezTo>
                  <a:cubicBezTo>
                    <a:pt x="65" y="24"/>
                    <a:pt x="70" y="20"/>
                    <a:pt x="71" y="14"/>
                  </a:cubicBezTo>
                  <a:cubicBezTo>
                    <a:pt x="84" y="14"/>
                    <a:pt x="84" y="14"/>
                    <a:pt x="84" y="14"/>
                  </a:cubicBezTo>
                  <a:cubicBezTo>
                    <a:pt x="84" y="11"/>
                    <a:pt x="84" y="11"/>
                    <a:pt x="84" y="11"/>
                  </a:cubicBezTo>
                  <a:moveTo>
                    <a:pt x="24" y="21"/>
                  </a:moveTo>
                  <a:cubicBezTo>
                    <a:pt x="19" y="21"/>
                    <a:pt x="15" y="17"/>
                    <a:pt x="15" y="12"/>
                  </a:cubicBezTo>
                  <a:cubicBezTo>
                    <a:pt x="15" y="7"/>
                    <a:pt x="19" y="3"/>
                    <a:pt x="24" y="3"/>
                  </a:cubicBezTo>
                  <a:cubicBezTo>
                    <a:pt x="29" y="3"/>
                    <a:pt x="33" y="7"/>
                    <a:pt x="33" y="12"/>
                  </a:cubicBezTo>
                  <a:cubicBezTo>
                    <a:pt x="33" y="17"/>
                    <a:pt x="29" y="21"/>
                    <a:pt x="24" y="21"/>
                  </a:cubicBezTo>
                  <a:moveTo>
                    <a:pt x="59" y="21"/>
                  </a:moveTo>
                  <a:cubicBezTo>
                    <a:pt x="54" y="21"/>
                    <a:pt x="50" y="17"/>
                    <a:pt x="50" y="12"/>
                  </a:cubicBezTo>
                  <a:cubicBezTo>
                    <a:pt x="50" y="7"/>
                    <a:pt x="54" y="3"/>
                    <a:pt x="59" y="3"/>
                  </a:cubicBezTo>
                  <a:cubicBezTo>
                    <a:pt x="64" y="3"/>
                    <a:pt x="68" y="7"/>
                    <a:pt x="68" y="12"/>
                  </a:cubicBezTo>
                  <a:cubicBezTo>
                    <a:pt x="68" y="17"/>
                    <a:pt x="64" y="21"/>
                    <a:pt x="59" y="21"/>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9" name="iṣ1iḑè">
              <a:extLst>
                <a:ext uri="{FF2B5EF4-FFF2-40B4-BE49-F238E27FC236}">
                  <a16:creationId xmlns:a16="http://schemas.microsoft.com/office/drawing/2014/main" id="{A53D65D4-DCDE-419D-BE8C-6DD1250FE928}"/>
                </a:ext>
              </a:extLst>
            </p:cNvPr>
            <p:cNvSpPr/>
            <p:nvPr/>
          </p:nvSpPr>
          <p:spPr bwMode="auto">
            <a:xfrm>
              <a:off x="4695508" y="3717201"/>
              <a:ext cx="2800980" cy="2123212"/>
            </a:xfrm>
            <a:custGeom>
              <a:avLst/>
              <a:gdLst>
                <a:gd name="T0" fmla="*/ 195 w 195"/>
                <a:gd name="T1" fmla="*/ 148 h 148"/>
                <a:gd name="T2" fmla="*/ 195 w 195"/>
                <a:gd name="T3" fmla="*/ 45 h 148"/>
                <a:gd name="T4" fmla="*/ 150 w 195"/>
                <a:gd name="T5" fmla="*/ 0 h 148"/>
                <a:gd name="T6" fmla="*/ 96 w 195"/>
                <a:gd name="T7" fmla="*/ 45 h 148"/>
                <a:gd name="T8" fmla="*/ 45 w 195"/>
                <a:gd name="T9" fmla="*/ 0 h 148"/>
                <a:gd name="T10" fmla="*/ 0 w 195"/>
                <a:gd name="T11" fmla="*/ 45 h 148"/>
                <a:gd name="T12" fmla="*/ 0 w 195"/>
                <a:gd name="T13" fmla="*/ 148 h 148"/>
                <a:gd name="T14" fmla="*/ 195 w 195"/>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48">
                  <a:moveTo>
                    <a:pt x="195" y="148"/>
                  </a:moveTo>
                  <a:cubicBezTo>
                    <a:pt x="195" y="45"/>
                    <a:pt x="195" y="45"/>
                    <a:pt x="195" y="45"/>
                  </a:cubicBezTo>
                  <a:cubicBezTo>
                    <a:pt x="195" y="20"/>
                    <a:pt x="175" y="0"/>
                    <a:pt x="150" y="0"/>
                  </a:cubicBezTo>
                  <a:cubicBezTo>
                    <a:pt x="96" y="45"/>
                    <a:pt x="96" y="45"/>
                    <a:pt x="96" y="45"/>
                  </a:cubicBezTo>
                  <a:cubicBezTo>
                    <a:pt x="45" y="0"/>
                    <a:pt x="45" y="0"/>
                    <a:pt x="45" y="0"/>
                  </a:cubicBezTo>
                  <a:cubicBezTo>
                    <a:pt x="20" y="0"/>
                    <a:pt x="0" y="20"/>
                    <a:pt x="0" y="45"/>
                  </a:cubicBezTo>
                  <a:cubicBezTo>
                    <a:pt x="0" y="148"/>
                    <a:pt x="0" y="148"/>
                    <a:pt x="0" y="148"/>
                  </a:cubicBezTo>
                  <a:cubicBezTo>
                    <a:pt x="195" y="148"/>
                    <a:pt x="195" y="148"/>
                    <a:pt x="195" y="1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0" name="i$ḻídé">
              <a:extLst>
                <a:ext uri="{FF2B5EF4-FFF2-40B4-BE49-F238E27FC236}">
                  <a16:creationId xmlns:a16="http://schemas.microsoft.com/office/drawing/2014/main" id="{041AB8F7-4CAA-4B2A-80A3-10F011ABD8ED}"/>
                </a:ext>
              </a:extLst>
            </p:cNvPr>
            <p:cNvSpPr/>
            <p:nvPr/>
          </p:nvSpPr>
          <p:spPr bwMode="auto">
            <a:xfrm>
              <a:off x="5442435" y="3744865"/>
              <a:ext cx="1293293" cy="1134223"/>
            </a:xfrm>
            <a:custGeom>
              <a:avLst/>
              <a:gdLst>
                <a:gd name="T0" fmla="*/ 90 w 90"/>
                <a:gd name="T1" fmla="*/ 79 h 79"/>
                <a:gd name="T2" fmla="*/ 90 w 90"/>
                <a:gd name="T3" fmla="*/ 0 h 79"/>
                <a:gd name="T4" fmla="*/ 90 w 90"/>
                <a:gd name="T5" fmla="*/ 0 h 79"/>
                <a:gd name="T6" fmla="*/ 1 w 90"/>
                <a:gd name="T7" fmla="*/ 0 h 79"/>
                <a:gd name="T8" fmla="*/ 0 w 90"/>
                <a:gd name="T9" fmla="*/ 0 h 79"/>
                <a:gd name="T10" fmla="*/ 0 w 90"/>
                <a:gd name="T11" fmla="*/ 79 h 79"/>
                <a:gd name="T12" fmla="*/ 90 w 9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90" h="79">
                  <a:moveTo>
                    <a:pt x="90" y="79"/>
                  </a:moveTo>
                  <a:cubicBezTo>
                    <a:pt x="90" y="0"/>
                    <a:pt x="90" y="0"/>
                    <a:pt x="90" y="0"/>
                  </a:cubicBezTo>
                  <a:cubicBezTo>
                    <a:pt x="90" y="0"/>
                    <a:pt x="90" y="0"/>
                    <a:pt x="90" y="0"/>
                  </a:cubicBezTo>
                  <a:cubicBezTo>
                    <a:pt x="1" y="0"/>
                    <a:pt x="1" y="0"/>
                    <a:pt x="1" y="0"/>
                  </a:cubicBezTo>
                  <a:cubicBezTo>
                    <a:pt x="1" y="0"/>
                    <a:pt x="0" y="0"/>
                    <a:pt x="0" y="0"/>
                  </a:cubicBezTo>
                  <a:cubicBezTo>
                    <a:pt x="0" y="79"/>
                    <a:pt x="0" y="79"/>
                    <a:pt x="0" y="79"/>
                  </a:cubicBezTo>
                  <a:cubicBezTo>
                    <a:pt x="90" y="79"/>
                    <a:pt x="90" y="79"/>
                    <a:pt x="90" y="79"/>
                  </a:cubicBezTo>
                </a:path>
              </a:pathLst>
            </a:custGeom>
            <a:solidFill>
              <a:srgbClr val="C4C7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1" name="íśḻïďé">
              <a:extLst>
                <a:ext uri="{FF2B5EF4-FFF2-40B4-BE49-F238E27FC236}">
                  <a16:creationId xmlns:a16="http://schemas.microsoft.com/office/drawing/2014/main" id="{B3065E71-4332-4A5D-8F5E-C4FD2256D267}"/>
                </a:ext>
              </a:extLst>
            </p:cNvPr>
            <p:cNvSpPr/>
            <p:nvPr/>
          </p:nvSpPr>
          <p:spPr bwMode="auto">
            <a:xfrm>
              <a:off x="4605602" y="3703369"/>
              <a:ext cx="2980796" cy="2137044"/>
            </a:xfrm>
            <a:custGeom>
              <a:avLst/>
              <a:gdLst>
                <a:gd name="T0" fmla="*/ 207 w 207"/>
                <a:gd name="T1" fmla="*/ 149 h 149"/>
                <a:gd name="T2" fmla="*/ 204 w 207"/>
                <a:gd name="T3" fmla="*/ 54 h 149"/>
                <a:gd name="T4" fmla="*/ 156 w 207"/>
                <a:gd name="T5" fmla="*/ 0 h 149"/>
                <a:gd name="T6" fmla="*/ 125 w 207"/>
                <a:gd name="T7" fmla="*/ 0 h 149"/>
                <a:gd name="T8" fmla="*/ 126 w 207"/>
                <a:gd name="T9" fmla="*/ 52 h 149"/>
                <a:gd name="T10" fmla="*/ 103 w 207"/>
                <a:gd name="T11" fmla="*/ 73 h 149"/>
                <a:gd name="T12" fmla="*/ 82 w 207"/>
                <a:gd name="T13" fmla="*/ 52 h 149"/>
                <a:gd name="T14" fmla="*/ 82 w 207"/>
                <a:gd name="T15" fmla="*/ 0 h 149"/>
                <a:gd name="T16" fmla="*/ 51 w 207"/>
                <a:gd name="T17" fmla="*/ 0 h 149"/>
                <a:gd name="T18" fmla="*/ 3 w 207"/>
                <a:gd name="T19" fmla="*/ 54 h 149"/>
                <a:gd name="T20" fmla="*/ 0 w 207"/>
                <a:gd name="T21" fmla="*/ 149 h 149"/>
                <a:gd name="T22" fmla="*/ 207 w 207"/>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149">
                  <a:moveTo>
                    <a:pt x="207" y="149"/>
                  </a:moveTo>
                  <a:cubicBezTo>
                    <a:pt x="204" y="54"/>
                    <a:pt x="204" y="54"/>
                    <a:pt x="204" y="54"/>
                  </a:cubicBezTo>
                  <a:cubicBezTo>
                    <a:pt x="204" y="28"/>
                    <a:pt x="182" y="0"/>
                    <a:pt x="156" y="0"/>
                  </a:cubicBezTo>
                  <a:cubicBezTo>
                    <a:pt x="125" y="0"/>
                    <a:pt x="125" y="0"/>
                    <a:pt x="125" y="0"/>
                  </a:cubicBezTo>
                  <a:cubicBezTo>
                    <a:pt x="126" y="52"/>
                    <a:pt x="126" y="52"/>
                    <a:pt x="126" y="52"/>
                  </a:cubicBezTo>
                  <a:cubicBezTo>
                    <a:pt x="103" y="73"/>
                    <a:pt x="103" y="73"/>
                    <a:pt x="103" y="73"/>
                  </a:cubicBezTo>
                  <a:cubicBezTo>
                    <a:pt x="82" y="52"/>
                    <a:pt x="82" y="52"/>
                    <a:pt x="82" y="52"/>
                  </a:cubicBezTo>
                  <a:cubicBezTo>
                    <a:pt x="82" y="0"/>
                    <a:pt x="82" y="0"/>
                    <a:pt x="82" y="0"/>
                  </a:cubicBezTo>
                  <a:cubicBezTo>
                    <a:pt x="51" y="0"/>
                    <a:pt x="51" y="0"/>
                    <a:pt x="51" y="0"/>
                  </a:cubicBezTo>
                  <a:cubicBezTo>
                    <a:pt x="25" y="0"/>
                    <a:pt x="3" y="28"/>
                    <a:pt x="3" y="54"/>
                  </a:cubicBezTo>
                  <a:cubicBezTo>
                    <a:pt x="0" y="149"/>
                    <a:pt x="0" y="149"/>
                    <a:pt x="0" y="149"/>
                  </a:cubicBezTo>
                  <a:cubicBezTo>
                    <a:pt x="207" y="149"/>
                    <a:pt x="207" y="149"/>
                    <a:pt x="207" y="149"/>
                  </a:cubicBezTo>
                </a:path>
              </a:pathLst>
            </a:custGeom>
            <a:solidFill>
              <a:srgbClr val="23B3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2" name="íṡľíďê">
              <a:extLst>
                <a:ext uri="{FF2B5EF4-FFF2-40B4-BE49-F238E27FC236}">
                  <a16:creationId xmlns:a16="http://schemas.microsoft.com/office/drawing/2014/main" id="{E88B6C02-3CEF-4466-B9E1-4B469C0964B9}"/>
                </a:ext>
              </a:extLst>
            </p:cNvPr>
            <p:cNvSpPr/>
            <p:nvPr/>
          </p:nvSpPr>
          <p:spPr bwMode="auto">
            <a:xfrm>
              <a:off x="6175531" y="5093486"/>
              <a:ext cx="145238" cy="145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3" name="ïşļïḍê">
              <a:extLst>
                <a:ext uri="{FF2B5EF4-FFF2-40B4-BE49-F238E27FC236}">
                  <a16:creationId xmlns:a16="http://schemas.microsoft.com/office/drawing/2014/main" id="{E745A0D0-9C10-48D5-8A31-086DF965EBD1}"/>
                </a:ext>
              </a:extLst>
            </p:cNvPr>
            <p:cNvSpPr/>
            <p:nvPr/>
          </p:nvSpPr>
          <p:spPr bwMode="auto">
            <a:xfrm>
              <a:off x="6175531" y="5356293"/>
              <a:ext cx="145238" cy="138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4" name="îṩļiḋê">
              <a:extLst>
                <a:ext uri="{FF2B5EF4-FFF2-40B4-BE49-F238E27FC236}">
                  <a16:creationId xmlns:a16="http://schemas.microsoft.com/office/drawing/2014/main" id="{4FC93329-986B-4472-B8A5-868A87508F02}"/>
                </a:ext>
              </a:extLst>
            </p:cNvPr>
            <p:cNvSpPr/>
            <p:nvPr/>
          </p:nvSpPr>
          <p:spPr bwMode="auto">
            <a:xfrm>
              <a:off x="6175531" y="5612183"/>
              <a:ext cx="145238" cy="145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5" name="ïṥļîḓê">
              <a:extLst>
                <a:ext uri="{FF2B5EF4-FFF2-40B4-BE49-F238E27FC236}">
                  <a16:creationId xmlns:a16="http://schemas.microsoft.com/office/drawing/2014/main" id="{5E59A789-D6F6-43D5-8749-5BD2F41F874A}"/>
                </a:ext>
              </a:extLst>
            </p:cNvPr>
            <p:cNvSpPr/>
            <p:nvPr/>
          </p:nvSpPr>
          <p:spPr bwMode="auto">
            <a:xfrm>
              <a:off x="6071793" y="4754600"/>
              <a:ext cx="48414" cy="1085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6" name="ïṡlïdè">
              <a:extLst>
                <a:ext uri="{FF2B5EF4-FFF2-40B4-BE49-F238E27FC236}">
                  <a16:creationId xmlns:a16="http://schemas.microsoft.com/office/drawing/2014/main" id="{E0151C9F-BC89-4BEA-938C-BE6836B839D2}"/>
                </a:ext>
              </a:extLst>
            </p:cNvPr>
            <p:cNvSpPr/>
            <p:nvPr/>
          </p:nvSpPr>
          <p:spPr bwMode="auto">
            <a:xfrm>
              <a:off x="6071793" y="4754600"/>
              <a:ext cx="48414" cy="10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7" name="ïṥļíḑé">
              <a:extLst>
                <a:ext uri="{FF2B5EF4-FFF2-40B4-BE49-F238E27FC236}">
                  <a16:creationId xmlns:a16="http://schemas.microsoft.com/office/drawing/2014/main" id="{FDF9FAB9-B44F-4A81-A0E1-923D9810600B}"/>
                </a:ext>
              </a:extLst>
            </p:cNvPr>
            <p:cNvSpPr/>
            <p:nvPr/>
          </p:nvSpPr>
          <p:spPr bwMode="auto">
            <a:xfrm>
              <a:off x="6825634" y="4996662"/>
              <a:ext cx="82992" cy="843751"/>
            </a:xfrm>
            <a:custGeom>
              <a:avLst/>
              <a:gdLst>
                <a:gd name="T0" fmla="*/ 12 w 12"/>
                <a:gd name="T1" fmla="*/ 122 h 122"/>
                <a:gd name="T2" fmla="*/ 6 w 12"/>
                <a:gd name="T3" fmla="*/ 0 h 122"/>
                <a:gd name="T4" fmla="*/ 0 w 12"/>
                <a:gd name="T5" fmla="*/ 122 h 122"/>
                <a:gd name="T6" fmla="*/ 12 w 12"/>
                <a:gd name="T7" fmla="*/ 122 h 122"/>
              </a:gdLst>
              <a:ahLst/>
              <a:cxnLst>
                <a:cxn ang="0">
                  <a:pos x="T0" y="T1"/>
                </a:cxn>
                <a:cxn ang="0">
                  <a:pos x="T2" y="T3"/>
                </a:cxn>
                <a:cxn ang="0">
                  <a:pos x="T4" y="T5"/>
                </a:cxn>
                <a:cxn ang="0">
                  <a:pos x="T6" y="T7"/>
                </a:cxn>
              </a:cxnLst>
              <a:rect l="0" t="0" r="r" b="b"/>
              <a:pathLst>
                <a:path w="12" h="122">
                  <a:moveTo>
                    <a:pt x="12" y="122"/>
                  </a:moveTo>
                  <a:lnTo>
                    <a:pt x="6" y="0"/>
                  </a:lnTo>
                  <a:lnTo>
                    <a:pt x="0" y="122"/>
                  </a:lnTo>
                  <a:lnTo>
                    <a:pt x="12" y="122"/>
                  </a:lnTo>
                  <a:close/>
                </a:path>
              </a:pathLst>
            </a:custGeom>
            <a:solidFill>
              <a:srgbClr val="0099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8" name="ïŝļíḋé">
              <a:extLst>
                <a:ext uri="{FF2B5EF4-FFF2-40B4-BE49-F238E27FC236}">
                  <a16:creationId xmlns:a16="http://schemas.microsoft.com/office/drawing/2014/main" id="{BB56C2F4-0816-4385-8C3B-2E1CE444D760}"/>
                </a:ext>
              </a:extLst>
            </p:cNvPr>
            <p:cNvSpPr/>
            <p:nvPr/>
          </p:nvSpPr>
          <p:spPr bwMode="auto">
            <a:xfrm>
              <a:off x="6825634" y="4996662"/>
              <a:ext cx="82992" cy="843751"/>
            </a:xfrm>
            <a:custGeom>
              <a:avLst/>
              <a:gdLst>
                <a:gd name="T0" fmla="*/ 12 w 12"/>
                <a:gd name="T1" fmla="*/ 122 h 122"/>
                <a:gd name="T2" fmla="*/ 6 w 12"/>
                <a:gd name="T3" fmla="*/ 0 h 122"/>
                <a:gd name="T4" fmla="*/ 0 w 12"/>
                <a:gd name="T5" fmla="*/ 122 h 122"/>
                <a:gd name="T6" fmla="*/ 12 w 12"/>
                <a:gd name="T7" fmla="*/ 122 h 122"/>
              </a:gdLst>
              <a:ahLst/>
              <a:cxnLst>
                <a:cxn ang="0">
                  <a:pos x="T0" y="T1"/>
                </a:cxn>
                <a:cxn ang="0">
                  <a:pos x="T2" y="T3"/>
                </a:cxn>
                <a:cxn ang="0">
                  <a:pos x="T4" y="T5"/>
                </a:cxn>
                <a:cxn ang="0">
                  <a:pos x="T6" y="T7"/>
                </a:cxn>
              </a:cxnLst>
              <a:rect l="0" t="0" r="r" b="b"/>
              <a:pathLst>
                <a:path w="12" h="122">
                  <a:moveTo>
                    <a:pt x="12" y="122"/>
                  </a:moveTo>
                  <a:lnTo>
                    <a:pt x="6" y="0"/>
                  </a:lnTo>
                  <a:lnTo>
                    <a:pt x="0" y="122"/>
                  </a:lnTo>
                  <a:lnTo>
                    <a:pt x="12" y="1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9" name="îśḻiďé">
              <a:extLst>
                <a:ext uri="{FF2B5EF4-FFF2-40B4-BE49-F238E27FC236}">
                  <a16:creationId xmlns:a16="http://schemas.microsoft.com/office/drawing/2014/main" id="{FBBF0A7F-D39A-4BFD-AA08-2E180D8A8A5E}"/>
                </a:ext>
              </a:extLst>
            </p:cNvPr>
            <p:cNvSpPr/>
            <p:nvPr/>
          </p:nvSpPr>
          <p:spPr bwMode="auto">
            <a:xfrm>
              <a:off x="5228042" y="4996662"/>
              <a:ext cx="82992" cy="843751"/>
            </a:xfrm>
            <a:custGeom>
              <a:avLst/>
              <a:gdLst>
                <a:gd name="T0" fmla="*/ 12 w 12"/>
                <a:gd name="T1" fmla="*/ 122 h 122"/>
                <a:gd name="T2" fmla="*/ 6 w 12"/>
                <a:gd name="T3" fmla="*/ 0 h 122"/>
                <a:gd name="T4" fmla="*/ 0 w 12"/>
                <a:gd name="T5" fmla="*/ 122 h 122"/>
                <a:gd name="T6" fmla="*/ 12 w 12"/>
                <a:gd name="T7" fmla="*/ 122 h 122"/>
              </a:gdLst>
              <a:ahLst/>
              <a:cxnLst>
                <a:cxn ang="0">
                  <a:pos x="T0" y="T1"/>
                </a:cxn>
                <a:cxn ang="0">
                  <a:pos x="T2" y="T3"/>
                </a:cxn>
                <a:cxn ang="0">
                  <a:pos x="T4" y="T5"/>
                </a:cxn>
                <a:cxn ang="0">
                  <a:pos x="T6" y="T7"/>
                </a:cxn>
              </a:cxnLst>
              <a:rect l="0" t="0" r="r" b="b"/>
              <a:pathLst>
                <a:path w="12" h="122">
                  <a:moveTo>
                    <a:pt x="12" y="122"/>
                  </a:moveTo>
                  <a:lnTo>
                    <a:pt x="6" y="0"/>
                  </a:lnTo>
                  <a:lnTo>
                    <a:pt x="0" y="122"/>
                  </a:lnTo>
                  <a:lnTo>
                    <a:pt x="12" y="122"/>
                  </a:lnTo>
                  <a:close/>
                </a:path>
              </a:pathLst>
            </a:custGeom>
            <a:solidFill>
              <a:srgbClr val="0099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0" name="iś1idè">
              <a:extLst>
                <a:ext uri="{FF2B5EF4-FFF2-40B4-BE49-F238E27FC236}">
                  <a16:creationId xmlns:a16="http://schemas.microsoft.com/office/drawing/2014/main" id="{CF66DA1C-DC67-4B1F-9501-245B79DDFBE8}"/>
                </a:ext>
              </a:extLst>
            </p:cNvPr>
            <p:cNvSpPr/>
            <p:nvPr/>
          </p:nvSpPr>
          <p:spPr bwMode="auto">
            <a:xfrm>
              <a:off x="5483931" y="3703369"/>
              <a:ext cx="601694" cy="1175719"/>
            </a:xfrm>
            <a:custGeom>
              <a:avLst/>
              <a:gdLst>
                <a:gd name="T0" fmla="*/ 42 w 42"/>
                <a:gd name="T1" fmla="*/ 82 h 82"/>
                <a:gd name="T2" fmla="*/ 3 w 42"/>
                <a:gd name="T3" fmla="*/ 47 h 82"/>
                <a:gd name="T4" fmla="*/ 12 w 42"/>
                <a:gd name="T5" fmla="*/ 42 h 82"/>
                <a:gd name="T6" fmla="*/ 0 w 42"/>
                <a:gd name="T7" fmla="*/ 28 h 82"/>
                <a:gd name="T8" fmla="*/ 17 w 42"/>
                <a:gd name="T9" fmla="*/ 0 h 82"/>
                <a:gd name="T10" fmla="*/ 23 w 42"/>
                <a:gd name="T11" fmla="*/ 0 h 82"/>
                <a:gd name="T12" fmla="*/ 42 w 42"/>
                <a:gd name="T13" fmla="*/ 69 h 82"/>
                <a:gd name="T14" fmla="*/ 42 w 42"/>
                <a:gd name="T15" fmla="*/ 82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2">
                  <a:moveTo>
                    <a:pt x="42" y="82"/>
                  </a:moveTo>
                  <a:cubicBezTo>
                    <a:pt x="3" y="47"/>
                    <a:pt x="3" y="47"/>
                    <a:pt x="3" y="47"/>
                  </a:cubicBezTo>
                  <a:cubicBezTo>
                    <a:pt x="12" y="42"/>
                    <a:pt x="12" y="42"/>
                    <a:pt x="12" y="42"/>
                  </a:cubicBezTo>
                  <a:cubicBezTo>
                    <a:pt x="0" y="28"/>
                    <a:pt x="0" y="28"/>
                    <a:pt x="0" y="28"/>
                  </a:cubicBezTo>
                  <a:cubicBezTo>
                    <a:pt x="17" y="0"/>
                    <a:pt x="17" y="0"/>
                    <a:pt x="17" y="0"/>
                  </a:cubicBezTo>
                  <a:cubicBezTo>
                    <a:pt x="23" y="0"/>
                    <a:pt x="23" y="0"/>
                    <a:pt x="23" y="0"/>
                  </a:cubicBezTo>
                  <a:cubicBezTo>
                    <a:pt x="21" y="45"/>
                    <a:pt x="42" y="69"/>
                    <a:pt x="42" y="69"/>
                  </a:cubicBezTo>
                  <a:cubicBezTo>
                    <a:pt x="42" y="82"/>
                    <a:pt x="42" y="82"/>
                    <a:pt x="42" y="8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1" name="ïŝļíḑé">
              <a:extLst>
                <a:ext uri="{FF2B5EF4-FFF2-40B4-BE49-F238E27FC236}">
                  <a16:creationId xmlns:a16="http://schemas.microsoft.com/office/drawing/2014/main" id="{F1229B20-5DA3-4CD1-B6AA-DD768BC89D94}"/>
                </a:ext>
              </a:extLst>
            </p:cNvPr>
            <p:cNvSpPr/>
            <p:nvPr/>
          </p:nvSpPr>
          <p:spPr bwMode="auto">
            <a:xfrm>
              <a:off x="6085625" y="3703369"/>
              <a:ext cx="608608" cy="1175719"/>
            </a:xfrm>
            <a:custGeom>
              <a:avLst/>
              <a:gdLst>
                <a:gd name="T0" fmla="*/ 0 w 42"/>
                <a:gd name="T1" fmla="*/ 69 h 82"/>
                <a:gd name="T2" fmla="*/ 20 w 42"/>
                <a:gd name="T3" fmla="*/ 0 h 82"/>
                <a:gd name="T4" fmla="*/ 26 w 42"/>
                <a:gd name="T5" fmla="*/ 0 h 82"/>
                <a:gd name="T6" fmla="*/ 42 w 42"/>
                <a:gd name="T7" fmla="*/ 28 h 82"/>
                <a:gd name="T8" fmla="*/ 31 w 42"/>
                <a:gd name="T9" fmla="*/ 42 h 82"/>
                <a:gd name="T10" fmla="*/ 40 w 42"/>
                <a:gd name="T11" fmla="*/ 47 h 82"/>
                <a:gd name="T12" fmla="*/ 0 w 42"/>
                <a:gd name="T13" fmla="*/ 82 h 82"/>
                <a:gd name="T14" fmla="*/ 0 w 42"/>
                <a:gd name="T15" fmla="*/ 69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82">
                  <a:moveTo>
                    <a:pt x="0" y="69"/>
                  </a:moveTo>
                  <a:cubicBezTo>
                    <a:pt x="0" y="69"/>
                    <a:pt x="21" y="45"/>
                    <a:pt x="20" y="0"/>
                  </a:cubicBezTo>
                  <a:cubicBezTo>
                    <a:pt x="26" y="0"/>
                    <a:pt x="26" y="0"/>
                    <a:pt x="26" y="0"/>
                  </a:cubicBezTo>
                  <a:cubicBezTo>
                    <a:pt x="42" y="28"/>
                    <a:pt x="42" y="28"/>
                    <a:pt x="42" y="28"/>
                  </a:cubicBezTo>
                  <a:cubicBezTo>
                    <a:pt x="31" y="42"/>
                    <a:pt x="31" y="42"/>
                    <a:pt x="31" y="42"/>
                  </a:cubicBezTo>
                  <a:cubicBezTo>
                    <a:pt x="40" y="47"/>
                    <a:pt x="40" y="47"/>
                    <a:pt x="40" y="47"/>
                  </a:cubicBezTo>
                  <a:cubicBezTo>
                    <a:pt x="0" y="82"/>
                    <a:pt x="0" y="82"/>
                    <a:pt x="0" y="82"/>
                  </a:cubicBezTo>
                  <a:cubicBezTo>
                    <a:pt x="0" y="69"/>
                    <a:pt x="0" y="69"/>
                    <a:pt x="0" y="6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2" name="îşḻidê">
              <a:extLst>
                <a:ext uri="{FF2B5EF4-FFF2-40B4-BE49-F238E27FC236}">
                  <a16:creationId xmlns:a16="http://schemas.microsoft.com/office/drawing/2014/main" id="{28ABB36B-FC7D-4FD9-98B3-0B9AC80B4105}"/>
                </a:ext>
              </a:extLst>
            </p:cNvPr>
            <p:cNvSpPr/>
            <p:nvPr/>
          </p:nvSpPr>
          <p:spPr bwMode="auto">
            <a:xfrm>
              <a:off x="6417593" y="4837592"/>
              <a:ext cx="421878" cy="829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3" name="i$ḻiḍè">
              <a:extLst>
                <a:ext uri="{FF2B5EF4-FFF2-40B4-BE49-F238E27FC236}">
                  <a16:creationId xmlns:a16="http://schemas.microsoft.com/office/drawing/2014/main" id="{F34E6657-B7BF-4379-8BF5-E525713C6A96}"/>
                </a:ext>
              </a:extLst>
            </p:cNvPr>
            <p:cNvSpPr/>
            <p:nvPr/>
          </p:nvSpPr>
          <p:spPr bwMode="auto">
            <a:xfrm>
              <a:off x="6417593" y="4837592"/>
              <a:ext cx="421878" cy="8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4" name="íṥlïďè">
              <a:extLst>
                <a:ext uri="{FF2B5EF4-FFF2-40B4-BE49-F238E27FC236}">
                  <a16:creationId xmlns:a16="http://schemas.microsoft.com/office/drawing/2014/main" id="{F4EF7FA9-4CC3-4940-B7A4-A8C97BEDC63A}"/>
                </a:ext>
              </a:extLst>
            </p:cNvPr>
            <p:cNvSpPr/>
            <p:nvPr/>
          </p:nvSpPr>
          <p:spPr bwMode="auto">
            <a:xfrm>
              <a:off x="6618154" y="2223346"/>
              <a:ext cx="304304" cy="1023567"/>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45" name="iṧļîďê">
              <a:extLst>
                <a:ext uri="{FF2B5EF4-FFF2-40B4-BE49-F238E27FC236}">
                  <a16:creationId xmlns:a16="http://schemas.microsoft.com/office/drawing/2014/main" id="{12108430-E8E6-4E49-8A60-1735207217F4}"/>
                </a:ext>
              </a:extLst>
            </p:cNvPr>
            <p:cNvSpPr/>
            <p:nvPr/>
          </p:nvSpPr>
          <p:spPr bwMode="auto">
            <a:xfrm>
              <a:off x="6085625" y="3516639"/>
              <a:ext cx="304304" cy="228230"/>
            </a:xfrm>
            <a:custGeom>
              <a:avLst/>
              <a:gdLst>
                <a:gd name="T0" fmla="*/ 19 w 21"/>
                <a:gd name="T1" fmla="*/ 0 h 16"/>
                <a:gd name="T2" fmla="*/ 7 w 21"/>
                <a:gd name="T3" fmla="*/ 7 h 16"/>
                <a:gd name="T4" fmla="*/ 1 w 21"/>
                <a:gd name="T5" fmla="*/ 9 h 16"/>
                <a:gd name="T6" fmla="*/ 0 w 21"/>
                <a:gd name="T7" fmla="*/ 9 h 16"/>
                <a:gd name="T8" fmla="*/ 0 w 21"/>
                <a:gd name="T9" fmla="*/ 16 h 16"/>
                <a:gd name="T10" fmla="*/ 20 w 21"/>
                <a:gd name="T11" fmla="*/ 16 h 16"/>
                <a:gd name="T12" fmla="*/ 20 w 21"/>
                <a:gd name="T13" fmla="*/ 13 h 16"/>
                <a:gd name="T14" fmla="*/ 21 w 21"/>
                <a:gd name="T15" fmla="*/ 13 h 16"/>
                <a:gd name="T16" fmla="*/ 19 w 21"/>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6">
                  <a:moveTo>
                    <a:pt x="19" y="0"/>
                  </a:moveTo>
                  <a:cubicBezTo>
                    <a:pt x="15" y="3"/>
                    <a:pt x="11" y="6"/>
                    <a:pt x="7" y="7"/>
                  </a:cubicBezTo>
                  <a:cubicBezTo>
                    <a:pt x="5" y="9"/>
                    <a:pt x="3" y="9"/>
                    <a:pt x="1" y="9"/>
                  </a:cubicBezTo>
                  <a:cubicBezTo>
                    <a:pt x="0" y="9"/>
                    <a:pt x="0" y="9"/>
                    <a:pt x="0" y="9"/>
                  </a:cubicBezTo>
                  <a:cubicBezTo>
                    <a:pt x="0" y="16"/>
                    <a:pt x="0" y="16"/>
                    <a:pt x="0" y="16"/>
                  </a:cubicBezTo>
                  <a:cubicBezTo>
                    <a:pt x="20" y="16"/>
                    <a:pt x="20" y="16"/>
                    <a:pt x="20" y="16"/>
                  </a:cubicBezTo>
                  <a:cubicBezTo>
                    <a:pt x="20" y="15"/>
                    <a:pt x="20" y="14"/>
                    <a:pt x="20" y="13"/>
                  </a:cubicBezTo>
                  <a:cubicBezTo>
                    <a:pt x="21" y="13"/>
                    <a:pt x="21" y="13"/>
                    <a:pt x="21" y="13"/>
                  </a:cubicBezTo>
                  <a:cubicBezTo>
                    <a:pt x="19" y="0"/>
                    <a:pt x="19" y="0"/>
                    <a:pt x="19" y="0"/>
                  </a:cubicBezTo>
                </a:path>
              </a:pathLst>
            </a:custGeom>
            <a:solidFill>
              <a:srgbClr val="F3D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6" name="íṧľiḍê">
              <a:extLst>
                <a:ext uri="{FF2B5EF4-FFF2-40B4-BE49-F238E27FC236}">
                  <a16:creationId xmlns:a16="http://schemas.microsoft.com/office/drawing/2014/main" id="{DFC3D529-2A75-4C1F-B596-2F58C54BAA70}"/>
                </a:ext>
              </a:extLst>
            </p:cNvPr>
            <p:cNvSpPr/>
            <p:nvPr/>
          </p:nvSpPr>
          <p:spPr bwMode="auto">
            <a:xfrm>
              <a:off x="6085625" y="2181850"/>
              <a:ext cx="594776" cy="864501"/>
            </a:xfrm>
            <a:custGeom>
              <a:avLst/>
              <a:gdLst>
                <a:gd name="T0" fmla="*/ 1 w 41"/>
                <a:gd name="T1" fmla="*/ 22 h 60"/>
                <a:gd name="T2" fmla="*/ 0 w 41"/>
                <a:gd name="T3" fmla="*/ 22 h 60"/>
                <a:gd name="T4" fmla="*/ 0 w 41"/>
                <a:gd name="T5" fmla="*/ 49 h 60"/>
                <a:gd name="T6" fmla="*/ 1 w 41"/>
                <a:gd name="T7" fmla="*/ 49 h 60"/>
                <a:gd name="T8" fmla="*/ 31 w 41"/>
                <a:gd name="T9" fmla="*/ 60 h 60"/>
                <a:gd name="T10" fmla="*/ 39 w 41"/>
                <a:gd name="T11" fmla="*/ 26 h 60"/>
                <a:gd name="T12" fmla="*/ 30 w 41"/>
                <a:gd name="T13" fmla="*/ 26 h 60"/>
                <a:gd name="T14" fmla="*/ 18 w 41"/>
                <a:gd name="T15" fmla="*/ 36 h 60"/>
                <a:gd name="T16" fmla="*/ 6 w 41"/>
                <a:gd name="T17" fmla="*/ 25 h 60"/>
                <a:gd name="T18" fmla="*/ 1 w 41"/>
                <a:gd name="T19" fmla="*/ 22 h 60"/>
                <a:gd name="T20" fmla="*/ 18 w 41"/>
                <a:gd name="T21" fmla="*/ 15 h 60"/>
                <a:gd name="T22" fmla="*/ 9 w 41"/>
                <a:gd name="T23" fmla="*/ 24 h 60"/>
                <a:gd name="T24" fmla="*/ 18 w 41"/>
                <a:gd name="T25" fmla="*/ 33 h 60"/>
                <a:gd name="T26" fmla="*/ 27 w 41"/>
                <a:gd name="T27" fmla="*/ 24 h 60"/>
                <a:gd name="T28" fmla="*/ 18 w 41"/>
                <a:gd name="T29" fmla="*/ 15 h 60"/>
                <a:gd name="T30" fmla="*/ 0 w 41"/>
                <a:gd name="T31" fmla="*/ 0 h 60"/>
                <a:gd name="T32" fmla="*/ 0 w 41"/>
                <a:gd name="T33" fmla="*/ 19 h 60"/>
                <a:gd name="T34" fmla="*/ 1 w 41"/>
                <a:gd name="T35" fmla="*/ 19 h 60"/>
                <a:gd name="T36" fmla="*/ 6 w 41"/>
                <a:gd name="T37" fmla="*/ 21 h 60"/>
                <a:gd name="T38" fmla="*/ 18 w 41"/>
                <a:gd name="T39" fmla="*/ 12 h 60"/>
                <a:gd name="T40" fmla="*/ 30 w 41"/>
                <a:gd name="T41" fmla="*/ 23 h 60"/>
                <a:gd name="T42" fmla="*/ 39 w 41"/>
                <a:gd name="T43" fmla="*/ 23 h 60"/>
                <a:gd name="T44" fmla="*/ 41 w 41"/>
                <a:gd name="T45" fmla="*/ 11 h 60"/>
                <a:gd name="T46" fmla="*/ 29 w 41"/>
                <a:gd name="T47" fmla="*/ 13 h 60"/>
                <a:gd name="T48" fmla="*/ 0 w 41"/>
                <a:gd name="T4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60">
                  <a:moveTo>
                    <a:pt x="1" y="22"/>
                  </a:moveTo>
                  <a:cubicBezTo>
                    <a:pt x="1" y="22"/>
                    <a:pt x="0" y="22"/>
                    <a:pt x="0" y="22"/>
                  </a:cubicBezTo>
                  <a:cubicBezTo>
                    <a:pt x="0" y="49"/>
                    <a:pt x="0" y="49"/>
                    <a:pt x="0" y="49"/>
                  </a:cubicBezTo>
                  <a:cubicBezTo>
                    <a:pt x="0" y="49"/>
                    <a:pt x="0" y="49"/>
                    <a:pt x="1" y="49"/>
                  </a:cubicBezTo>
                  <a:cubicBezTo>
                    <a:pt x="23" y="49"/>
                    <a:pt x="31" y="60"/>
                    <a:pt x="31" y="60"/>
                  </a:cubicBezTo>
                  <a:cubicBezTo>
                    <a:pt x="33" y="58"/>
                    <a:pt x="36" y="41"/>
                    <a:pt x="39" y="26"/>
                  </a:cubicBezTo>
                  <a:cubicBezTo>
                    <a:pt x="30" y="26"/>
                    <a:pt x="30" y="26"/>
                    <a:pt x="30" y="26"/>
                  </a:cubicBezTo>
                  <a:cubicBezTo>
                    <a:pt x="29" y="32"/>
                    <a:pt x="24" y="36"/>
                    <a:pt x="18" y="36"/>
                  </a:cubicBezTo>
                  <a:cubicBezTo>
                    <a:pt x="11" y="36"/>
                    <a:pt x="6" y="31"/>
                    <a:pt x="6" y="25"/>
                  </a:cubicBezTo>
                  <a:cubicBezTo>
                    <a:pt x="4" y="23"/>
                    <a:pt x="3" y="22"/>
                    <a:pt x="1" y="22"/>
                  </a:cubicBezTo>
                  <a:moveTo>
                    <a:pt x="18" y="15"/>
                  </a:moveTo>
                  <a:cubicBezTo>
                    <a:pt x="13" y="15"/>
                    <a:pt x="9" y="19"/>
                    <a:pt x="9" y="24"/>
                  </a:cubicBezTo>
                  <a:cubicBezTo>
                    <a:pt x="9" y="29"/>
                    <a:pt x="13" y="33"/>
                    <a:pt x="18" y="33"/>
                  </a:cubicBezTo>
                  <a:cubicBezTo>
                    <a:pt x="23" y="33"/>
                    <a:pt x="27" y="29"/>
                    <a:pt x="27" y="24"/>
                  </a:cubicBezTo>
                  <a:cubicBezTo>
                    <a:pt x="27" y="19"/>
                    <a:pt x="23" y="15"/>
                    <a:pt x="18" y="15"/>
                  </a:cubicBezTo>
                  <a:moveTo>
                    <a:pt x="0" y="0"/>
                  </a:moveTo>
                  <a:cubicBezTo>
                    <a:pt x="0" y="19"/>
                    <a:pt x="0" y="19"/>
                    <a:pt x="0" y="19"/>
                  </a:cubicBezTo>
                  <a:cubicBezTo>
                    <a:pt x="0" y="19"/>
                    <a:pt x="1" y="19"/>
                    <a:pt x="1" y="19"/>
                  </a:cubicBezTo>
                  <a:cubicBezTo>
                    <a:pt x="3" y="19"/>
                    <a:pt x="5" y="20"/>
                    <a:pt x="6" y="21"/>
                  </a:cubicBezTo>
                  <a:cubicBezTo>
                    <a:pt x="8" y="16"/>
                    <a:pt x="12" y="12"/>
                    <a:pt x="18" y="12"/>
                  </a:cubicBezTo>
                  <a:cubicBezTo>
                    <a:pt x="24" y="12"/>
                    <a:pt x="29" y="17"/>
                    <a:pt x="30" y="23"/>
                  </a:cubicBezTo>
                  <a:cubicBezTo>
                    <a:pt x="39" y="23"/>
                    <a:pt x="39" y="23"/>
                    <a:pt x="39" y="23"/>
                  </a:cubicBezTo>
                  <a:cubicBezTo>
                    <a:pt x="40" y="19"/>
                    <a:pt x="40" y="15"/>
                    <a:pt x="41" y="11"/>
                  </a:cubicBezTo>
                  <a:cubicBezTo>
                    <a:pt x="37" y="12"/>
                    <a:pt x="33" y="13"/>
                    <a:pt x="29" y="13"/>
                  </a:cubicBezTo>
                  <a:cubicBezTo>
                    <a:pt x="17" y="13"/>
                    <a:pt x="8" y="7"/>
                    <a:pt x="0" y="0"/>
                  </a:cubicBezTo>
                </a:path>
              </a:pathLst>
            </a:custGeom>
            <a:solidFill>
              <a:srgbClr val="F3D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7" name="ïṩ1iḑè">
              <a:extLst>
                <a:ext uri="{FF2B5EF4-FFF2-40B4-BE49-F238E27FC236}">
                  <a16:creationId xmlns:a16="http://schemas.microsoft.com/office/drawing/2014/main" id="{7541A177-5016-4D04-BAF4-58DD6D370423}"/>
                </a:ext>
              </a:extLst>
            </p:cNvPr>
            <p:cNvSpPr/>
            <p:nvPr/>
          </p:nvSpPr>
          <p:spPr bwMode="auto">
            <a:xfrm>
              <a:off x="6749560" y="2499986"/>
              <a:ext cx="172902" cy="359632"/>
            </a:xfrm>
            <a:custGeom>
              <a:avLst/>
              <a:gdLst>
                <a:gd name="T0" fmla="*/ 7 w 12"/>
                <a:gd name="T1" fmla="*/ 0 h 25"/>
                <a:gd name="T2" fmla="*/ 2 w 12"/>
                <a:gd name="T3" fmla="*/ 2 h 25"/>
                <a:gd name="T4" fmla="*/ 0 w 12"/>
                <a:gd name="T5" fmla="*/ 25 h 25"/>
                <a:gd name="T6" fmla="*/ 11 w 12"/>
                <a:gd name="T7" fmla="*/ 12 h 25"/>
                <a:gd name="T8" fmla="*/ 11 w 12"/>
                <a:gd name="T9" fmla="*/ 4 h 25"/>
                <a:gd name="T10" fmla="*/ 11 w 12"/>
                <a:gd name="T11" fmla="*/ 4 h 25"/>
                <a:gd name="T12" fmla="*/ 11 w 12"/>
                <a:gd name="T13" fmla="*/ 4 h 25"/>
                <a:gd name="T14" fmla="*/ 11 w 12"/>
                <a:gd name="T15" fmla="*/ 4 h 25"/>
                <a:gd name="T16" fmla="*/ 11 w 12"/>
                <a:gd name="T17" fmla="*/ 4 h 25"/>
                <a:gd name="T18" fmla="*/ 11 w 12"/>
                <a:gd name="T19" fmla="*/ 4 h 25"/>
                <a:gd name="T20" fmla="*/ 11 w 12"/>
                <a:gd name="T21" fmla="*/ 4 h 25"/>
                <a:gd name="T22" fmla="*/ 11 w 12"/>
                <a:gd name="T23" fmla="*/ 4 h 25"/>
                <a:gd name="T24" fmla="*/ 11 w 12"/>
                <a:gd name="T25" fmla="*/ 4 h 25"/>
                <a:gd name="T26" fmla="*/ 10 w 12"/>
                <a:gd name="T27" fmla="*/ 2 h 25"/>
                <a:gd name="T28" fmla="*/ 10 w 12"/>
                <a:gd name="T29" fmla="*/ 2 h 25"/>
                <a:gd name="T30" fmla="*/ 10 w 12"/>
                <a:gd name="T31" fmla="*/ 2 h 25"/>
                <a:gd name="T32" fmla="*/ 7 w 12"/>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25">
                  <a:moveTo>
                    <a:pt x="7" y="0"/>
                  </a:moveTo>
                  <a:cubicBezTo>
                    <a:pt x="5" y="0"/>
                    <a:pt x="4" y="1"/>
                    <a:pt x="2" y="2"/>
                  </a:cubicBezTo>
                  <a:cubicBezTo>
                    <a:pt x="1" y="9"/>
                    <a:pt x="1" y="17"/>
                    <a:pt x="0" y="25"/>
                  </a:cubicBezTo>
                  <a:cubicBezTo>
                    <a:pt x="4" y="21"/>
                    <a:pt x="8" y="17"/>
                    <a:pt x="11" y="12"/>
                  </a:cubicBezTo>
                  <a:cubicBezTo>
                    <a:pt x="12" y="10"/>
                    <a:pt x="12" y="7"/>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3"/>
                    <a:pt x="11" y="3"/>
                    <a:pt x="10" y="2"/>
                  </a:cubicBezTo>
                  <a:cubicBezTo>
                    <a:pt x="10" y="2"/>
                    <a:pt x="10" y="2"/>
                    <a:pt x="10" y="2"/>
                  </a:cubicBezTo>
                  <a:cubicBezTo>
                    <a:pt x="10" y="2"/>
                    <a:pt x="10" y="2"/>
                    <a:pt x="10" y="2"/>
                  </a:cubicBezTo>
                  <a:cubicBezTo>
                    <a:pt x="9" y="1"/>
                    <a:pt x="8" y="0"/>
                    <a:pt x="7" y="0"/>
                  </a:cubicBezTo>
                </a:path>
              </a:pathLst>
            </a:custGeom>
            <a:solidFill>
              <a:srgbClr val="F3D1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8" name="ïṥliďé">
              <a:extLst>
                <a:ext uri="{FF2B5EF4-FFF2-40B4-BE49-F238E27FC236}">
                  <a16:creationId xmlns:a16="http://schemas.microsoft.com/office/drawing/2014/main" id="{5CB1B09A-4B58-4C7E-9E6E-210D390FB2CD}"/>
                </a:ext>
              </a:extLst>
            </p:cNvPr>
            <p:cNvSpPr/>
            <p:nvPr/>
          </p:nvSpPr>
          <p:spPr bwMode="auto">
            <a:xfrm>
              <a:off x="6085625" y="2299424"/>
              <a:ext cx="705431" cy="1348621"/>
            </a:xfrm>
            <a:custGeom>
              <a:avLst/>
              <a:gdLst>
                <a:gd name="T0" fmla="*/ 49 w 49"/>
                <a:gd name="T1" fmla="*/ 0 h 94"/>
                <a:gd name="T2" fmla="*/ 41 w 49"/>
                <a:gd name="T3" fmla="*/ 3 h 94"/>
                <a:gd name="T4" fmla="*/ 39 w 49"/>
                <a:gd name="T5" fmla="*/ 15 h 94"/>
                <a:gd name="T6" fmla="*/ 43 w 49"/>
                <a:gd name="T7" fmla="*/ 15 h 94"/>
                <a:gd name="T8" fmla="*/ 43 w 49"/>
                <a:gd name="T9" fmla="*/ 18 h 94"/>
                <a:gd name="T10" fmla="*/ 39 w 49"/>
                <a:gd name="T11" fmla="*/ 18 h 94"/>
                <a:gd name="T12" fmla="*/ 31 w 49"/>
                <a:gd name="T13" fmla="*/ 52 h 94"/>
                <a:gd name="T14" fmla="*/ 1 w 49"/>
                <a:gd name="T15" fmla="*/ 41 h 94"/>
                <a:gd name="T16" fmla="*/ 0 w 49"/>
                <a:gd name="T17" fmla="*/ 41 h 94"/>
                <a:gd name="T18" fmla="*/ 0 w 49"/>
                <a:gd name="T19" fmla="*/ 58 h 94"/>
                <a:gd name="T20" fmla="*/ 11 w 49"/>
                <a:gd name="T21" fmla="*/ 58 h 94"/>
                <a:gd name="T22" fmla="*/ 1 w 49"/>
                <a:gd name="T23" fmla="*/ 66 h 94"/>
                <a:gd name="T24" fmla="*/ 0 w 49"/>
                <a:gd name="T25" fmla="*/ 66 h 94"/>
                <a:gd name="T26" fmla="*/ 0 w 49"/>
                <a:gd name="T27" fmla="*/ 94 h 94"/>
                <a:gd name="T28" fmla="*/ 1 w 49"/>
                <a:gd name="T29" fmla="*/ 94 h 94"/>
                <a:gd name="T30" fmla="*/ 7 w 49"/>
                <a:gd name="T31" fmla="*/ 92 h 94"/>
                <a:gd name="T32" fmla="*/ 19 w 49"/>
                <a:gd name="T33" fmla="*/ 85 h 94"/>
                <a:gd name="T34" fmla="*/ 19 w 49"/>
                <a:gd name="T35" fmla="*/ 85 h 94"/>
                <a:gd name="T36" fmla="*/ 37 w 49"/>
                <a:gd name="T37" fmla="*/ 66 h 94"/>
                <a:gd name="T38" fmla="*/ 37 w 49"/>
                <a:gd name="T39" fmla="*/ 66 h 94"/>
                <a:gd name="T40" fmla="*/ 37 w 49"/>
                <a:gd name="T41" fmla="*/ 66 h 94"/>
                <a:gd name="T42" fmla="*/ 42 w 49"/>
                <a:gd name="T43" fmla="*/ 56 h 94"/>
                <a:gd name="T44" fmla="*/ 43 w 49"/>
                <a:gd name="T45" fmla="*/ 52 h 94"/>
                <a:gd name="T46" fmla="*/ 46 w 49"/>
                <a:gd name="T47" fmla="*/ 39 h 94"/>
                <a:gd name="T48" fmla="*/ 46 w 49"/>
                <a:gd name="T49" fmla="*/ 39 h 94"/>
                <a:gd name="T50" fmla="*/ 48 w 49"/>
                <a:gd name="T51" fmla="*/ 16 h 94"/>
                <a:gd name="T52" fmla="*/ 48 w 49"/>
                <a:gd name="T53" fmla="*/ 16 h 94"/>
                <a:gd name="T54" fmla="*/ 49 w 49"/>
                <a:gd name="T5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 h="94">
                  <a:moveTo>
                    <a:pt x="49" y="0"/>
                  </a:moveTo>
                  <a:cubicBezTo>
                    <a:pt x="46" y="1"/>
                    <a:pt x="44" y="2"/>
                    <a:pt x="41" y="3"/>
                  </a:cubicBezTo>
                  <a:cubicBezTo>
                    <a:pt x="40" y="7"/>
                    <a:pt x="40" y="11"/>
                    <a:pt x="39" y="15"/>
                  </a:cubicBezTo>
                  <a:cubicBezTo>
                    <a:pt x="43" y="15"/>
                    <a:pt x="43" y="15"/>
                    <a:pt x="43" y="15"/>
                  </a:cubicBezTo>
                  <a:cubicBezTo>
                    <a:pt x="43" y="18"/>
                    <a:pt x="43" y="18"/>
                    <a:pt x="43" y="18"/>
                  </a:cubicBezTo>
                  <a:cubicBezTo>
                    <a:pt x="39" y="18"/>
                    <a:pt x="39" y="18"/>
                    <a:pt x="39" y="18"/>
                  </a:cubicBezTo>
                  <a:cubicBezTo>
                    <a:pt x="36" y="33"/>
                    <a:pt x="33" y="50"/>
                    <a:pt x="31" y="52"/>
                  </a:cubicBezTo>
                  <a:cubicBezTo>
                    <a:pt x="31" y="52"/>
                    <a:pt x="23" y="41"/>
                    <a:pt x="1" y="41"/>
                  </a:cubicBezTo>
                  <a:cubicBezTo>
                    <a:pt x="0" y="41"/>
                    <a:pt x="0" y="41"/>
                    <a:pt x="0" y="41"/>
                  </a:cubicBezTo>
                  <a:cubicBezTo>
                    <a:pt x="0" y="58"/>
                    <a:pt x="0" y="58"/>
                    <a:pt x="0" y="58"/>
                  </a:cubicBezTo>
                  <a:cubicBezTo>
                    <a:pt x="11" y="58"/>
                    <a:pt x="11" y="58"/>
                    <a:pt x="11" y="58"/>
                  </a:cubicBezTo>
                  <a:cubicBezTo>
                    <a:pt x="11" y="58"/>
                    <a:pt x="7" y="66"/>
                    <a:pt x="1" y="66"/>
                  </a:cubicBezTo>
                  <a:cubicBezTo>
                    <a:pt x="0" y="66"/>
                    <a:pt x="0" y="66"/>
                    <a:pt x="0" y="66"/>
                  </a:cubicBezTo>
                  <a:cubicBezTo>
                    <a:pt x="0" y="94"/>
                    <a:pt x="0" y="94"/>
                    <a:pt x="0" y="94"/>
                  </a:cubicBezTo>
                  <a:cubicBezTo>
                    <a:pt x="0" y="94"/>
                    <a:pt x="0" y="94"/>
                    <a:pt x="1" y="94"/>
                  </a:cubicBezTo>
                  <a:cubicBezTo>
                    <a:pt x="3" y="94"/>
                    <a:pt x="5" y="94"/>
                    <a:pt x="7" y="92"/>
                  </a:cubicBezTo>
                  <a:cubicBezTo>
                    <a:pt x="11" y="91"/>
                    <a:pt x="15" y="88"/>
                    <a:pt x="19" y="85"/>
                  </a:cubicBezTo>
                  <a:cubicBezTo>
                    <a:pt x="19" y="85"/>
                    <a:pt x="19" y="85"/>
                    <a:pt x="19" y="85"/>
                  </a:cubicBezTo>
                  <a:cubicBezTo>
                    <a:pt x="25" y="79"/>
                    <a:pt x="32" y="73"/>
                    <a:pt x="37" y="66"/>
                  </a:cubicBezTo>
                  <a:cubicBezTo>
                    <a:pt x="37" y="66"/>
                    <a:pt x="37" y="66"/>
                    <a:pt x="37" y="66"/>
                  </a:cubicBezTo>
                  <a:cubicBezTo>
                    <a:pt x="37" y="66"/>
                    <a:pt x="37" y="66"/>
                    <a:pt x="37" y="66"/>
                  </a:cubicBezTo>
                  <a:cubicBezTo>
                    <a:pt x="39" y="63"/>
                    <a:pt x="41" y="59"/>
                    <a:pt x="42" y="56"/>
                  </a:cubicBezTo>
                  <a:cubicBezTo>
                    <a:pt x="42" y="55"/>
                    <a:pt x="43" y="53"/>
                    <a:pt x="43" y="52"/>
                  </a:cubicBezTo>
                  <a:cubicBezTo>
                    <a:pt x="44" y="48"/>
                    <a:pt x="45" y="43"/>
                    <a:pt x="46" y="39"/>
                  </a:cubicBezTo>
                  <a:cubicBezTo>
                    <a:pt x="46" y="39"/>
                    <a:pt x="46" y="39"/>
                    <a:pt x="46" y="39"/>
                  </a:cubicBezTo>
                  <a:cubicBezTo>
                    <a:pt x="47" y="31"/>
                    <a:pt x="47" y="23"/>
                    <a:pt x="48" y="16"/>
                  </a:cubicBezTo>
                  <a:cubicBezTo>
                    <a:pt x="48" y="16"/>
                    <a:pt x="48" y="16"/>
                    <a:pt x="48" y="16"/>
                  </a:cubicBezTo>
                  <a:cubicBezTo>
                    <a:pt x="49" y="10"/>
                    <a:pt x="49" y="4"/>
                    <a:pt x="49"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9" name="îşḷîḓé">
              <a:extLst>
                <a:ext uri="{FF2B5EF4-FFF2-40B4-BE49-F238E27FC236}">
                  <a16:creationId xmlns:a16="http://schemas.microsoft.com/office/drawing/2014/main" id="{88B54A03-4497-4A80-AEFE-51E6260E1F32}"/>
                </a:ext>
              </a:extLst>
            </p:cNvPr>
            <p:cNvSpPr/>
            <p:nvPr/>
          </p:nvSpPr>
          <p:spPr bwMode="auto">
            <a:xfrm>
              <a:off x="6085625" y="1524833"/>
              <a:ext cx="954407" cy="843751"/>
            </a:xfrm>
            <a:custGeom>
              <a:avLst/>
              <a:gdLst>
                <a:gd name="T0" fmla="*/ 1 w 66"/>
                <a:gd name="T1" fmla="*/ 0 h 59"/>
                <a:gd name="T2" fmla="*/ 0 w 66"/>
                <a:gd name="T3" fmla="*/ 0 h 59"/>
                <a:gd name="T4" fmla="*/ 0 w 66"/>
                <a:gd name="T5" fmla="*/ 46 h 59"/>
                <a:gd name="T6" fmla="*/ 29 w 66"/>
                <a:gd name="T7" fmla="*/ 59 h 59"/>
                <a:gd name="T8" fmla="*/ 41 w 66"/>
                <a:gd name="T9" fmla="*/ 57 h 59"/>
                <a:gd name="T10" fmla="*/ 49 w 66"/>
                <a:gd name="T11" fmla="*/ 54 h 59"/>
                <a:gd name="T12" fmla="*/ 49 w 66"/>
                <a:gd name="T13" fmla="*/ 54 h 59"/>
                <a:gd name="T14" fmla="*/ 58 w 66"/>
                <a:gd name="T15" fmla="*/ 50 h 59"/>
                <a:gd name="T16" fmla="*/ 58 w 66"/>
                <a:gd name="T17" fmla="*/ 49 h 59"/>
                <a:gd name="T18" fmla="*/ 58 w 66"/>
                <a:gd name="T19" fmla="*/ 49 h 59"/>
                <a:gd name="T20" fmla="*/ 66 w 66"/>
                <a:gd name="T21" fmla="*/ 32 h 59"/>
                <a:gd name="T22" fmla="*/ 61 w 66"/>
                <a:gd name="T23" fmla="*/ 12 h 59"/>
                <a:gd name="T24" fmla="*/ 61 w 66"/>
                <a:gd name="T25" fmla="*/ 12 h 59"/>
                <a:gd name="T26" fmla="*/ 52 w 66"/>
                <a:gd name="T27" fmla="*/ 23 h 59"/>
                <a:gd name="T28" fmla="*/ 31 w 66"/>
                <a:gd name="T29" fmla="*/ 13 h 59"/>
                <a:gd name="T30" fmla="*/ 31 w 66"/>
                <a:gd name="T31" fmla="*/ 13 h 59"/>
                <a:gd name="T32" fmla="*/ 1 w 66"/>
                <a:gd name="T3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59">
                  <a:moveTo>
                    <a:pt x="1" y="0"/>
                  </a:moveTo>
                  <a:cubicBezTo>
                    <a:pt x="1" y="0"/>
                    <a:pt x="0" y="0"/>
                    <a:pt x="0" y="0"/>
                  </a:cubicBezTo>
                  <a:cubicBezTo>
                    <a:pt x="0" y="46"/>
                    <a:pt x="0" y="46"/>
                    <a:pt x="0" y="46"/>
                  </a:cubicBezTo>
                  <a:cubicBezTo>
                    <a:pt x="8" y="53"/>
                    <a:pt x="17" y="59"/>
                    <a:pt x="29" y="59"/>
                  </a:cubicBezTo>
                  <a:cubicBezTo>
                    <a:pt x="33" y="59"/>
                    <a:pt x="37" y="58"/>
                    <a:pt x="41" y="57"/>
                  </a:cubicBezTo>
                  <a:cubicBezTo>
                    <a:pt x="44" y="56"/>
                    <a:pt x="46" y="55"/>
                    <a:pt x="49" y="54"/>
                  </a:cubicBezTo>
                  <a:cubicBezTo>
                    <a:pt x="49" y="54"/>
                    <a:pt x="49" y="54"/>
                    <a:pt x="49" y="54"/>
                  </a:cubicBezTo>
                  <a:cubicBezTo>
                    <a:pt x="52" y="53"/>
                    <a:pt x="55" y="51"/>
                    <a:pt x="58" y="50"/>
                  </a:cubicBezTo>
                  <a:cubicBezTo>
                    <a:pt x="58" y="49"/>
                    <a:pt x="58" y="49"/>
                    <a:pt x="58" y="49"/>
                  </a:cubicBezTo>
                  <a:cubicBezTo>
                    <a:pt x="58" y="49"/>
                    <a:pt x="58" y="49"/>
                    <a:pt x="58" y="49"/>
                  </a:cubicBezTo>
                  <a:cubicBezTo>
                    <a:pt x="64" y="45"/>
                    <a:pt x="66" y="39"/>
                    <a:pt x="66" y="32"/>
                  </a:cubicBezTo>
                  <a:cubicBezTo>
                    <a:pt x="66" y="22"/>
                    <a:pt x="61" y="12"/>
                    <a:pt x="61" y="12"/>
                  </a:cubicBezTo>
                  <a:cubicBezTo>
                    <a:pt x="61" y="12"/>
                    <a:pt x="61" y="12"/>
                    <a:pt x="61" y="12"/>
                  </a:cubicBezTo>
                  <a:cubicBezTo>
                    <a:pt x="61" y="14"/>
                    <a:pt x="61" y="23"/>
                    <a:pt x="52" y="23"/>
                  </a:cubicBezTo>
                  <a:cubicBezTo>
                    <a:pt x="48" y="23"/>
                    <a:pt x="41" y="21"/>
                    <a:pt x="31" y="13"/>
                  </a:cubicBezTo>
                  <a:cubicBezTo>
                    <a:pt x="31" y="13"/>
                    <a:pt x="31" y="13"/>
                    <a:pt x="31" y="13"/>
                  </a:cubicBezTo>
                  <a:cubicBezTo>
                    <a:pt x="18" y="3"/>
                    <a:pt x="8" y="0"/>
                    <a:pt x="1"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0" name="íSḷiḋé">
              <a:extLst>
                <a:ext uri="{FF2B5EF4-FFF2-40B4-BE49-F238E27FC236}">
                  <a16:creationId xmlns:a16="http://schemas.microsoft.com/office/drawing/2014/main" id="{3D9CA86C-05E3-4DF8-8DCE-4AC1018128A7}"/>
                </a:ext>
              </a:extLst>
            </p:cNvPr>
            <p:cNvSpPr/>
            <p:nvPr/>
          </p:nvSpPr>
          <p:spPr bwMode="auto">
            <a:xfrm>
              <a:off x="6085625" y="3129344"/>
              <a:ext cx="159070" cy="117574"/>
            </a:xfrm>
            <a:custGeom>
              <a:avLst/>
              <a:gdLst>
                <a:gd name="T0" fmla="*/ 11 w 11"/>
                <a:gd name="T1" fmla="*/ 0 h 8"/>
                <a:gd name="T2" fmla="*/ 0 w 11"/>
                <a:gd name="T3" fmla="*/ 0 h 8"/>
                <a:gd name="T4" fmla="*/ 0 w 11"/>
                <a:gd name="T5" fmla="*/ 8 h 8"/>
                <a:gd name="T6" fmla="*/ 1 w 11"/>
                <a:gd name="T7" fmla="*/ 8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0" y="0"/>
                    <a:pt x="0" y="0"/>
                    <a:pt x="0" y="0"/>
                  </a:cubicBezTo>
                  <a:cubicBezTo>
                    <a:pt x="0" y="8"/>
                    <a:pt x="0" y="8"/>
                    <a:pt x="0" y="8"/>
                  </a:cubicBezTo>
                  <a:cubicBezTo>
                    <a:pt x="0" y="8"/>
                    <a:pt x="0" y="8"/>
                    <a:pt x="1" y="8"/>
                  </a:cubicBezTo>
                  <a:cubicBezTo>
                    <a:pt x="7" y="8"/>
                    <a:pt x="11" y="0"/>
                    <a:pt x="11"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1" name="iş1iďè">
              <a:extLst>
                <a:ext uri="{FF2B5EF4-FFF2-40B4-BE49-F238E27FC236}">
                  <a16:creationId xmlns:a16="http://schemas.microsoft.com/office/drawing/2014/main" id="{E40F90B8-3FB2-46B1-A6FA-1C4A91190D59}"/>
                </a:ext>
              </a:extLst>
            </p:cNvPr>
            <p:cNvSpPr/>
            <p:nvPr/>
          </p:nvSpPr>
          <p:spPr bwMode="auto">
            <a:xfrm>
              <a:off x="6085625" y="2354752"/>
              <a:ext cx="622440" cy="345800"/>
            </a:xfrm>
            <a:custGeom>
              <a:avLst/>
              <a:gdLst>
                <a:gd name="T0" fmla="*/ 18 w 43"/>
                <a:gd name="T1" fmla="*/ 21 h 24"/>
                <a:gd name="T2" fmla="*/ 9 w 43"/>
                <a:gd name="T3" fmla="*/ 12 h 24"/>
                <a:gd name="T4" fmla="*/ 18 w 43"/>
                <a:gd name="T5" fmla="*/ 3 h 24"/>
                <a:gd name="T6" fmla="*/ 27 w 43"/>
                <a:gd name="T7" fmla="*/ 12 h 24"/>
                <a:gd name="T8" fmla="*/ 18 w 43"/>
                <a:gd name="T9" fmla="*/ 21 h 24"/>
                <a:gd name="T10" fmla="*/ 18 w 43"/>
                <a:gd name="T11" fmla="*/ 0 h 24"/>
                <a:gd name="T12" fmla="*/ 6 w 43"/>
                <a:gd name="T13" fmla="*/ 9 h 24"/>
                <a:gd name="T14" fmla="*/ 1 w 43"/>
                <a:gd name="T15" fmla="*/ 7 h 24"/>
                <a:gd name="T16" fmla="*/ 0 w 43"/>
                <a:gd name="T17" fmla="*/ 7 h 24"/>
                <a:gd name="T18" fmla="*/ 0 w 43"/>
                <a:gd name="T19" fmla="*/ 10 h 24"/>
                <a:gd name="T20" fmla="*/ 1 w 43"/>
                <a:gd name="T21" fmla="*/ 10 h 24"/>
                <a:gd name="T22" fmla="*/ 6 w 43"/>
                <a:gd name="T23" fmla="*/ 13 h 24"/>
                <a:gd name="T24" fmla="*/ 18 w 43"/>
                <a:gd name="T25" fmla="*/ 24 h 24"/>
                <a:gd name="T26" fmla="*/ 30 w 43"/>
                <a:gd name="T27" fmla="*/ 14 h 24"/>
                <a:gd name="T28" fmla="*/ 39 w 43"/>
                <a:gd name="T29" fmla="*/ 14 h 24"/>
                <a:gd name="T30" fmla="*/ 43 w 43"/>
                <a:gd name="T31" fmla="*/ 14 h 24"/>
                <a:gd name="T32" fmla="*/ 43 w 43"/>
                <a:gd name="T33" fmla="*/ 11 h 24"/>
                <a:gd name="T34" fmla="*/ 39 w 43"/>
                <a:gd name="T35" fmla="*/ 11 h 24"/>
                <a:gd name="T36" fmla="*/ 30 w 43"/>
                <a:gd name="T37" fmla="*/ 11 h 24"/>
                <a:gd name="T38" fmla="*/ 18 w 43"/>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24">
                  <a:moveTo>
                    <a:pt x="18" y="21"/>
                  </a:moveTo>
                  <a:cubicBezTo>
                    <a:pt x="13" y="21"/>
                    <a:pt x="9" y="17"/>
                    <a:pt x="9" y="12"/>
                  </a:cubicBezTo>
                  <a:cubicBezTo>
                    <a:pt x="9" y="7"/>
                    <a:pt x="13" y="3"/>
                    <a:pt x="18" y="3"/>
                  </a:cubicBezTo>
                  <a:cubicBezTo>
                    <a:pt x="23" y="3"/>
                    <a:pt x="27" y="7"/>
                    <a:pt x="27" y="12"/>
                  </a:cubicBezTo>
                  <a:cubicBezTo>
                    <a:pt x="27" y="17"/>
                    <a:pt x="23" y="21"/>
                    <a:pt x="18" y="21"/>
                  </a:cubicBezTo>
                  <a:moveTo>
                    <a:pt x="18" y="0"/>
                  </a:moveTo>
                  <a:cubicBezTo>
                    <a:pt x="12" y="0"/>
                    <a:pt x="8" y="4"/>
                    <a:pt x="6" y="9"/>
                  </a:cubicBezTo>
                  <a:cubicBezTo>
                    <a:pt x="5" y="8"/>
                    <a:pt x="3" y="7"/>
                    <a:pt x="1" y="7"/>
                  </a:cubicBezTo>
                  <a:cubicBezTo>
                    <a:pt x="1" y="7"/>
                    <a:pt x="0" y="7"/>
                    <a:pt x="0" y="7"/>
                  </a:cubicBezTo>
                  <a:cubicBezTo>
                    <a:pt x="0" y="10"/>
                    <a:pt x="0" y="10"/>
                    <a:pt x="0" y="10"/>
                  </a:cubicBezTo>
                  <a:cubicBezTo>
                    <a:pt x="0" y="10"/>
                    <a:pt x="1" y="10"/>
                    <a:pt x="1" y="10"/>
                  </a:cubicBezTo>
                  <a:cubicBezTo>
                    <a:pt x="3" y="10"/>
                    <a:pt x="4" y="11"/>
                    <a:pt x="6" y="13"/>
                  </a:cubicBezTo>
                  <a:cubicBezTo>
                    <a:pt x="6" y="19"/>
                    <a:pt x="11" y="24"/>
                    <a:pt x="18" y="24"/>
                  </a:cubicBezTo>
                  <a:cubicBezTo>
                    <a:pt x="24" y="24"/>
                    <a:pt x="29" y="20"/>
                    <a:pt x="30" y="14"/>
                  </a:cubicBezTo>
                  <a:cubicBezTo>
                    <a:pt x="39" y="14"/>
                    <a:pt x="39" y="14"/>
                    <a:pt x="39" y="14"/>
                  </a:cubicBezTo>
                  <a:cubicBezTo>
                    <a:pt x="43" y="14"/>
                    <a:pt x="43" y="14"/>
                    <a:pt x="43" y="14"/>
                  </a:cubicBezTo>
                  <a:cubicBezTo>
                    <a:pt x="43" y="11"/>
                    <a:pt x="43" y="11"/>
                    <a:pt x="43" y="11"/>
                  </a:cubicBezTo>
                  <a:cubicBezTo>
                    <a:pt x="39" y="11"/>
                    <a:pt x="39" y="11"/>
                    <a:pt x="39" y="11"/>
                  </a:cubicBezTo>
                  <a:cubicBezTo>
                    <a:pt x="30" y="11"/>
                    <a:pt x="30" y="11"/>
                    <a:pt x="30" y="11"/>
                  </a:cubicBezTo>
                  <a:cubicBezTo>
                    <a:pt x="29" y="5"/>
                    <a:pt x="24" y="0"/>
                    <a:pt x="18"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2" name="íSḷidê">
              <a:extLst>
                <a:ext uri="{FF2B5EF4-FFF2-40B4-BE49-F238E27FC236}">
                  <a16:creationId xmlns:a16="http://schemas.microsoft.com/office/drawing/2014/main" id="{580D2189-88F2-4DED-B00F-7301F97C2019}"/>
                </a:ext>
              </a:extLst>
            </p:cNvPr>
            <p:cNvSpPr/>
            <p:nvPr/>
          </p:nvSpPr>
          <p:spPr bwMode="auto">
            <a:xfrm>
              <a:off x="6085625" y="3744865"/>
              <a:ext cx="290472" cy="947493"/>
            </a:xfrm>
            <a:custGeom>
              <a:avLst/>
              <a:gdLst>
                <a:gd name="T0" fmla="*/ 20 w 20"/>
                <a:gd name="T1" fmla="*/ 0 h 66"/>
                <a:gd name="T2" fmla="*/ 0 w 20"/>
                <a:gd name="T3" fmla="*/ 0 h 66"/>
                <a:gd name="T4" fmla="*/ 0 w 20"/>
                <a:gd name="T5" fmla="*/ 66 h 66"/>
                <a:gd name="T6" fmla="*/ 0 w 20"/>
                <a:gd name="T7" fmla="*/ 66 h 66"/>
                <a:gd name="T8" fmla="*/ 20 w 20"/>
                <a:gd name="T9" fmla="*/ 0 h 66"/>
              </a:gdLst>
              <a:ahLst/>
              <a:cxnLst>
                <a:cxn ang="0">
                  <a:pos x="T0" y="T1"/>
                </a:cxn>
                <a:cxn ang="0">
                  <a:pos x="T2" y="T3"/>
                </a:cxn>
                <a:cxn ang="0">
                  <a:pos x="T4" y="T5"/>
                </a:cxn>
                <a:cxn ang="0">
                  <a:pos x="T6" y="T7"/>
                </a:cxn>
                <a:cxn ang="0">
                  <a:pos x="T8" y="T9"/>
                </a:cxn>
              </a:cxnLst>
              <a:rect l="0" t="0" r="r" b="b"/>
              <a:pathLst>
                <a:path w="20" h="66">
                  <a:moveTo>
                    <a:pt x="20" y="0"/>
                  </a:moveTo>
                  <a:cubicBezTo>
                    <a:pt x="0" y="0"/>
                    <a:pt x="0" y="0"/>
                    <a:pt x="0" y="0"/>
                  </a:cubicBezTo>
                  <a:cubicBezTo>
                    <a:pt x="0" y="66"/>
                    <a:pt x="0" y="66"/>
                    <a:pt x="0" y="66"/>
                  </a:cubicBezTo>
                  <a:cubicBezTo>
                    <a:pt x="0" y="66"/>
                    <a:pt x="0" y="66"/>
                    <a:pt x="0" y="66"/>
                  </a:cubicBezTo>
                  <a:cubicBezTo>
                    <a:pt x="2" y="64"/>
                    <a:pt x="20" y="41"/>
                    <a:pt x="20" y="0"/>
                  </a:cubicBezTo>
                </a:path>
              </a:pathLst>
            </a:custGeom>
            <a:solidFill>
              <a:srgbClr val="BABE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3" name="íśḻïdè">
              <a:extLst>
                <a:ext uri="{FF2B5EF4-FFF2-40B4-BE49-F238E27FC236}">
                  <a16:creationId xmlns:a16="http://schemas.microsoft.com/office/drawing/2014/main" id="{1F35F9E7-0C06-4CEC-AA1F-22351C0EF40B}"/>
                </a:ext>
              </a:extLst>
            </p:cNvPr>
            <p:cNvSpPr/>
            <p:nvPr/>
          </p:nvSpPr>
          <p:spPr bwMode="auto">
            <a:xfrm>
              <a:off x="6085625" y="46923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4" name="íşḷïďê">
              <a:extLst>
                <a:ext uri="{FF2B5EF4-FFF2-40B4-BE49-F238E27FC236}">
                  <a16:creationId xmlns:a16="http://schemas.microsoft.com/office/drawing/2014/main" id="{CEE015C6-C620-42EB-BB77-09F5BC3F4860}"/>
                </a:ext>
              </a:extLst>
            </p:cNvPr>
            <p:cNvSpPr/>
            <p:nvPr/>
          </p:nvSpPr>
          <p:spPr bwMode="auto">
            <a:xfrm>
              <a:off x="6466002" y="3703369"/>
              <a:ext cx="1078895" cy="774591"/>
            </a:xfrm>
            <a:custGeom>
              <a:avLst/>
              <a:gdLst>
                <a:gd name="T0" fmla="*/ 75 w 75"/>
                <a:gd name="T1" fmla="*/ 54 h 54"/>
                <a:gd name="T2" fmla="*/ 75 w 75"/>
                <a:gd name="T3" fmla="*/ 54 h 54"/>
                <a:gd name="T4" fmla="*/ 75 w 75"/>
                <a:gd name="T5" fmla="*/ 54 h 54"/>
                <a:gd name="T6" fmla="*/ 75 w 75"/>
                <a:gd name="T7" fmla="*/ 54 h 54"/>
                <a:gd name="T8" fmla="*/ 75 w 75"/>
                <a:gd name="T9" fmla="*/ 54 h 54"/>
                <a:gd name="T10" fmla="*/ 75 w 75"/>
                <a:gd name="T11" fmla="*/ 54 h 54"/>
                <a:gd name="T12" fmla="*/ 75 w 75"/>
                <a:gd name="T13" fmla="*/ 54 h 54"/>
                <a:gd name="T14" fmla="*/ 75 w 75"/>
                <a:gd name="T15" fmla="*/ 54 h 54"/>
                <a:gd name="T16" fmla="*/ 75 w 75"/>
                <a:gd name="T17" fmla="*/ 54 h 54"/>
                <a:gd name="T18" fmla="*/ 28 w 75"/>
                <a:gd name="T19" fmla="*/ 0 h 54"/>
                <a:gd name="T20" fmla="*/ 28 w 75"/>
                <a:gd name="T21" fmla="*/ 0 h 54"/>
                <a:gd name="T22" fmla="*/ 28 w 75"/>
                <a:gd name="T23" fmla="*/ 0 h 54"/>
                <a:gd name="T24" fmla="*/ 27 w 75"/>
                <a:gd name="T25" fmla="*/ 0 h 54"/>
                <a:gd name="T26" fmla="*/ 27 w 75"/>
                <a:gd name="T27" fmla="*/ 0 h 54"/>
                <a:gd name="T28" fmla="*/ 27 w 75"/>
                <a:gd name="T29" fmla="*/ 0 h 54"/>
                <a:gd name="T30" fmla="*/ 27 w 75"/>
                <a:gd name="T31" fmla="*/ 0 h 54"/>
                <a:gd name="T32" fmla="*/ 27 w 75"/>
                <a:gd name="T33" fmla="*/ 0 h 54"/>
                <a:gd name="T34" fmla="*/ 27 w 75"/>
                <a:gd name="T35" fmla="*/ 0 h 54"/>
                <a:gd name="T36" fmla="*/ 0 w 75"/>
                <a:gd name="T37" fmla="*/ 0 h 54"/>
                <a:gd name="T38" fmla="*/ 0 w 75"/>
                <a:gd name="T39" fmla="*/ 0 h 54"/>
                <a:gd name="T40" fmla="*/ 0 w 75"/>
                <a:gd name="T41" fmla="*/ 0 h 54"/>
                <a:gd name="T42" fmla="*/ 27 w 75"/>
                <a:gd name="T43" fmla="*/ 0 h 54"/>
                <a:gd name="T44" fmla="*/ 27 w 75"/>
                <a:gd name="T45" fmla="*/ 0 h 54"/>
                <a:gd name="T46" fmla="*/ 27 w 75"/>
                <a:gd name="T47" fmla="*/ 0 h 54"/>
                <a:gd name="T48" fmla="*/ 0 w 75"/>
                <a:gd name="T49" fmla="*/ 0 h 54"/>
                <a:gd name="T50" fmla="*/ 0 w 75"/>
                <a:gd name="T51" fmla="*/ 0 h 54"/>
                <a:gd name="T52" fmla="*/ 0 w 75"/>
                <a:gd name="T5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 h="54">
                  <a:moveTo>
                    <a:pt x="75" y="54"/>
                  </a:moveTo>
                  <a:cubicBezTo>
                    <a:pt x="75" y="54"/>
                    <a:pt x="75" y="54"/>
                    <a:pt x="75" y="54"/>
                  </a:cubicBezTo>
                  <a:cubicBezTo>
                    <a:pt x="75" y="54"/>
                    <a:pt x="75" y="54"/>
                    <a:pt x="75" y="54"/>
                  </a:cubicBezTo>
                  <a:moveTo>
                    <a:pt x="75" y="54"/>
                  </a:moveTo>
                  <a:cubicBezTo>
                    <a:pt x="75" y="54"/>
                    <a:pt x="75" y="54"/>
                    <a:pt x="75" y="54"/>
                  </a:cubicBezTo>
                  <a:cubicBezTo>
                    <a:pt x="75" y="54"/>
                    <a:pt x="75" y="54"/>
                    <a:pt x="75" y="54"/>
                  </a:cubicBezTo>
                  <a:moveTo>
                    <a:pt x="75" y="54"/>
                  </a:moveTo>
                  <a:cubicBezTo>
                    <a:pt x="75" y="54"/>
                    <a:pt x="75" y="54"/>
                    <a:pt x="75" y="54"/>
                  </a:cubicBezTo>
                  <a:cubicBezTo>
                    <a:pt x="75" y="54"/>
                    <a:pt x="75" y="54"/>
                    <a:pt x="75" y="54"/>
                  </a:cubicBezTo>
                  <a:moveTo>
                    <a:pt x="28" y="0"/>
                  </a:moveTo>
                  <a:cubicBezTo>
                    <a:pt x="28" y="0"/>
                    <a:pt x="28" y="0"/>
                    <a:pt x="28" y="0"/>
                  </a:cubicBezTo>
                  <a:cubicBezTo>
                    <a:pt x="28" y="0"/>
                    <a:pt x="28" y="0"/>
                    <a:pt x="28" y="0"/>
                  </a:cubicBezTo>
                  <a:moveTo>
                    <a:pt x="27" y="0"/>
                  </a:moveTo>
                  <a:cubicBezTo>
                    <a:pt x="27" y="0"/>
                    <a:pt x="27" y="0"/>
                    <a:pt x="27" y="0"/>
                  </a:cubicBezTo>
                  <a:cubicBezTo>
                    <a:pt x="27" y="0"/>
                    <a:pt x="27" y="0"/>
                    <a:pt x="27" y="0"/>
                  </a:cubicBezTo>
                  <a:moveTo>
                    <a:pt x="27" y="0"/>
                  </a:moveTo>
                  <a:cubicBezTo>
                    <a:pt x="27" y="0"/>
                    <a:pt x="27" y="0"/>
                    <a:pt x="27" y="0"/>
                  </a:cubicBezTo>
                  <a:cubicBezTo>
                    <a:pt x="27" y="0"/>
                    <a:pt x="27" y="0"/>
                    <a:pt x="27" y="0"/>
                  </a:cubicBezTo>
                  <a:moveTo>
                    <a:pt x="0" y="0"/>
                  </a:moveTo>
                  <a:cubicBezTo>
                    <a:pt x="0" y="0"/>
                    <a:pt x="0" y="0"/>
                    <a:pt x="0" y="0"/>
                  </a:cubicBezTo>
                  <a:cubicBezTo>
                    <a:pt x="0" y="0"/>
                    <a:pt x="0" y="0"/>
                    <a:pt x="0" y="0"/>
                  </a:cubicBezTo>
                  <a:cubicBezTo>
                    <a:pt x="27" y="0"/>
                    <a:pt x="27" y="0"/>
                    <a:pt x="27" y="0"/>
                  </a:cubicBezTo>
                  <a:cubicBezTo>
                    <a:pt x="27" y="0"/>
                    <a:pt x="27" y="0"/>
                    <a:pt x="27" y="0"/>
                  </a:cubicBezTo>
                  <a:cubicBezTo>
                    <a:pt x="27" y="0"/>
                    <a:pt x="27" y="0"/>
                    <a:pt x="27" y="0"/>
                  </a:cubicBezTo>
                  <a:cubicBezTo>
                    <a:pt x="0" y="0"/>
                    <a:pt x="0" y="0"/>
                    <a:pt x="0" y="0"/>
                  </a:cubicBezTo>
                  <a:cubicBezTo>
                    <a:pt x="0" y="0"/>
                    <a:pt x="0" y="0"/>
                    <a:pt x="0" y="0"/>
                  </a:cubicBezTo>
                  <a:cubicBezTo>
                    <a:pt x="0" y="0"/>
                    <a:pt x="0" y="0"/>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5" name="ïŝ1ïďè">
              <a:extLst>
                <a:ext uri="{FF2B5EF4-FFF2-40B4-BE49-F238E27FC236}">
                  <a16:creationId xmlns:a16="http://schemas.microsoft.com/office/drawing/2014/main" id="{B8D2EE68-A4DD-4338-B684-B7FA7630230C}"/>
                </a:ext>
              </a:extLst>
            </p:cNvPr>
            <p:cNvSpPr/>
            <p:nvPr/>
          </p:nvSpPr>
          <p:spPr bwMode="auto">
            <a:xfrm>
              <a:off x="7164520" y="3807111"/>
              <a:ext cx="290472" cy="325054"/>
            </a:xfrm>
            <a:custGeom>
              <a:avLst/>
              <a:gdLst>
                <a:gd name="T0" fmla="*/ 0 w 20"/>
                <a:gd name="T1" fmla="*/ 0 h 23"/>
                <a:gd name="T2" fmla="*/ 20 w 20"/>
                <a:gd name="T3" fmla="*/ 23 h 23"/>
                <a:gd name="T4" fmla="*/ 0 w 20"/>
                <a:gd name="T5" fmla="*/ 0 h 23"/>
              </a:gdLst>
              <a:ahLst/>
              <a:cxnLst>
                <a:cxn ang="0">
                  <a:pos x="T0" y="T1"/>
                </a:cxn>
                <a:cxn ang="0">
                  <a:pos x="T2" y="T3"/>
                </a:cxn>
                <a:cxn ang="0">
                  <a:pos x="T4" y="T5"/>
                </a:cxn>
              </a:cxnLst>
              <a:rect l="0" t="0" r="r" b="b"/>
              <a:pathLst>
                <a:path w="20" h="23">
                  <a:moveTo>
                    <a:pt x="0" y="0"/>
                  </a:moveTo>
                  <a:cubicBezTo>
                    <a:pt x="8" y="6"/>
                    <a:pt x="15" y="14"/>
                    <a:pt x="20" y="23"/>
                  </a:cubicBezTo>
                  <a:cubicBezTo>
                    <a:pt x="16" y="13"/>
                    <a:pt x="9" y="5"/>
                    <a:pt x="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6" name="iŝlíďé">
              <a:extLst>
                <a:ext uri="{FF2B5EF4-FFF2-40B4-BE49-F238E27FC236}">
                  <a16:creationId xmlns:a16="http://schemas.microsoft.com/office/drawing/2014/main" id="{454DC9BB-EDEC-49F2-B197-67BC10B1EB0B}"/>
                </a:ext>
              </a:extLst>
            </p:cNvPr>
            <p:cNvSpPr/>
            <p:nvPr/>
          </p:nvSpPr>
          <p:spPr bwMode="auto">
            <a:xfrm>
              <a:off x="6120203" y="3703369"/>
              <a:ext cx="1466191" cy="2137044"/>
            </a:xfrm>
            <a:custGeom>
              <a:avLst/>
              <a:gdLst>
                <a:gd name="T0" fmla="*/ 9 w 102"/>
                <a:gd name="T1" fmla="*/ 143 h 149"/>
                <a:gd name="T2" fmla="*/ 4 w 102"/>
                <a:gd name="T3" fmla="*/ 138 h 149"/>
                <a:gd name="T4" fmla="*/ 9 w 102"/>
                <a:gd name="T5" fmla="*/ 133 h 149"/>
                <a:gd name="T6" fmla="*/ 14 w 102"/>
                <a:gd name="T7" fmla="*/ 138 h 149"/>
                <a:gd name="T8" fmla="*/ 9 w 102"/>
                <a:gd name="T9" fmla="*/ 143 h 149"/>
                <a:gd name="T10" fmla="*/ 9 w 102"/>
                <a:gd name="T11" fmla="*/ 125 h 149"/>
                <a:gd name="T12" fmla="*/ 4 w 102"/>
                <a:gd name="T13" fmla="*/ 120 h 149"/>
                <a:gd name="T14" fmla="*/ 9 w 102"/>
                <a:gd name="T15" fmla="*/ 115 h 149"/>
                <a:gd name="T16" fmla="*/ 14 w 102"/>
                <a:gd name="T17" fmla="*/ 120 h 149"/>
                <a:gd name="T18" fmla="*/ 9 w 102"/>
                <a:gd name="T19" fmla="*/ 125 h 149"/>
                <a:gd name="T20" fmla="*/ 9 w 102"/>
                <a:gd name="T21" fmla="*/ 107 h 149"/>
                <a:gd name="T22" fmla="*/ 4 w 102"/>
                <a:gd name="T23" fmla="*/ 102 h 149"/>
                <a:gd name="T24" fmla="*/ 9 w 102"/>
                <a:gd name="T25" fmla="*/ 97 h 149"/>
                <a:gd name="T26" fmla="*/ 14 w 102"/>
                <a:gd name="T27" fmla="*/ 102 h 149"/>
                <a:gd name="T28" fmla="*/ 9 w 102"/>
                <a:gd name="T29" fmla="*/ 107 h 149"/>
                <a:gd name="T30" fmla="*/ 21 w 102"/>
                <a:gd name="T31" fmla="*/ 85 h 149"/>
                <a:gd name="T32" fmla="*/ 21 w 102"/>
                <a:gd name="T33" fmla="*/ 79 h 149"/>
                <a:gd name="T34" fmla="*/ 50 w 102"/>
                <a:gd name="T35" fmla="*/ 79 h 149"/>
                <a:gd name="T36" fmla="*/ 50 w 102"/>
                <a:gd name="T37" fmla="*/ 85 h 149"/>
                <a:gd name="T38" fmla="*/ 21 w 102"/>
                <a:gd name="T39" fmla="*/ 85 h 149"/>
                <a:gd name="T40" fmla="*/ 51 w 102"/>
                <a:gd name="T41" fmla="*/ 0 h 149"/>
                <a:gd name="T42" fmla="*/ 24 w 102"/>
                <a:gd name="T43" fmla="*/ 0 h 149"/>
                <a:gd name="T44" fmla="*/ 40 w 102"/>
                <a:gd name="T45" fmla="*/ 28 h 149"/>
                <a:gd name="T46" fmla="*/ 29 w 102"/>
                <a:gd name="T47" fmla="*/ 42 h 149"/>
                <a:gd name="T48" fmla="*/ 38 w 102"/>
                <a:gd name="T49" fmla="*/ 47 h 149"/>
                <a:gd name="T50" fmla="*/ 0 w 102"/>
                <a:gd name="T51" fmla="*/ 80 h 149"/>
                <a:gd name="T52" fmla="*/ 0 w 102"/>
                <a:gd name="T53" fmla="*/ 149 h 149"/>
                <a:gd name="T54" fmla="*/ 49 w 102"/>
                <a:gd name="T55" fmla="*/ 149 h 149"/>
                <a:gd name="T56" fmla="*/ 52 w 102"/>
                <a:gd name="T57" fmla="*/ 90 h 149"/>
                <a:gd name="T58" fmla="*/ 55 w 102"/>
                <a:gd name="T59" fmla="*/ 149 h 149"/>
                <a:gd name="T60" fmla="*/ 102 w 102"/>
                <a:gd name="T61" fmla="*/ 149 h 149"/>
                <a:gd name="T62" fmla="*/ 99 w 102"/>
                <a:gd name="T63" fmla="*/ 54 h 149"/>
                <a:gd name="T64" fmla="*/ 99 w 102"/>
                <a:gd name="T65" fmla="*/ 54 h 149"/>
                <a:gd name="T66" fmla="*/ 99 w 102"/>
                <a:gd name="T67" fmla="*/ 54 h 149"/>
                <a:gd name="T68" fmla="*/ 99 w 102"/>
                <a:gd name="T69" fmla="*/ 54 h 149"/>
                <a:gd name="T70" fmla="*/ 99 w 102"/>
                <a:gd name="T71" fmla="*/ 54 h 149"/>
                <a:gd name="T72" fmla="*/ 99 w 102"/>
                <a:gd name="T73" fmla="*/ 54 h 149"/>
                <a:gd name="T74" fmla="*/ 99 w 102"/>
                <a:gd name="T75" fmla="*/ 54 h 149"/>
                <a:gd name="T76" fmla="*/ 99 w 102"/>
                <a:gd name="T77" fmla="*/ 54 h 149"/>
                <a:gd name="T78" fmla="*/ 93 w 102"/>
                <a:gd name="T79" fmla="*/ 30 h 149"/>
                <a:gd name="T80" fmla="*/ 93 w 102"/>
                <a:gd name="T81" fmla="*/ 30 h 149"/>
                <a:gd name="T82" fmla="*/ 73 w 102"/>
                <a:gd name="T83" fmla="*/ 7 h 149"/>
                <a:gd name="T84" fmla="*/ 72 w 102"/>
                <a:gd name="T85" fmla="*/ 7 h 149"/>
                <a:gd name="T86" fmla="*/ 52 w 102"/>
                <a:gd name="T87" fmla="*/ 0 h 149"/>
                <a:gd name="T88" fmla="*/ 52 w 102"/>
                <a:gd name="T89" fmla="*/ 0 h 149"/>
                <a:gd name="T90" fmla="*/ 51 w 102"/>
                <a:gd name="T91" fmla="*/ 0 h 149"/>
                <a:gd name="T92" fmla="*/ 51 w 102"/>
                <a:gd name="T93" fmla="*/ 0 h 149"/>
                <a:gd name="T94" fmla="*/ 51 w 102"/>
                <a:gd name="T95" fmla="*/ 0 h 149"/>
                <a:gd name="T96" fmla="*/ 51 w 102"/>
                <a:gd name="T97" fmla="*/ 0 h 149"/>
                <a:gd name="T98" fmla="*/ 51 w 102"/>
                <a:gd name="T99" fmla="*/ 0 h 149"/>
                <a:gd name="T100" fmla="*/ 51 w 102"/>
                <a:gd name="T101"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2" h="149">
                  <a:moveTo>
                    <a:pt x="9" y="143"/>
                  </a:moveTo>
                  <a:cubicBezTo>
                    <a:pt x="6" y="143"/>
                    <a:pt x="4" y="141"/>
                    <a:pt x="4" y="138"/>
                  </a:cubicBezTo>
                  <a:cubicBezTo>
                    <a:pt x="4" y="135"/>
                    <a:pt x="6" y="133"/>
                    <a:pt x="9" y="133"/>
                  </a:cubicBezTo>
                  <a:cubicBezTo>
                    <a:pt x="12" y="133"/>
                    <a:pt x="14" y="135"/>
                    <a:pt x="14" y="138"/>
                  </a:cubicBezTo>
                  <a:cubicBezTo>
                    <a:pt x="14" y="141"/>
                    <a:pt x="12" y="143"/>
                    <a:pt x="9" y="143"/>
                  </a:cubicBezTo>
                  <a:moveTo>
                    <a:pt x="9" y="125"/>
                  </a:moveTo>
                  <a:cubicBezTo>
                    <a:pt x="6" y="125"/>
                    <a:pt x="4" y="123"/>
                    <a:pt x="4" y="120"/>
                  </a:cubicBezTo>
                  <a:cubicBezTo>
                    <a:pt x="4" y="117"/>
                    <a:pt x="6" y="115"/>
                    <a:pt x="9" y="115"/>
                  </a:cubicBezTo>
                  <a:cubicBezTo>
                    <a:pt x="12" y="115"/>
                    <a:pt x="14" y="117"/>
                    <a:pt x="14" y="120"/>
                  </a:cubicBezTo>
                  <a:cubicBezTo>
                    <a:pt x="14" y="123"/>
                    <a:pt x="12" y="125"/>
                    <a:pt x="9" y="125"/>
                  </a:cubicBezTo>
                  <a:moveTo>
                    <a:pt x="9" y="107"/>
                  </a:moveTo>
                  <a:cubicBezTo>
                    <a:pt x="6" y="107"/>
                    <a:pt x="4" y="104"/>
                    <a:pt x="4" y="102"/>
                  </a:cubicBezTo>
                  <a:cubicBezTo>
                    <a:pt x="4" y="99"/>
                    <a:pt x="6" y="97"/>
                    <a:pt x="9" y="97"/>
                  </a:cubicBezTo>
                  <a:cubicBezTo>
                    <a:pt x="12" y="97"/>
                    <a:pt x="14" y="99"/>
                    <a:pt x="14" y="102"/>
                  </a:cubicBezTo>
                  <a:cubicBezTo>
                    <a:pt x="14" y="104"/>
                    <a:pt x="12" y="107"/>
                    <a:pt x="9" y="107"/>
                  </a:cubicBezTo>
                  <a:moveTo>
                    <a:pt x="21" y="85"/>
                  </a:moveTo>
                  <a:cubicBezTo>
                    <a:pt x="21" y="79"/>
                    <a:pt x="21" y="79"/>
                    <a:pt x="21" y="79"/>
                  </a:cubicBezTo>
                  <a:cubicBezTo>
                    <a:pt x="50" y="79"/>
                    <a:pt x="50" y="79"/>
                    <a:pt x="50" y="79"/>
                  </a:cubicBezTo>
                  <a:cubicBezTo>
                    <a:pt x="50" y="85"/>
                    <a:pt x="50" y="85"/>
                    <a:pt x="50" y="85"/>
                  </a:cubicBezTo>
                  <a:cubicBezTo>
                    <a:pt x="21" y="85"/>
                    <a:pt x="21" y="85"/>
                    <a:pt x="21" y="85"/>
                  </a:cubicBezTo>
                  <a:moveTo>
                    <a:pt x="51" y="0"/>
                  </a:moveTo>
                  <a:cubicBezTo>
                    <a:pt x="24" y="0"/>
                    <a:pt x="24" y="0"/>
                    <a:pt x="24" y="0"/>
                  </a:cubicBezTo>
                  <a:cubicBezTo>
                    <a:pt x="40" y="28"/>
                    <a:pt x="40" y="28"/>
                    <a:pt x="40" y="28"/>
                  </a:cubicBezTo>
                  <a:cubicBezTo>
                    <a:pt x="29" y="42"/>
                    <a:pt x="29" y="42"/>
                    <a:pt x="29" y="42"/>
                  </a:cubicBezTo>
                  <a:cubicBezTo>
                    <a:pt x="38" y="47"/>
                    <a:pt x="38" y="47"/>
                    <a:pt x="38" y="47"/>
                  </a:cubicBezTo>
                  <a:cubicBezTo>
                    <a:pt x="0" y="80"/>
                    <a:pt x="0" y="80"/>
                    <a:pt x="0" y="80"/>
                  </a:cubicBezTo>
                  <a:cubicBezTo>
                    <a:pt x="0" y="149"/>
                    <a:pt x="0" y="149"/>
                    <a:pt x="0" y="149"/>
                  </a:cubicBezTo>
                  <a:cubicBezTo>
                    <a:pt x="49" y="149"/>
                    <a:pt x="49" y="149"/>
                    <a:pt x="49" y="149"/>
                  </a:cubicBezTo>
                  <a:cubicBezTo>
                    <a:pt x="52" y="90"/>
                    <a:pt x="52" y="90"/>
                    <a:pt x="52" y="90"/>
                  </a:cubicBezTo>
                  <a:cubicBezTo>
                    <a:pt x="55" y="149"/>
                    <a:pt x="55" y="149"/>
                    <a:pt x="55" y="149"/>
                  </a:cubicBezTo>
                  <a:cubicBezTo>
                    <a:pt x="102" y="149"/>
                    <a:pt x="102" y="149"/>
                    <a:pt x="102" y="149"/>
                  </a:cubicBezTo>
                  <a:cubicBezTo>
                    <a:pt x="99" y="54"/>
                    <a:pt x="99" y="54"/>
                    <a:pt x="99" y="54"/>
                  </a:cubicBezTo>
                  <a:cubicBezTo>
                    <a:pt x="99" y="54"/>
                    <a:pt x="99" y="54"/>
                    <a:pt x="99" y="54"/>
                  </a:cubicBezTo>
                  <a:cubicBezTo>
                    <a:pt x="99" y="54"/>
                    <a:pt x="99" y="54"/>
                    <a:pt x="99" y="54"/>
                  </a:cubicBezTo>
                  <a:cubicBezTo>
                    <a:pt x="99" y="54"/>
                    <a:pt x="99" y="54"/>
                    <a:pt x="99" y="54"/>
                  </a:cubicBezTo>
                  <a:cubicBezTo>
                    <a:pt x="99" y="54"/>
                    <a:pt x="99" y="54"/>
                    <a:pt x="99" y="54"/>
                  </a:cubicBezTo>
                  <a:cubicBezTo>
                    <a:pt x="99" y="54"/>
                    <a:pt x="99" y="54"/>
                    <a:pt x="99" y="54"/>
                  </a:cubicBezTo>
                  <a:cubicBezTo>
                    <a:pt x="99" y="54"/>
                    <a:pt x="99" y="54"/>
                    <a:pt x="99" y="54"/>
                  </a:cubicBezTo>
                  <a:cubicBezTo>
                    <a:pt x="99" y="54"/>
                    <a:pt x="99" y="54"/>
                    <a:pt x="99" y="54"/>
                  </a:cubicBezTo>
                  <a:cubicBezTo>
                    <a:pt x="99" y="46"/>
                    <a:pt x="97" y="38"/>
                    <a:pt x="93" y="30"/>
                  </a:cubicBezTo>
                  <a:cubicBezTo>
                    <a:pt x="93" y="30"/>
                    <a:pt x="93" y="30"/>
                    <a:pt x="93" y="30"/>
                  </a:cubicBezTo>
                  <a:cubicBezTo>
                    <a:pt x="88" y="21"/>
                    <a:pt x="81" y="13"/>
                    <a:pt x="73" y="7"/>
                  </a:cubicBezTo>
                  <a:cubicBezTo>
                    <a:pt x="73" y="7"/>
                    <a:pt x="73" y="7"/>
                    <a:pt x="72" y="7"/>
                  </a:cubicBezTo>
                  <a:cubicBezTo>
                    <a:pt x="66" y="3"/>
                    <a:pt x="59" y="0"/>
                    <a:pt x="52" y="0"/>
                  </a:cubicBezTo>
                  <a:cubicBezTo>
                    <a:pt x="52" y="0"/>
                    <a:pt x="52" y="0"/>
                    <a:pt x="52" y="0"/>
                  </a:cubicBezTo>
                  <a:cubicBezTo>
                    <a:pt x="52" y="0"/>
                    <a:pt x="51" y="0"/>
                    <a:pt x="51" y="0"/>
                  </a:cubicBezTo>
                  <a:cubicBezTo>
                    <a:pt x="51" y="0"/>
                    <a:pt x="51" y="0"/>
                    <a:pt x="51" y="0"/>
                  </a:cubicBezTo>
                  <a:cubicBezTo>
                    <a:pt x="51" y="0"/>
                    <a:pt x="51" y="0"/>
                    <a:pt x="51" y="0"/>
                  </a:cubicBezTo>
                  <a:cubicBezTo>
                    <a:pt x="51" y="0"/>
                    <a:pt x="51" y="0"/>
                    <a:pt x="51" y="0"/>
                  </a:cubicBezTo>
                  <a:cubicBezTo>
                    <a:pt x="51" y="0"/>
                    <a:pt x="51" y="0"/>
                    <a:pt x="51" y="0"/>
                  </a:cubicBezTo>
                  <a:cubicBezTo>
                    <a:pt x="51" y="0"/>
                    <a:pt x="51" y="0"/>
                    <a:pt x="51" y="0"/>
                  </a:cubicBezTo>
                </a:path>
              </a:pathLst>
            </a:custGeom>
            <a:solidFill>
              <a:srgbClr val="21AB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7" name="íŝļïḓê">
              <a:extLst>
                <a:ext uri="{FF2B5EF4-FFF2-40B4-BE49-F238E27FC236}">
                  <a16:creationId xmlns:a16="http://schemas.microsoft.com/office/drawing/2014/main" id="{8FEEA9C7-3203-40F9-B0C6-211BDBC1AFD9}"/>
                </a:ext>
              </a:extLst>
            </p:cNvPr>
            <p:cNvSpPr/>
            <p:nvPr/>
          </p:nvSpPr>
          <p:spPr bwMode="auto">
            <a:xfrm>
              <a:off x="6175531" y="5093486"/>
              <a:ext cx="145238" cy="145238"/>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8" name="ïṥḻïḋè">
              <a:extLst>
                <a:ext uri="{FF2B5EF4-FFF2-40B4-BE49-F238E27FC236}">
                  <a16:creationId xmlns:a16="http://schemas.microsoft.com/office/drawing/2014/main" id="{FDDEBBB6-C62C-4AAA-88B3-BF29D73832EA}"/>
                </a:ext>
              </a:extLst>
            </p:cNvPr>
            <p:cNvSpPr/>
            <p:nvPr/>
          </p:nvSpPr>
          <p:spPr bwMode="auto">
            <a:xfrm>
              <a:off x="6175531" y="5356293"/>
              <a:ext cx="145238" cy="13832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9" name="îṡḻíďè">
              <a:extLst>
                <a:ext uri="{FF2B5EF4-FFF2-40B4-BE49-F238E27FC236}">
                  <a16:creationId xmlns:a16="http://schemas.microsoft.com/office/drawing/2014/main" id="{1C28C669-897A-49DE-AD16-9E9B896182BD}"/>
                </a:ext>
              </a:extLst>
            </p:cNvPr>
            <p:cNvSpPr/>
            <p:nvPr/>
          </p:nvSpPr>
          <p:spPr bwMode="auto">
            <a:xfrm>
              <a:off x="6175531" y="5612183"/>
              <a:ext cx="145238" cy="145238"/>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0" name="ïś1ide">
              <a:extLst>
                <a:ext uri="{FF2B5EF4-FFF2-40B4-BE49-F238E27FC236}">
                  <a16:creationId xmlns:a16="http://schemas.microsoft.com/office/drawing/2014/main" id="{743B1D9A-3D81-453C-A196-F5FC7E88387B}"/>
                </a:ext>
              </a:extLst>
            </p:cNvPr>
            <p:cNvSpPr/>
            <p:nvPr/>
          </p:nvSpPr>
          <p:spPr bwMode="auto">
            <a:xfrm>
              <a:off x="6085625" y="4851424"/>
              <a:ext cx="34582" cy="988989"/>
            </a:xfrm>
            <a:custGeom>
              <a:avLst/>
              <a:gdLst>
                <a:gd name="T0" fmla="*/ 5 w 5"/>
                <a:gd name="T1" fmla="*/ 0 h 143"/>
                <a:gd name="T2" fmla="*/ 0 w 5"/>
                <a:gd name="T3" fmla="*/ 2 h 143"/>
                <a:gd name="T4" fmla="*/ 0 w 5"/>
                <a:gd name="T5" fmla="*/ 4 h 143"/>
                <a:gd name="T6" fmla="*/ 0 w 5"/>
                <a:gd name="T7" fmla="*/ 4 h 143"/>
                <a:gd name="T8" fmla="*/ 0 w 5"/>
                <a:gd name="T9" fmla="*/ 4 h 143"/>
                <a:gd name="T10" fmla="*/ 0 w 5"/>
                <a:gd name="T11" fmla="*/ 143 h 143"/>
                <a:gd name="T12" fmla="*/ 5 w 5"/>
                <a:gd name="T13" fmla="*/ 143 h 143"/>
                <a:gd name="T14" fmla="*/ 5 w 5"/>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43">
                  <a:moveTo>
                    <a:pt x="5" y="0"/>
                  </a:moveTo>
                  <a:lnTo>
                    <a:pt x="0" y="2"/>
                  </a:lnTo>
                  <a:lnTo>
                    <a:pt x="0" y="4"/>
                  </a:lnTo>
                  <a:lnTo>
                    <a:pt x="0" y="4"/>
                  </a:lnTo>
                  <a:lnTo>
                    <a:pt x="0" y="4"/>
                  </a:lnTo>
                  <a:lnTo>
                    <a:pt x="0" y="143"/>
                  </a:lnTo>
                  <a:lnTo>
                    <a:pt x="5" y="143"/>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1" name="íṥlídè">
              <a:extLst>
                <a:ext uri="{FF2B5EF4-FFF2-40B4-BE49-F238E27FC236}">
                  <a16:creationId xmlns:a16="http://schemas.microsoft.com/office/drawing/2014/main" id="{DB2921A4-8C7E-4AC2-BC8C-391AF0AB99B1}"/>
                </a:ext>
              </a:extLst>
            </p:cNvPr>
            <p:cNvSpPr/>
            <p:nvPr/>
          </p:nvSpPr>
          <p:spPr bwMode="auto">
            <a:xfrm>
              <a:off x="6085625" y="4851424"/>
              <a:ext cx="34582" cy="988989"/>
            </a:xfrm>
            <a:custGeom>
              <a:avLst/>
              <a:gdLst>
                <a:gd name="T0" fmla="*/ 5 w 5"/>
                <a:gd name="T1" fmla="*/ 0 h 143"/>
                <a:gd name="T2" fmla="*/ 0 w 5"/>
                <a:gd name="T3" fmla="*/ 2 h 143"/>
                <a:gd name="T4" fmla="*/ 0 w 5"/>
                <a:gd name="T5" fmla="*/ 4 h 143"/>
                <a:gd name="T6" fmla="*/ 0 w 5"/>
                <a:gd name="T7" fmla="*/ 4 h 143"/>
                <a:gd name="T8" fmla="*/ 0 w 5"/>
                <a:gd name="T9" fmla="*/ 4 h 143"/>
                <a:gd name="T10" fmla="*/ 0 w 5"/>
                <a:gd name="T11" fmla="*/ 143 h 143"/>
                <a:gd name="T12" fmla="*/ 5 w 5"/>
                <a:gd name="T13" fmla="*/ 143 h 143"/>
                <a:gd name="T14" fmla="*/ 5 w 5"/>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43">
                  <a:moveTo>
                    <a:pt x="5" y="0"/>
                  </a:moveTo>
                  <a:lnTo>
                    <a:pt x="0" y="2"/>
                  </a:lnTo>
                  <a:lnTo>
                    <a:pt x="0" y="4"/>
                  </a:lnTo>
                  <a:lnTo>
                    <a:pt x="0" y="4"/>
                  </a:lnTo>
                  <a:lnTo>
                    <a:pt x="0" y="4"/>
                  </a:lnTo>
                  <a:lnTo>
                    <a:pt x="0" y="143"/>
                  </a:lnTo>
                  <a:lnTo>
                    <a:pt x="5" y="14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2" name="ïšľíḑè">
              <a:extLst>
                <a:ext uri="{FF2B5EF4-FFF2-40B4-BE49-F238E27FC236}">
                  <a16:creationId xmlns:a16="http://schemas.microsoft.com/office/drawing/2014/main" id="{913AF0B8-CA9B-43DD-A250-58A0CB315F81}"/>
                </a:ext>
              </a:extLst>
            </p:cNvPr>
            <p:cNvSpPr/>
            <p:nvPr/>
          </p:nvSpPr>
          <p:spPr bwMode="auto">
            <a:xfrm>
              <a:off x="6825634" y="4996662"/>
              <a:ext cx="82992" cy="843751"/>
            </a:xfrm>
            <a:custGeom>
              <a:avLst/>
              <a:gdLst>
                <a:gd name="T0" fmla="*/ 6 w 12"/>
                <a:gd name="T1" fmla="*/ 0 h 122"/>
                <a:gd name="T2" fmla="*/ 0 w 12"/>
                <a:gd name="T3" fmla="*/ 122 h 122"/>
                <a:gd name="T4" fmla="*/ 12 w 12"/>
                <a:gd name="T5" fmla="*/ 122 h 122"/>
                <a:gd name="T6" fmla="*/ 6 w 12"/>
                <a:gd name="T7" fmla="*/ 0 h 122"/>
              </a:gdLst>
              <a:ahLst/>
              <a:cxnLst>
                <a:cxn ang="0">
                  <a:pos x="T0" y="T1"/>
                </a:cxn>
                <a:cxn ang="0">
                  <a:pos x="T2" y="T3"/>
                </a:cxn>
                <a:cxn ang="0">
                  <a:pos x="T4" y="T5"/>
                </a:cxn>
                <a:cxn ang="0">
                  <a:pos x="T6" y="T7"/>
                </a:cxn>
              </a:cxnLst>
              <a:rect l="0" t="0" r="r" b="b"/>
              <a:pathLst>
                <a:path w="12" h="122">
                  <a:moveTo>
                    <a:pt x="6" y="0"/>
                  </a:moveTo>
                  <a:lnTo>
                    <a:pt x="0" y="122"/>
                  </a:lnTo>
                  <a:lnTo>
                    <a:pt x="12" y="122"/>
                  </a:lnTo>
                  <a:lnTo>
                    <a:pt x="6" y="0"/>
                  </a:lnTo>
                  <a:close/>
                </a:path>
              </a:pathLst>
            </a:custGeom>
            <a:solidFill>
              <a:srgbClr val="0092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3" name="ïṡlïďè">
              <a:extLst>
                <a:ext uri="{FF2B5EF4-FFF2-40B4-BE49-F238E27FC236}">
                  <a16:creationId xmlns:a16="http://schemas.microsoft.com/office/drawing/2014/main" id="{64F328A4-563C-40F5-A546-E479EF9E9EB2}"/>
                </a:ext>
              </a:extLst>
            </p:cNvPr>
            <p:cNvSpPr/>
            <p:nvPr/>
          </p:nvSpPr>
          <p:spPr bwMode="auto">
            <a:xfrm>
              <a:off x="6825634" y="4996662"/>
              <a:ext cx="82992" cy="843751"/>
            </a:xfrm>
            <a:custGeom>
              <a:avLst/>
              <a:gdLst>
                <a:gd name="T0" fmla="*/ 6 w 12"/>
                <a:gd name="T1" fmla="*/ 0 h 122"/>
                <a:gd name="T2" fmla="*/ 0 w 12"/>
                <a:gd name="T3" fmla="*/ 122 h 122"/>
                <a:gd name="T4" fmla="*/ 12 w 12"/>
                <a:gd name="T5" fmla="*/ 122 h 122"/>
                <a:gd name="T6" fmla="*/ 6 w 12"/>
                <a:gd name="T7" fmla="*/ 0 h 122"/>
              </a:gdLst>
              <a:ahLst/>
              <a:cxnLst>
                <a:cxn ang="0">
                  <a:pos x="T0" y="T1"/>
                </a:cxn>
                <a:cxn ang="0">
                  <a:pos x="T2" y="T3"/>
                </a:cxn>
                <a:cxn ang="0">
                  <a:pos x="T4" y="T5"/>
                </a:cxn>
                <a:cxn ang="0">
                  <a:pos x="T6" y="T7"/>
                </a:cxn>
              </a:cxnLst>
              <a:rect l="0" t="0" r="r" b="b"/>
              <a:pathLst>
                <a:path w="12" h="122">
                  <a:moveTo>
                    <a:pt x="6" y="0"/>
                  </a:moveTo>
                  <a:lnTo>
                    <a:pt x="0" y="122"/>
                  </a:lnTo>
                  <a:lnTo>
                    <a:pt x="12" y="12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4" name="isľîdè">
              <a:extLst>
                <a:ext uri="{FF2B5EF4-FFF2-40B4-BE49-F238E27FC236}">
                  <a16:creationId xmlns:a16="http://schemas.microsoft.com/office/drawing/2014/main" id="{D7FCD866-DFE9-45F6-BAD6-BA3AD2202D34}"/>
                </a:ext>
              </a:extLst>
            </p:cNvPr>
            <p:cNvSpPr/>
            <p:nvPr/>
          </p:nvSpPr>
          <p:spPr bwMode="auto">
            <a:xfrm>
              <a:off x="6085625" y="4865256"/>
              <a:ext cx="6918" cy="1383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5" name="îṧḷïḑé">
              <a:extLst>
                <a:ext uri="{FF2B5EF4-FFF2-40B4-BE49-F238E27FC236}">
                  <a16:creationId xmlns:a16="http://schemas.microsoft.com/office/drawing/2014/main" id="{F4A3F9F0-5F73-4D48-96FB-9084C65823AF}"/>
                </a:ext>
              </a:extLst>
            </p:cNvPr>
            <p:cNvSpPr/>
            <p:nvPr/>
          </p:nvSpPr>
          <p:spPr bwMode="auto">
            <a:xfrm>
              <a:off x="6085625" y="4865256"/>
              <a:ext cx="0" cy="13832"/>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6" name="î$ļíḑe">
              <a:extLst>
                <a:ext uri="{FF2B5EF4-FFF2-40B4-BE49-F238E27FC236}">
                  <a16:creationId xmlns:a16="http://schemas.microsoft.com/office/drawing/2014/main" id="{8ADD272E-EA1E-4B21-931C-05CBE97682F5}"/>
                </a:ext>
              </a:extLst>
            </p:cNvPr>
            <p:cNvSpPr/>
            <p:nvPr/>
          </p:nvSpPr>
          <p:spPr bwMode="auto">
            <a:xfrm>
              <a:off x="6085625" y="3703369"/>
              <a:ext cx="608608" cy="1175719"/>
            </a:xfrm>
            <a:custGeom>
              <a:avLst/>
              <a:gdLst>
                <a:gd name="T0" fmla="*/ 20 w 42"/>
                <a:gd name="T1" fmla="*/ 0 h 82"/>
                <a:gd name="T2" fmla="*/ 20 w 42"/>
                <a:gd name="T3" fmla="*/ 3 h 82"/>
                <a:gd name="T4" fmla="*/ 0 w 42"/>
                <a:gd name="T5" fmla="*/ 69 h 82"/>
                <a:gd name="T6" fmla="*/ 0 w 42"/>
                <a:gd name="T7" fmla="*/ 69 h 82"/>
                <a:gd name="T8" fmla="*/ 0 w 42"/>
                <a:gd name="T9" fmla="*/ 82 h 82"/>
                <a:gd name="T10" fmla="*/ 0 w 42"/>
                <a:gd name="T11" fmla="*/ 82 h 82"/>
                <a:gd name="T12" fmla="*/ 0 w 42"/>
                <a:gd name="T13" fmla="*/ 81 h 82"/>
                <a:gd name="T14" fmla="*/ 2 w 42"/>
                <a:gd name="T15" fmla="*/ 80 h 82"/>
                <a:gd name="T16" fmla="*/ 40 w 42"/>
                <a:gd name="T17" fmla="*/ 47 h 82"/>
                <a:gd name="T18" fmla="*/ 31 w 42"/>
                <a:gd name="T19" fmla="*/ 42 h 82"/>
                <a:gd name="T20" fmla="*/ 42 w 42"/>
                <a:gd name="T21" fmla="*/ 28 h 82"/>
                <a:gd name="T22" fmla="*/ 26 w 42"/>
                <a:gd name="T23" fmla="*/ 0 h 82"/>
                <a:gd name="T24" fmla="*/ 26 w 42"/>
                <a:gd name="T25" fmla="*/ 0 h 82"/>
                <a:gd name="T26" fmla="*/ 21 w 42"/>
                <a:gd name="T27" fmla="*/ 0 h 82"/>
                <a:gd name="T28" fmla="*/ 21 w 42"/>
                <a:gd name="T29" fmla="*/ 0 h 82"/>
                <a:gd name="T30" fmla="*/ 20 w 42"/>
                <a:gd name="T3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82">
                  <a:moveTo>
                    <a:pt x="20" y="0"/>
                  </a:moveTo>
                  <a:cubicBezTo>
                    <a:pt x="20" y="1"/>
                    <a:pt x="20" y="2"/>
                    <a:pt x="20" y="3"/>
                  </a:cubicBezTo>
                  <a:cubicBezTo>
                    <a:pt x="20" y="44"/>
                    <a:pt x="2" y="67"/>
                    <a:pt x="0" y="69"/>
                  </a:cubicBezTo>
                  <a:cubicBezTo>
                    <a:pt x="0" y="69"/>
                    <a:pt x="0" y="69"/>
                    <a:pt x="0" y="69"/>
                  </a:cubicBezTo>
                  <a:cubicBezTo>
                    <a:pt x="0" y="82"/>
                    <a:pt x="0" y="82"/>
                    <a:pt x="0" y="82"/>
                  </a:cubicBezTo>
                  <a:cubicBezTo>
                    <a:pt x="0" y="82"/>
                    <a:pt x="0" y="82"/>
                    <a:pt x="0" y="82"/>
                  </a:cubicBezTo>
                  <a:cubicBezTo>
                    <a:pt x="0" y="81"/>
                    <a:pt x="0" y="81"/>
                    <a:pt x="0" y="81"/>
                  </a:cubicBezTo>
                  <a:cubicBezTo>
                    <a:pt x="2" y="80"/>
                    <a:pt x="2" y="80"/>
                    <a:pt x="2" y="80"/>
                  </a:cubicBezTo>
                  <a:cubicBezTo>
                    <a:pt x="40" y="47"/>
                    <a:pt x="40" y="47"/>
                    <a:pt x="40" y="47"/>
                  </a:cubicBezTo>
                  <a:cubicBezTo>
                    <a:pt x="31" y="42"/>
                    <a:pt x="31" y="42"/>
                    <a:pt x="31" y="42"/>
                  </a:cubicBezTo>
                  <a:cubicBezTo>
                    <a:pt x="42" y="28"/>
                    <a:pt x="42" y="28"/>
                    <a:pt x="42" y="28"/>
                  </a:cubicBezTo>
                  <a:cubicBezTo>
                    <a:pt x="26" y="0"/>
                    <a:pt x="26" y="0"/>
                    <a:pt x="26" y="0"/>
                  </a:cubicBezTo>
                  <a:cubicBezTo>
                    <a:pt x="26" y="0"/>
                    <a:pt x="26" y="0"/>
                    <a:pt x="26" y="0"/>
                  </a:cubicBezTo>
                  <a:cubicBezTo>
                    <a:pt x="26" y="0"/>
                    <a:pt x="22" y="0"/>
                    <a:pt x="21" y="0"/>
                  </a:cubicBezTo>
                  <a:cubicBezTo>
                    <a:pt x="21" y="0"/>
                    <a:pt x="21" y="0"/>
                    <a:pt x="21" y="0"/>
                  </a:cubicBezTo>
                  <a:cubicBezTo>
                    <a:pt x="20" y="0"/>
                    <a:pt x="20" y="0"/>
                    <a:pt x="2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7" name="ïṩļîdè">
              <a:extLst>
                <a:ext uri="{FF2B5EF4-FFF2-40B4-BE49-F238E27FC236}">
                  <a16:creationId xmlns:a16="http://schemas.microsoft.com/office/drawing/2014/main" id="{9294E336-0827-4263-A2E3-20F81A4CF24F}"/>
                </a:ext>
              </a:extLst>
            </p:cNvPr>
            <p:cNvSpPr/>
            <p:nvPr/>
          </p:nvSpPr>
          <p:spPr bwMode="auto">
            <a:xfrm>
              <a:off x="6963954" y="169081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8" name="iṩḷíḍé">
              <a:extLst>
                <a:ext uri="{FF2B5EF4-FFF2-40B4-BE49-F238E27FC236}">
                  <a16:creationId xmlns:a16="http://schemas.microsoft.com/office/drawing/2014/main" id="{51E28F0A-2311-41C9-8A6D-CD9692CB7630}"/>
                </a:ext>
              </a:extLst>
            </p:cNvPr>
            <p:cNvSpPr/>
            <p:nvPr/>
          </p:nvSpPr>
          <p:spPr bwMode="auto">
            <a:xfrm>
              <a:off x="6417593" y="4837592"/>
              <a:ext cx="421878" cy="82992"/>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69" name="iSlîdê">
              <a:extLst>
                <a:ext uri="{FF2B5EF4-FFF2-40B4-BE49-F238E27FC236}">
                  <a16:creationId xmlns:a16="http://schemas.microsoft.com/office/drawing/2014/main" id="{7172CE23-8F9E-4391-9128-4678A5D51FBE}"/>
                </a:ext>
              </a:extLst>
            </p:cNvPr>
            <p:cNvSpPr/>
            <p:nvPr/>
          </p:nvSpPr>
          <p:spPr bwMode="auto">
            <a:xfrm>
              <a:off x="6417593" y="4837592"/>
              <a:ext cx="421878" cy="8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sp>
        <p:nvSpPr>
          <p:cNvPr id="570" name="文本框 569">
            <a:extLst>
              <a:ext uri="{FF2B5EF4-FFF2-40B4-BE49-F238E27FC236}">
                <a16:creationId xmlns:a16="http://schemas.microsoft.com/office/drawing/2014/main" id="{EDEDE1C9-3AFB-4D02-92BE-DA65CDBC5C31}"/>
              </a:ext>
            </a:extLst>
          </p:cNvPr>
          <p:cNvSpPr txBox="1"/>
          <p:nvPr/>
        </p:nvSpPr>
        <p:spPr>
          <a:xfrm>
            <a:off x="4070923" y="4287721"/>
            <a:ext cx="950881" cy="276999"/>
          </a:xfrm>
          <a:prstGeom prst="rect">
            <a:avLst/>
          </a:prstGeom>
          <a:noFill/>
        </p:spPr>
        <p:txBody>
          <a:bodyPr wrap="square" rtlCol="0">
            <a:spAutoFit/>
          </a:bodyPr>
          <a:lstStyle/>
          <a:p>
            <a:pPr algn="ctr"/>
            <a:r>
              <a:rPr lang="en-US" altLang="zh-CN" sz="1200" b="1" dirty="0">
                <a:solidFill>
                  <a:schemeClr val="accent2">
                    <a:lumMod val="75000"/>
                  </a:schemeClr>
                </a:solidFill>
              </a:rPr>
              <a:t>Consumer</a:t>
            </a:r>
            <a:endParaRPr lang="zh-CN" altLang="en-US" sz="1200" b="1" dirty="0">
              <a:solidFill>
                <a:schemeClr val="accent2">
                  <a:lumMod val="75000"/>
                </a:schemeClr>
              </a:solidFill>
            </a:endParaRPr>
          </a:p>
        </p:txBody>
      </p:sp>
      <p:sp>
        <p:nvSpPr>
          <p:cNvPr id="571" name="箭头: 上 570">
            <a:extLst>
              <a:ext uri="{FF2B5EF4-FFF2-40B4-BE49-F238E27FC236}">
                <a16:creationId xmlns:a16="http://schemas.microsoft.com/office/drawing/2014/main" id="{A29574C7-23E5-4B43-9F5B-4029D6A0A019}"/>
              </a:ext>
            </a:extLst>
          </p:cNvPr>
          <p:cNvSpPr/>
          <p:nvPr/>
        </p:nvSpPr>
        <p:spPr>
          <a:xfrm>
            <a:off x="4952723" y="4332961"/>
            <a:ext cx="169169" cy="202100"/>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箭头: 右 571">
            <a:extLst>
              <a:ext uri="{FF2B5EF4-FFF2-40B4-BE49-F238E27FC236}">
                <a16:creationId xmlns:a16="http://schemas.microsoft.com/office/drawing/2014/main" id="{656A1AD1-3E1B-44CE-A5E9-EF4866E5D1C6}"/>
              </a:ext>
            </a:extLst>
          </p:cNvPr>
          <p:cNvSpPr/>
          <p:nvPr/>
        </p:nvSpPr>
        <p:spPr>
          <a:xfrm rot="19596431">
            <a:off x="4710522" y="3789784"/>
            <a:ext cx="677465" cy="33119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Result in</a:t>
            </a:r>
            <a:endParaRPr lang="zh-CN" altLang="en-US" sz="800" dirty="0"/>
          </a:p>
        </p:txBody>
      </p:sp>
      <p:sp>
        <p:nvSpPr>
          <p:cNvPr id="573" name="文本框 572">
            <a:extLst>
              <a:ext uri="{FF2B5EF4-FFF2-40B4-BE49-F238E27FC236}">
                <a16:creationId xmlns:a16="http://schemas.microsoft.com/office/drawing/2014/main" id="{B34EB49D-26C8-4CE9-8B1F-5F31C93AD356}"/>
              </a:ext>
            </a:extLst>
          </p:cNvPr>
          <p:cNvSpPr txBox="1"/>
          <p:nvPr/>
        </p:nvSpPr>
        <p:spPr>
          <a:xfrm>
            <a:off x="11627273" y="6552577"/>
            <a:ext cx="462119" cy="369332"/>
          </a:xfrm>
          <a:prstGeom prst="rect">
            <a:avLst/>
          </a:prstGeom>
          <a:noFill/>
        </p:spPr>
        <p:txBody>
          <a:bodyPr wrap="square" rtlCol="0">
            <a:spAutoFit/>
          </a:bodyPr>
          <a:lstStyle/>
          <a:p>
            <a:r>
              <a:rPr lang="en-US" altLang="zh-CN" b="1" dirty="0"/>
              <a:t>13</a:t>
            </a:r>
            <a:endParaRPr lang="zh-CN" altLang="en-US" b="1" dirty="0"/>
          </a:p>
        </p:txBody>
      </p:sp>
    </p:spTree>
    <p:custDataLst>
      <p:tags r:id="rId2"/>
    </p:custDataLst>
    <p:extLst>
      <p:ext uri="{BB962C8B-B14F-4D97-AF65-F5344CB8AC3E}">
        <p14:creationId xmlns:p14="http://schemas.microsoft.com/office/powerpoint/2010/main" val="6549458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F8A3DCF3-5CF1-424B-BC1D-F3127FE8A43B}"/>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17" name="think-cell 幻灯片" r:id="rId7" imgW="532" imgH="533" progId="TCLayout.ActiveDocument.1">
                  <p:embed/>
                </p:oleObj>
              </mc:Choice>
              <mc:Fallback>
                <p:oleObj name="think-cell 幻灯片" r:id="rId7" imgW="532" imgH="533" progId="TCLayout.ActiveDocument.1">
                  <p:embed/>
                  <p:pic>
                    <p:nvPicPr>
                      <p:cNvPr id="3" name="对象 2" hidden="1">
                        <a:extLst>
                          <a:ext uri="{FF2B5EF4-FFF2-40B4-BE49-F238E27FC236}">
                            <a16:creationId xmlns:a16="http://schemas.microsoft.com/office/drawing/2014/main" id="{F8A3DCF3-5CF1-424B-BC1D-F3127FE8A43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A48064BC-FAB0-44DD-A33F-D684D9D347D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400" dirty="0">
              <a:sym typeface="+mn-lt"/>
            </a:endParaRPr>
          </a:p>
        </p:txBody>
      </p:sp>
      <p:grpSp>
        <p:nvGrpSpPr>
          <p:cNvPr id="10" name="组合 9">
            <a:extLst>
              <a:ext uri="{FF2B5EF4-FFF2-40B4-BE49-F238E27FC236}">
                <a16:creationId xmlns:a16="http://schemas.microsoft.com/office/drawing/2014/main" id="{D449E37D-6187-40DF-94F4-D78DFD9367BE}"/>
              </a:ext>
            </a:extLst>
          </p:cNvPr>
          <p:cNvGrpSpPr/>
          <p:nvPr/>
        </p:nvGrpSpPr>
        <p:grpSpPr>
          <a:xfrm>
            <a:off x="0" y="421342"/>
            <a:ext cx="12348424" cy="950259"/>
            <a:chOff x="0" y="421342"/>
            <a:chExt cx="12348424" cy="950259"/>
          </a:xfrm>
        </p:grpSpPr>
        <p:sp>
          <p:nvSpPr>
            <p:cNvPr id="2" name="矩形 1">
              <a:extLst>
                <a:ext uri="{FF2B5EF4-FFF2-40B4-BE49-F238E27FC236}">
                  <a16:creationId xmlns:a16="http://schemas.microsoft.com/office/drawing/2014/main" id="{34E471BA-100D-4439-89C6-21B373CDA808}"/>
                </a:ext>
              </a:extLst>
            </p:cNvPr>
            <p:cNvSpPr/>
            <p:nvPr/>
          </p:nvSpPr>
          <p:spPr>
            <a:xfrm>
              <a:off x="0" y="421342"/>
              <a:ext cx="12192000" cy="95025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Changes in consumer perception">
              <a:extLst>
                <a:ext uri="{FF2B5EF4-FFF2-40B4-BE49-F238E27FC236}">
                  <a16:creationId xmlns:a16="http://schemas.microsoft.com/office/drawing/2014/main" id="{C3BEFF7E-23FA-46EC-BE69-A8D6431BB576}"/>
                </a:ext>
              </a:extLst>
            </p:cNvPr>
            <p:cNvSpPr txBox="1"/>
            <p:nvPr/>
          </p:nvSpPr>
          <p:spPr>
            <a:xfrm>
              <a:off x="156424" y="654948"/>
              <a:ext cx="12192000" cy="461665"/>
            </a:xfrm>
            <a:prstGeom prst="rect">
              <a:avLst/>
            </a:prstGeom>
            <a:noFill/>
          </p:spPr>
          <p:txBody>
            <a:bodyPr wrap="square" rtlCol="0">
              <a:spAutoFit/>
            </a:bodyPr>
            <a:lstStyle/>
            <a:p>
              <a:endParaRPr lang="zh-CN" altLang="en-US" sz="2400" b="1" dirty="0">
                <a:solidFill>
                  <a:schemeClr val="bg1"/>
                </a:solidFill>
              </a:endParaRPr>
            </a:p>
          </p:txBody>
        </p:sp>
      </p:grpSp>
      <p:cxnSp>
        <p:nvCxnSpPr>
          <p:cNvPr id="175" name="直接连接符 174">
            <a:extLst>
              <a:ext uri="{FF2B5EF4-FFF2-40B4-BE49-F238E27FC236}">
                <a16:creationId xmlns:a16="http://schemas.microsoft.com/office/drawing/2014/main" id="{9CBA5945-81F6-4366-B22D-9C1A9E1177F6}"/>
              </a:ext>
            </a:extLst>
          </p:cNvPr>
          <p:cNvCxnSpPr>
            <a:cxnSpLocks/>
          </p:cNvCxnSpPr>
          <p:nvPr/>
        </p:nvCxnSpPr>
        <p:spPr>
          <a:xfrm>
            <a:off x="115373" y="1442025"/>
            <a:ext cx="5887075" cy="0"/>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ABE05C05-50DB-446E-B80E-F799262901EF}"/>
              </a:ext>
            </a:extLst>
          </p:cNvPr>
          <p:cNvSpPr/>
          <p:nvPr/>
        </p:nvSpPr>
        <p:spPr>
          <a:xfrm>
            <a:off x="115374" y="1442025"/>
            <a:ext cx="504162" cy="45442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179" name="直接连接符 178">
            <a:extLst>
              <a:ext uri="{FF2B5EF4-FFF2-40B4-BE49-F238E27FC236}">
                <a16:creationId xmlns:a16="http://schemas.microsoft.com/office/drawing/2014/main" id="{27F14F94-222A-4446-BB64-FD0A50C1F3D5}"/>
              </a:ext>
            </a:extLst>
          </p:cNvPr>
          <p:cNvCxnSpPr>
            <a:cxnSpLocks/>
          </p:cNvCxnSpPr>
          <p:nvPr/>
        </p:nvCxnSpPr>
        <p:spPr>
          <a:xfrm flipV="1">
            <a:off x="6545707" y="1423813"/>
            <a:ext cx="5379200" cy="25900"/>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文本框 129" descr="Changes in consumer perception">
            <a:extLst>
              <a:ext uri="{FF2B5EF4-FFF2-40B4-BE49-F238E27FC236}">
                <a16:creationId xmlns:a16="http://schemas.microsoft.com/office/drawing/2014/main" id="{8117A6EC-6D30-41DB-99A7-E266B90D5D0A}"/>
              </a:ext>
            </a:extLst>
          </p:cNvPr>
          <p:cNvSpPr txBox="1"/>
          <p:nvPr/>
        </p:nvSpPr>
        <p:spPr>
          <a:xfrm>
            <a:off x="0" y="584999"/>
            <a:ext cx="12192000" cy="523220"/>
          </a:xfrm>
          <a:prstGeom prst="rect">
            <a:avLst/>
          </a:prstGeom>
          <a:noFill/>
        </p:spPr>
        <p:txBody>
          <a:bodyPr wrap="square" rtlCol="0">
            <a:spAutoFit/>
          </a:bodyPr>
          <a:lstStyle/>
          <a:p>
            <a:r>
              <a:rPr lang="en-US" altLang="zh-CN" sz="2800" b="1" dirty="0">
                <a:solidFill>
                  <a:schemeClr val="bg1"/>
                </a:solidFill>
              </a:rPr>
              <a:t>Three methods of internal management.</a:t>
            </a:r>
            <a:endParaRPr lang="zh-CN" altLang="en-US" sz="2800" b="1" dirty="0">
              <a:solidFill>
                <a:schemeClr val="bg1"/>
              </a:solidFill>
            </a:endParaRPr>
          </a:p>
        </p:txBody>
      </p:sp>
      <p:sp>
        <p:nvSpPr>
          <p:cNvPr id="138" name="文本框 137">
            <a:extLst>
              <a:ext uri="{FF2B5EF4-FFF2-40B4-BE49-F238E27FC236}">
                <a16:creationId xmlns:a16="http://schemas.microsoft.com/office/drawing/2014/main" id="{FB65403B-10EB-488E-8668-9303D60F4087}"/>
              </a:ext>
            </a:extLst>
          </p:cNvPr>
          <p:cNvSpPr txBox="1"/>
          <p:nvPr/>
        </p:nvSpPr>
        <p:spPr>
          <a:xfrm>
            <a:off x="7101292" y="1450329"/>
            <a:ext cx="5247132" cy="707886"/>
          </a:xfrm>
          <a:prstGeom prst="rect">
            <a:avLst/>
          </a:prstGeom>
          <a:noFill/>
        </p:spPr>
        <p:txBody>
          <a:bodyPr wrap="square" rtlCol="0">
            <a:spAutoFit/>
          </a:bodyPr>
          <a:lstStyle/>
          <a:p>
            <a:r>
              <a:rPr lang="en-US" altLang="zh-CN" sz="2000" b="1" dirty="0">
                <a:solidFill>
                  <a:schemeClr val="accent2">
                    <a:lumMod val="50000"/>
                  </a:schemeClr>
                </a:solidFill>
              </a:rPr>
              <a:t>Adaption  to the level of regional economic development</a:t>
            </a:r>
            <a:endParaRPr lang="zh-CN" altLang="en-US" sz="2000" b="1" dirty="0">
              <a:solidFill>
                <a:schemeClr val="accent2">
                  <a:lumMod val="50000"/>
                </a:schemeClr>
              </a:solidFill>
            </a:endParaRPr>
          </a:p>
        </p:txBody>
      </p:sp>
      <p:sp>
        <p:nvSpPr>
          <p:cNvPr id="49" name="矩形 48">
            <a:extLst>
              <a:ext uri="{FF2B5EF4-FFF2-40B4-BE49-F238E27FC236}">
                <a16:creationId xmlns:a16="http://schemas.microsoft.com/office/drawing/2014/main" id="{ABE05C05-50DB-446E-B80E-F799262901EF}"/>
              </a:ext>
            </a:extLst>
          </p:cNvPr>
          <p:cNvSpPr/>
          <p:nvPr/>
        </p:nvSpPr>
        <p:spPr>
          <a:xfrm>
            <a:off x="6545707" y="1466195"/>
            <a:ext cx="555585" cy="5856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graphicFrame>
        <p:nvGraphicFramePr>
          <p:cNvPr id="15" name="图示 14"/>
          <p:cNvGraphicFramePr/>
          <p:nvPr>
            <p:extLst>
              <p:ext uri="{D42A27DB-BD31-4B8C-83A1-F6EECF244321}">
                <p14:modId xmlns:p14="http://schemas.microsoft.com/office/powerpoint/2010/main" val="1620625053"/>
              </p:ext>
            </p:extLst>
          </p:nvPr>
        </p:nvGraphicFramePr>
        <p:xfrm>
          <a:off x="6439337" y="2958859"/>
          <a:ext cx="2092289" cy="21621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7" name="TextBox 56"/>
          <p:cNvSpPr txBox="1"/>
          <p:nvPr/>
        </p:nvSpPr>
        <p:spPr>
          <a:xfrm>
            <a:off x="8637996" y="2202257"/>
            <a:ext cx="3194883" cy="3936142"/>
          </a:xfrm>
          <a:prstGeom prst="rect">
            <a:avLst/>
          </a:prstGeom>
          <a:noFill/>
        </p:spPr>
        <p:txBody>
          <a:bodyPr wrap="square" rtlCol="0">
            <a:spAutoFit/>
          </a:bodyPr>
          <a:lstStyle/>
          <a:p>
            <a:pPr latinLnBrk="1">
              <a:lnSpc>
                <a:spcPct val="150000"/>
              </a:lnSpc>
            </a:pPr>
            <a:r>
              <a:rPr lang="en-US" altLang="zh-CN" sz="1200" dirty="0">
                <a:solidFill>
                  <a:schemeClr val="accent2">
                    <a:lumMod val="50000"/>
                  </a:schemeClr>
                </a:solidFill>
              </a:rPr>
              <a:t>The customers’ demands and habits depend on the level of economy. Therefore, a proper business orientation as well as an accurate assessment of the customers’ demands will help the shopping center make more profits. In the CBD of the city,  the sale of luxury goods and demands of white-collar workers should be shed light on. Neighborhood centers are supposed to put more emphasize on daily demands of nearby residents, especially local agricultural and fishery products which have comparative advantages in terms of international trade. Finally, sub-city centers will play the role of balance and transition.</a:t>
            </a:r>
            <a:endParaRPr lang="zh-CN" altLang="en-US" sz="1200" dirty="0">
              <a:solidFill>
                <a:schemeClr val="accent2">
                  <a:lumMod val="50000"/>
                </a:schemeClr>
              </a:solidFill>
            </a:endParaRPr>
          </a:p>
        </p:txBody>
      </p:sp>
      <p:sp>
        <p:nvSpPr>
          <p:cNvPr id="20" name="文本框 19">
            <a:extLst>
              <a:ext uri="{FF2B5EF4-FFF2-40B4-BE49-F238E27FC236}">
                <a16:creationId xmlns:a16="http://schemas.microsoft.com/office/drawing/2014/main" id="{EFC9564F-22B2-4FDF-9317-849C89D2181C}"/>
              </a:ext>
            </a:extLst>
          </p:cNvPr>
          <p:cNvSpPr txBox="1"/>
          <p:nvPr/>
        </p:nvSpPr>
        <p:spPr>
          <a:xfrm>
            <a:off x="619535" y="1466195"/>
            <a:ext cx="6838096" cy="400110"/>
          </a:xfrm>
          <a:prstGeom prst="rect">
            <a:avLst/>
          </a:prstGeom>
          <a:noFill/>
        </p:spPr>
        <p:txBody>
          <a:bodyPr wrap="square" rtlCol="0">
            <a:spAutoFit/>
          </a:bodyPr>
          <a:lstStyle/>
          <a:p>
            <a:r>
              <a:rPr lang="en-US" altLang="zh-CN" sz="2000" b="1" dirty="0">
                <a:solidFill>
                  <a:schemeClr val="accent2">
                    <a:lumMod val="50000"/>
                  </a:schemeClr>
                </a:solidFill>
              </a:rPr>
              <a:t>Happy employees = Happy customers</a:t>
            </a:r>
            <a:endParaRPr lang="zh-CN" altLang="en-US" sz="2000" b="1" dirty="0">
              <a:solidFill>
                <a:schemeClr val="accent2">
                  <a:lumMod val="50000"/>
                </a:schemeClr>
              </a:solidFill>
            </a:endParaRPr>
          </a:p>
        </p:txBody>
      </p:sp>
      <p:graphicFrame>
        <p:nvGraphicFramePr>
          <p:cNvPr id="21" name="图表 20">
            <a:extLst>
              <a:ext uri="{FF2B5EF4-FFF2-40B4-BE49-F238E27FC236}">
                <a16:creationId xmlns:a16="http://schemas.microsoft.com/office/drawing/2014/main" id="{4BEA339E-419D-4217-B4BF-EBCCAC7B4450}"/>
              </a:ext>
            </a:extLst>
          </p:cNvPr>
          <p:cNvGraphicFramePr/>
          <p:nvPr>
            <p:extLst>
              <p:ext uri="{D42A27DB-BD31-4B8C-83A1-F6EECF244321}">
                <p14:modId xmlns:p14="http://schemas.microsoft.com/office/powerpoint/2010/main" val="1717535123"/>
              </p:ext>
            </p:extLst>
          </p:nvPr>
        </p:nvGraphicFramePr>
        <p:xfrm>
          <a:off x="3467270" y="1341825"/>
          <a:ext cx="3356230" cy="3027599"/>
        </p:xfrm>
        <a:graphic>
          <a:graphicData uri="http://schemas.openxmlformats.org/drawingml/2006/chart">
            <c:chart xmlns:c="http://schemas.openxmlformats.org/drawingml/2006/chart" xmlns:r="http://schemas.openxmlformats.org/officeDocument/2006/relationships" r:id="rId14"/>
          </a:graphicData>
        </a:graphic>
      </p:graphicFrame>
      <p:sp>
        <p:nvSpPr>
          <p:cNvPr id="22" name="文本框 21">
            <a:extLst>
              <a:ext uri="{FF2B5EF4-FFF2-40B4-BE49-F238E27FC236}">
                <a16:creationId xmlns:a16="http://schemas.microsoft.com/office/drawing/2014/main" id="{7DA3517F-5B4A-4AB0-A343-445301515DFC}"/>
              </a:ext>
            </a:extLst>
          </p:cNvPr>
          <p:cNvSpPr txBox="1"/>
          <p:nvPr/>
        </p:nvSpPr>
        <p:spPr>
          <a:xfrm>
            <a:off x="1831399" y="1824408"/>
            <a:ext cx="2484976" cy="523220"/>
          </a:xfrm>
          <a:prstGeom prst="rect">
            <a:avLst/>
          </a:prstGeom>
          <a:noFill/>
        </p:spPr>
        <p:txBody>
          <a:bodyPr wrap="none" rtlCol="0">
            <a:spAutoFit/>
          </a:bodyPr>
          <a:lstStyle/>
          <a:p>
            <a:pPr marL="285750" indent="-285750">
              <a:buFont typeface="Wingdings" panose="05000000000000000000" pitchFamily="2" charset="2"/>
              <a:buChar char="l"/>
            </a:pPr>
            <a:r>
              <a:rPr lang="en-US" altLang="zh-CN" sz="1400" b="1" dirty="0">
                <a:solidFill>
                  <a:schemeClr val="accent2">
                    <a:lumMod val="75000"/>
                  </a:schemeClr>
                </a:solidFill>
              </a:rPr>
              <a:t>Six Pillars of Customer </a:t>
            </a:r>
          </a:p>
          <a:p>
            <a:r>
              <a:rPr lang="en-US" altLang="zh-CN" sz="1400" b="1" dirty="0">
                <a:solidFill>
                  <a:schemeClr val="accent2">
                    <a:lumMod val="75000"/>
                  </a:schemeClr>
                </a:solidFill>
              </a:rPr>
              <a:t>      Experience Excellence</a:t>
            </a:r>
            <a:endParaRPr lang="zh-CN" altLang="en-US" sz="1400" b="1" dirty="0">
              <a:solidFill>
                <a:schemeClr val="accent2">
                  <a:lumMod val="75000"/>
                </a:schemeClr>
              </a:solidFill>
            </a:endParaRPr>
          </a:p>
        </p:txBody>
      </p:sp>
      <p:sp>
        <p:nvSpPr>
          <p:cNvPr id="23" name="TextBox 57">
            <a:extLst>
              <a:ext uri="{FF2B5EF4-FFF2-40B4-BE49-F238E27FC236}">
                <a16:creationId xmlns:a16="http://schemas.microsoft.com/office/drawing/2014/main" id="{D27E3F2A-90FE-4FF3-B755-267423911D40}"/>
              </a:ext>
            </a:extLst>
          </p:cNvPr>
          <p:cNvSpPr txBox="1"/>
          <p:nvPr/>
        </p:nvSpPr>
        <p:spPr>
          <a:xfrm>
            <a:off x="-69486" y="2158215"/>
            <a:ext cx="4108069" cy="1938992"/>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Personality is the most important driver for customers’ satisfaction and loyalty. As the owner of a retailer, </a:t>
            </a:r>
            <a:r>
              <a:rPr lang="en-US" altLang="zh-CN" sz="1200" b="1" dirty="0">
                <a:solidFill>
                  <a:schemeClr val="accent2">
                    <a:lumMod val="50000"/>
                  </a:schemeClr>
                </a:solidFill>
              </a:rPr>
              <a:t>employees need to be trained </a:t>
            </a:r>
            <a:r>
              <a:rPr lang="en-US" altLang="zh-CN" sz="1200" dirty="0">
                <a:solidFill>
                  <a:schemeClr val="accent2">
                    <a:lumMod val="50000"/>
                  </a:schemeClr>
                </a:solidFill>
              </a:rPr>
              <a:t>based on the six pillars of customers experience excellence enhancing their work enthusiasm to improve customer satisfaction and loyalty.</a:t>
            </a:r>
            <a:endParaRPr lang="zh-CN" altLang="en-US" sz="1200" b="1" dirty="0">
              <a:solidFill>
                <a:schemeClr val="accent2">
                  <a:lumMod val="50000"/>
                </a:schemeClr>
              </a:solidFill>
            </a:endParaRPr>
          </a:p>
        </p:txBody>
      </p:sp>
      <p:cxnSp>
        <p:nvCxnSpPr>
          <p:cNvPr id="24" name="直接连接符 23">
            <a:extLst>
              <a:ext uri="{FF2B5EF4-FFF2-40B4-BE49-F238E27FC236}">
                <a16:creationId xmlns:a16="http://schemas.microsoft.com/office/drawing/2014/main" id="{63C5A648-9168-4691-B6C0-F021CE4166D8}"/>
              </a:ext>
            </a:extLst>
          </p:cNvPr>
          <p:cNvCxnSpPr>
            <a:cxnSpLocks/>
          </p:cNvCxnSpPr>
          <p:nvPr/>
        </p:nvCxnSpPr>
        <p:spPr>
          <a:xfrm>
            <a:off x="107039" y="4142213"/>
            <a:ext cx="5887075" cy="0"/>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B91AE06-36C2-47EB-BFA9-6D3B2276E7F7}"/>
              </a:ext>
            </a:extLst>
          </p:cNvPr>
          <p:cNvSpPr/>
          <p:nvPr/>
        </p:nvSpPr>
        <p:spPr>
          <a:xfrm>
            <a:off x="107040" y="4142213"/>
            <a:ext cx="504162" cy="45442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27" name="文本框 26">
            <a:extLst>
              <a:ext uri="{FF2B5EF4-FFF2-40B4-BE49-F238E27FC236}">
                <a16:creationId xmlns:a16="http://schemas.microsoft.com/office/drawing/2014/main" id="{C64228FE-C749-4590-A2E1-7D13329A1745}"/>
              </a:ext>
            </a:extLst>
          </p:cNvPr>
          <p:cNvSpPr txBox="1"/>
          <p:nvPr/>
        </p:nvSpPr>
        <p:spPr>
          <a:xfrm>
            <a:off x="625134" y="4189021"/>
            <a:ext cx="4239848" cy="400110"/>
          </a:xfrm>
          <a:prstGeom prst="rect">
            <a:avLst/>
          </a:prstGeom>
          <a:noFill/>
        </p:spPr>
        <p:txBody>
          <a:bodyPr wrap="square" rtlCol="0">
            <a:spAutoFit/>
          </a:bodyPr>
          <a:lstStyle/>
          <a:p>
            <a:r>
              <a:rPr lang="en-US" altLang="zh-CN" sz="2000" b="1" dirty="0">
                <a:solidFill>
                  <a:schemeClr val="accent2">
                    <a:lumMod val="50000"/>
                  </a:schemeClr>
                </a:solidFill>
              </a:rPr>
              <a:t>ERP system</a:t>
            </a:r>
            <a:endParaRPr lang="zh-CN" altLang="en-US" sz="2000" b="1" dirty="0">
              <a:solidFill>
                <a:schemeClr val="accent2">
                  <a:lumMod val="50000"/>
                </a:schemeClr>
              </a:solidFill>
            </a:endParaRPr>
          </a:p>
        </p:txBody>
      </p:sp>
      <p:sp>
        <p:nvSpPr>
          <p:cNvPr id="5" name="矩形 4">
            <a:extLst>
              <a:ext uri="{FF2B5EF4-FFF2-40B4-BE49-F238E27FC236}">
                <a16:creationId xmlns:a16="http://schemas.microsoft.com/office/drawing/2014/main" id="{63402FEE-7076-4B43-A9A4-04810B4DF409}"/>
              </a:ext>
            </a:extLst>
          </p:cNvPr>
          <p:cNvSpPr/>
          <p:nvPr/>
        </p:nvSpPr>
        <p:spPr>
          <a:xfrm>
            <a:off x="359121" y="4639655"/>
            <a:ext cx="746868" cy="2438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Supplier</a:t>
            </a:r>
            <a:endParaRPr lang="zh-CN" altLang="en-US" sz="1200" dirty="0">
              <a:solidFill>
                <a:schemeClr val="accent2">
                  <a:lumMod val="50000"/>
                </a:schemeClr>
              </a:solidFill>
            </a:endParaRPr>
          </a:p>
        </p:txBody>
      </p:sp>
      <p:sp>
        <p:nvSpPr>
          <p:cNvPr id="30" name="矩形 29">
            <a:extLst>
              <a:ext uri="{FF2B5EF4-FFF2-40B4-BE49-F238E27FC236}">
                <a16:creationId xmlns:a16="http://schemas.microsoft.com/office/drawing/2014/main" id="{E20E2BC2-6009-4A3B-844E-07F161263175}"/>
              </a:ext>
            </a:extLst>
          </p:cNvPr>
          <p:cNvSpPr/>
          <p:nvPr/>
        </p:nvSpPr>
        <p:spPr>
          <a:xfrm>
            <a:off x="302609" y="5147972"/>
            <a:ext cx="859888" cy="243833"/>
          </a:xfrm>
          <a:prstGeom prst="rect">
            <a:avLst/>
          </a:prstGeom>
          <a:solidFill>
            <a:srgbClr val="FFFFFF"/>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Purchase</a:t>
            </a:r>
            <a:endParaRPr lang="zh-CN" altLang="en-US" sz="1200" dirty="0">
              <a:solidFill>
                <a:schemeClr val="accent2">
                  <a:lumMod val="50000"/>
                </a:schemeClr>
              </a:solidFill>
            </a:endParaRPr>
          </a:p>
        </p:txBody>
      </p:sp>
      <p:sp>
        <p:nvSpPr>
          <p:cNvPr id="31" name="矩形 30">
            <a:extLst>
              <a:ext uri="{FF2B5EF4-FFF2-40B4-BE49-F238E27FC236}">
                <a16:creationId xmlns:a16="http://schemas.microsoft.com/office/drawing/2014/main" id="{8B9FC3F5-4BD5-45DC-9CB2-11F795A02C11}"/>
              </a:ext>
            </a:extLst>
          </p:cNvPr>
          <p:cNvSpPr/>
          <p:nvPr/>
        </p:nvSpPr>
        <p:spPr>
          <a:xfrm>
            <a:off x="175041" y="5625398"/>
            <a:ext cx="1115027" cy="2438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Raw material</a:t>
            </a:r>
            <a:endParaRPr lang="zh-CN" altLang="en-US" sz="1200" dirty="0">
              <a:solidFill>
                <a:schemeClr val="accent2">
                  <a:lumMod val="50000"/>
                </a:schemeClr>
              </a:solidFill>
            </a:endParaRPr>
          </a:p>
        </p:txBody>
      </p:sp>
      <p:sp>
        <p:nvSpPr>
          <p:cNvPr id="32" name="矩形 31">
            <a:extLst>
              <a:ext uri="{FF2B5EF4-FFF2-40B4-BE49-F238E27FC236}">
                <a16:creationId xmlns:a16="http://schemas.microsoft.com/office/drawing/2014/main" id="{8E59BF77-87E0-4C2F-9066-C1613710F1B9}"/>
              </a:ext>
            </a:extLst>
          </p:cNvPr>
          <p:cNvSpPr/>
          <p:nvPr/>
        </p:nvSpPr>
        <p:spPr>
          <a:xfrm>
            <a:off x="175040" y="6122684"/>
            <a:ext cx="1115027" cy="40010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Material storehouse</a:t>
            </a:r>
            <a:endParaRPr lang="zh-CN" altLang="en-US" sz="1200" dirty="0">
              <a:solidFill>
                <a:schemeClr val="accent2">
                  <a:lumMod val="50000"/>
                </a:schemeClr>
              </a:solidFill>
            </a:endParaRPr>
          </a:p>
        </p:txBody>
      </p:sp>
      <p:sp>
        <p:nvSpPr>
          <p:cNvPr id="33" name="矩形 32">
            <a:extLst>
              <a:ext uri="{FF2B5EF4-FFF2-40B4-BE49-F238E27FC236}">
                <a16:creationId xmlns:a16="http://schemas.microsoft.com/office/drawing/2014/main" id="{268EAD6D-FB46-4822-9C71-0735E09832E6}"/>
              </a:ext>
            </a:extLst>
          </p:cNvPr>
          <p:cNvSpPr/>
          <p:nvPr/>
        </p:nvSpPr>
        <p:spPr>
          <a:xfrm>
            <a:off x="1560450" y="4589131"/>
            <a:ext cx="874055" cy="2438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Produce</a:t>
            </a:r>
            <a:endParaRPr lang="zh-CN" altLang="en-US" sz="1200" dirty="0">
              <a:solidFill>
                <a:schemeClr val="accent2">
                  <a:lumMod val="50000"/>
                </a:schemeClr>
              </a:solidFill>
            </a:endParaRPr>
          </a:p>
        </p:txBody>
      </p:sp>
      <p:sp>
        <p:nvSpPr>
          <p:cNvPr id="34" name="矩形 33">
            <a:extLst>
              <a:ext uri="{FF2B5EF4-FFF2-40B4-BE49-F238E27FC236}">
                <a16:creationId xmlns:a16="http://schemas.microsoft.com/office/drawing/2014/main" id="{435DC6F9-FABB-441D-8D81-C0DF45E7C395}"/>
              </a:ext>
            </a:extLst>
          </p:cNvPr>
          <p:cNvSpPr/>
          <p:nvPr/>
        </p:nvSpPr>
        <p:spPr>
          <a:xfrm>
            <a:off x="2745622" y="4598099"/>
            <a:ext cx="874055" cy="2438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Design</a:t>
            </a:r>
            <a:endParaRPr lang="zh-CN" altLang="en-US" sz="1200" dirty="0">
              <a:solidFill>
                <a:schemeClr val="accent2">
                  <a:lumMod val="50000"/>
                </a:schemeClr>
              </a:solidFill>
            </a:endParaRPr>
          </a:p>
        </p:txBody>
      </p:sp>
      <p:sp>
        <p:nvSpPr>
          <p:cNvPr id="35" name="矩形 34">
            <a:extLst>
              <a:ext uri="{FF2B5EF4-FFF2-40B4-BE49-F238E27FC236}">
                <a16:creationId xmlns:a16="http://schemas.microsoft.com/office/drawing/2014/main" id="{9DE057FE-A94E-4155-9357-D1E0826E6C22}"/>
              </a:ext>
            </a:extLst>
          </p:cNvPr>
          <p:cNvSpPr/>
          <p:nvPr/>
        </p:nvSpPr>
        <p:spPr>
          <a:xfrm>
            <a:off x="1769177" y="5059158"/>
            <a:ext cx="1595223" cy="400110"/>
          </a:xfrm>
          <a:prstGeom prst="rect">
            <a:avLst/>
          </a:prstGeom>
          <a:solidFill>
            <a:srgbClr val="FFFFFF"/>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Produce arrangement</a:t>
            </a:r>
            <a:endParaRPr lang="zh-CN" altLang="en-US" sz="1200" dirty="0">
              <a:solidFill>
                <a:schemeClr val="accent2">
                  <a:lumMod val="50000"/>
                </a:schemeClr>
              </a:solidFill>
            </a:endParaRPr>
          </a:p>
        </p:txBody>
      </p:sp>
      <p:sp>
        <p:nvSpPr>
          <p:cNvPr id="37" name="矩形 36">
            <a:extLst>
              <a:ext uri="{FF2B5EF4-FFF2-40B4-BE49-F238E27FC236}">
                <a16:creationId xmlns:a16="http://schemas.microsoft.com/office/drawing/2014/main" id="{0D04376A-F739-4C4F-8F08-E0639D5373E2}"/>
              </a:ext>
            </a:extLst>
          </p:cNvPr>
          <p:cNvSpPr/>
          <p:nvPr/>
        </p:nvSpPr>
        <p:spPr>
          <a:xfrm>
            <a:off x="1385372" y="5657558"/>
            <a:ext cx="874055" cy="2438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Mold</a:t>
            </a:r>
            <a:endParaRPr lang="zh-CN" altLang="en-US" sz="1200" dirty="0">
              <a:solidFill>
                <a:schemeClr val="accent2">
                  <a:lumMod val="50000"/>
                </a:schemeClr>
              </a:solidFill>
            </a:endParaRPr>
          </a:p>
        </p:txBody>
      </p:sp>
      <p:sp>
        <p:nvSpPr>
          <p:cNvPr id="39" name="矩形 38">
            <a:extLst>
              <a:ext uri="{FF2B5EF4-FFF2-40B4-BE49-F238E27FC236}">
                <a16:creationId xmlns:a16="http://schemas.microsoft.com/office/drawing/2014/main" id="{B297E21B-F351-4C73-8107-6A4503D6F778}"/>
              </a:ext>
            </a:extLst>
          </p:cNvPr>
          <p:cNvSpPr/>
          <p:nvPr/>
        </p:nvSpPr>
        <p:spPr>
          <a:xfrm>
            <a:off x="2691537" y="5580833"/>
            <a:ext cx="1115027" cy="35305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Workshop management</a:t>
            </a:r>
            <a:endParaRPr lang="zh-CN" altLang="en-US" sz="1200" dirty="0">
              <a:solidFill>
                <a:schemeClr val="accent2">
                  <a:lumMod val="50000"/>
                </a:schemeClr>
              </a:solidFill>
            </a:endParaRPr>
          </a:p>
        </p:txBody>
      </p:sp>
      <p:sp>
        <p:nvSpPr>
          <p:cNvPr id="40" name="矩形 39">
            <a:extLst>
              <a:ext uri="{FF2B5EF4-FFF2-40B4-BE49-F238E27FC236}">
                <a16:creationId xmlns:a16="http://schemas.microsoft.com/office/drawing/2014/main" id="{56FAFEC6-A1F9-43DD-89AC-2AEE885533D7}"/>
              </a:ext>
            </a:extLst>
          </p:cNvPr>
          <p:cNvSpPr/>
          <p:nvPr/>
        </p:nvSpPr>
        <p:spPr>
          <a:xfrm>
            <a:off x="2009274" y="6123817"/>
            <a:ext cx="1115027" cy="35305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Workshop </a:t>
            </a:r>
            <a:endParaRPr lang="zh-CN" altLang="en-US" sz="1200" dirty="0">
              <a:solidFill>
                <a:schemeClr val="accent2">
                  <a:lumMod val="50000"/>
                </a:schemeClr>
              </a:solidFill>
            </a:endParaRPr>
          </a:p>
        </p:txBody>
      </p:sp>
      <p:cxnSp>
        <p:nvCxnSpPr>
          <p:cNvPr id="12" name="直接箭头连接符 11">
            <a:extLst>
              <a:ext uri="{FF2B5EF4-FFF2-40B4-BE49-F238E27FC236}">
                <a16:creationId xmlns:a16="http://schemas.microsoft.com/office/drawing/2014/main" id="{4DFE7412-F7F5-4891-BE62-B7564E2F38A8}"/>
              </a:ext>
            </a:extLst>
          </p:cNvPr>
          <p:cNvCxnSpPr>
            <a:stCxn id="5" idx="2"/>
            <a:endCxn id="30" idx="0"/>
          </p:cNvCxnSpPr>
          <p:nvPr/>
        </p:nvCxnSpPr>
        <p:spPr>
          <a:xfrm flipH="1">
            <a:off x="732553" y="4883488"/>
            <a:ext cx="2" cy="26448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15DA09C-9712-4320-AB7E-622E3DEF0C31}"/>
              </a:ext>
            </a:extLst>
          </p:cNvPr>
          <p:cNvCxnSpPr/>
          <p:nvPr/>
        </p:nvCxnSpPr>
        <p:spPr>
          <a:xfrm flipH="1">
            <a:off x="732553" y="5382919"/>
            <a:ext cx="2" cy="26448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FE177E0-6E30-4E03-8D65-5A02EF17D3D1}"/>
              </a:ext>
            </a:extLst>
          </p:cNvPr>
          <p:cNvCxnSpPr/>
          <p:nvPr/>
        </p:nvCxnSpPr>
        <p:spPr>
          <a:xfrm flipH="1">
            <a:off x="732553" y="5880996"/>
            <a:ext cx="2" cy="26448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0770706-ACE0-45EF-9714-F0E253A15739}"/>
              </a:ext>
            </a:extLst>
          </p:cNvPr>
          <p:cNvCxnSpPr>
            <a:cxnSpLocks/>
            <a:stCxn id="33" idx="2"/>
            <a:endCxn id="35" idx="0"/>
          </p:cNvCxnSpPr>
          <p:nvPr/>
        </p:nvCxnSpPr>
        <p:spPr>
          <a:xfrm>
            <a:off x="1997478" y="4832964"/>
            <a:ext cx="569311" cy="22619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9BD42735-9835-4DC1-9527-4A29DA4254F6}"/>
              </a:ext>
            </a:extLst>
          </p:cNvPr>
          <p:cNvCxnSpPr>
            <a:cxnSpLocks/>
            <a:stCxn id="34" idx="2"/>
            <a:endCxn id="35" idx="0"/>
          </p:cNvCxnSpPr>
          <p:nvPr/>
        </p:nvCxnSpPr>
        <p:spPr>
          <a:xfrm flipH="1">
            <a:off x="2566789" y="4841932"/>
            <a:ext cx="615861" cy="217226"/>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CDE575DF-0E31-49F1-A01A-20990FA93EB7}"/>
              </a:ext>
            </a:extLst>
          </p:cNvPr>
          <p:cNvCxnSpPr>
            <a:cxnSpLocks/>
            <a:stCxn id="35" idx="2"/>
            <a:endCxn id="37" idx="0"/>
          </p:cNvCxnSpPr>
          <p:nvPr/>
        </p:nvCxnSpPr>
        <p:spPr>
          <a:xfrm flipH="1">
            <a:off x="1822400" y="5459268"/>
            <a:ext cx="744389" cy="198290"/>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33F86B98-317B-4C98-81AD-68E96634D711}"/>
              </a:ext>
            </a:extLst>
          </p:cNvPr>
          <p:cNvCxnSpPr>
            <a:cxnSpLocks/>
            <a:stCxn id="35" idx="2"/>
            <a:endCxn id="39" idx="0"/>
          </p:cNvCxnSpPr>
          <p:nvPr/>
        </p:nvCxnSpPr>
        <p:spPr>
          <a:xfrm>
            <a:off x="2566789" y="5459268"/>
            <a:ext cx="682262" cy="121565"/>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4AF275D-72C3-4183-998B-6F3A00CEC4CF}"/>
              </a:ext>
            </a:extLst>
          </p:cNvPr>
          <p:cNvCxnSpPr>
            <a:cxnSpLocks/>
            <a:stCxn id="37" idx="2"/>
            <a:endCxn id="40" idx="0"/>
          </p:cNvCxnSpPr>
          <p:nvPr/>
        </p:nvCxnSpPr>
        <p:spPr>
          <a:xfrm>
            <a:off x="1822400" y="5901391"/>
            <a:ext cx="744388" cy="222426"/>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488F0C2-ACA2-4751-A6F6-64FC456910AF}"/>
              </a:ext>
            </a:extLst>
          </p:cNvPr>
          <p:cNvCxnSpPr>
            <a:cxnSpLocks/>
            <a:stCxn id="39" idx="2"/>
            <a:endCxn id="40" idx="0"/>
          </p:cNvCxnSpPr>
          <p:nvPr/>
        </p:nvCxnSpPr>
        <p:spPr>
          <a:xfrm flipH="1">
            <a:off x="2566788" y="5933889"/>
            <a:ext cx="682263" cy="189928"/>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5F9548D2-31F5-4C13-8D03-68D02E2F317B}"/>
              </a:ext>
            </a:extLst>
          </p:cNvPr>
          <p:cNvSpPr/>
          <p:nvPr/>
        </p:nvSpPr>
        <p:spPr>
          <a:xfrm>
            <a:off x="4157442" y="5059158"/>
            <a:ext cx="1595223" cy="400110"/>
          </a:xfrm>
          <a:prstGeom prst="rect">
            <a:avLst/>
          </a:prstGeom>
          <a:solidFill>
            <a:srgbClr val="FFFFFF"/>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Order</a:t>
            </a:r>
          </a:p>
          <a:p>
            <a:pPr algn="ctr"/>
            <a:r>
              <a:rPr lang="en-US" altLang="zh-CN" sz="1200" dirty="0">
                <a:solidFill>
                  <a:schemeClr val="accent2">
                    <a:lumMod val="50000"/>
                  </a:schemeClr>
                </a:solidFill>
              </a:rPr>
              <a:t>management</a:t>
            </a:r>
          </a:p>
        </p:txBody>
      </p:sp>
      <p:sp>
        <p:nvSpPr>
          <p:cNvPr id="68" name="矩形 67">
            <a:extLst>
              <a:ext uri="{FF2B5EF4-FFF2-40B4-BE49-F238E27FC236}">
                <a16:creationId xmlns:a16="http://schemas.microsoft.com/office/drawing/2014/main" id="{F7618520-955E-46B3-8772-CD0D7063C680}"/>
              </a:ext>
            </a:extLst>
          </p:cNvPr>
          <p:cNvSpPr/>
          <p:nvPr/>
        </p:nvSpPr>
        <p:spPr>
          <a:xfrm>
            <a:off x="3948237" y="5601213"/>
            <a:ext cx="874055" cy="2438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Logistics</a:t>
            </a:r>
            <a:endParaRPr lang="zh-CN" altLang="en-US" sz="1200" dirty="0">
              <a:solidFill>
                <a:schemeClr val="accent2">
                  <a:lumMod val="50000"/>
                </a:schemeClr>
              </a:solidFill>
            </a:endParaRPr>
          </a:p>
        </p:txBody>
      </p:sp>
      <p:sp>
        <p:nvSpPr>
          <p:cNvPr id="70" name="矩形 69">
            <a:extLst>
              <a:ext uri="{FF2B5EF4-FFF2-40B4-BE49-F238E27FC236}">
                <a16:creationId xmlns:a16="http://schemas.microsoft.com/office/drawing/2014/main" id="{B77AD75B-A4F0-4F7A-93E1-6ED67B168B5D}"/>
              </a:ext>
            </a:extLst>
          </p:cNvPr>
          <p:cNvSpPr/>
          <p:nvPr/>
        </p:nvSpPr>
        <p:spPr>
          <a:xfrm>
            <a:off x="5024798" y="5601212"/>
            <a:ext cx="874055" cy="24383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Marketing</a:t>
            </a:r>
            <a:endParaRPr lang="zh-CN" altLang="en-US" sz="1200" dirty="0">
              <a:solidFill>
                <a:schemeClr val="accent2">
                  <a:lumMod val="50000"/>
                </a:schemeClr>
              </a:solidFill>
            </a:endParaRPr>
          </a:p>
        </p:txBody>
      </p:sp>
      <p:sp>
        <p:nvSpPr>
          <p:cNvPr id="71" name="矩形 70">
            <a:extLst>
              <a:ext uri="{FF2B5EF4-FFF2-40B4-BE49-F238E27FC236}">
                <a16:creationId xmlns:a16="http://schemas.microsoft.com/office/drawing/2014/main" id="{3B0760FF-5EB9-4895-9CE9-5B76F0DD20F9}"/>
              </a:ext>
            </a:extLst>
          </p:cNvPr>
          <p:cNvSpPr/>
          <p:nvPr/>
        </p:nvSpPr>
        <p:spPr>
          <a:xfrm>
            <a:off x="4381283" y="6098583"/>
            <a:ext cx="1115027" cy="35305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accent2">
                    <a:lumMod val="50000"/>
                  </a:schemeClr>
                </a:solidFill>
              </a:rPr>
              <a:t>Sales</a:t>
            </a:r>
            <a:endParaRPr lang="zh-CN" altLang="en-US" sz="1200" dirty="0">
              <a:solidFill>
                <a:schemeClr val="accent2">
                  <a:lumMod val="50000"/>
                </a:schemeClr>
              </a:solidFill>
            </a:endParaRPr>
          </a:p>
        </p:txBody>
      </p:sp>
      <p:cxnSp>
        <p:nvCxnSpPr>
          <p:cNvPr id="72" name="直接箭头连接符 71">
            <a:extLst>
              <a:ext uri="{FF2B5EF4-FFF2-40B4-BE49-F238E27FC236}">
                <a16:creationId xmlns:a16="http://schemas.microsoft.com/office/drawing/2014/main" id="{611A2A7C-38EB-48A3-9F78-21542AACA300}"/>
              </a:ext>
            </a:extLst>
          </p:cNvPr>
          <p:cNvCxnSpPr>
            <a:cxnSpLocks/>
            <a:stCxn id="64" idx="2"/>
            <a:endCxn id="68" idx="0"/>
          </p:cNvCxnSpPr>
          <p:nvPr/>
        </p:nvCxnSpPr>
        <p:spPr>
          <a:xfrm flipH="1">
            <a:off x="4385265" y="5459268"/>
            <a:ext cx="569789" cy="141945"/>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5ED29AF5-94A1-4BC0-A90D-2618572C9368}"/>
              </a:ext>
            </a:extLst>
          </p:cNvPr>
          <p:cNvCxnSpPr>
            <a:cxnSpLocks/>
            <a:stCxn id="64" idx="2"/>
            <a:endCxn id="70" idx="0"/>
          </p:cNvCxnSpPr>
          <p:nvPr/>
        </p:nvCxnSpPr>
        <p:spPr>
          <a:xfrm>
            <a:off x="4955054" y="5459268"/>
            <a:ext cx="506772" cy="14194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571C95D-617C-442D-8C74-D4B5D8A3AFD0}"/>
              </a:ext>
            </a:extLst>
          </p:cNvPr>
          <p:cNvCxnSpPr>
            <a:cxnSpLocks/>
            <a:stCxn id="68" idx="2"/>
            <a:endCxn id="71" idx="0"/>
          </p:cNvCxnSpPr>
          <p:nvPr/>
        </p:nvCxnSpPr>
        <p:spPr>
          <a:xfrm>
            <a:off x="4385265" y="5845046"/>
            <a:ext cx="553532" cy="253537"/>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89BA8E76-0429-4E0D-8C9D-389B4E8EC762}"/>
              </a:ext>
            </a:extLst>
          </p:cNvPr>
          <p:cNvCxnSpPr>
            <a:cxnSpLocks/>
            <a:stCxn id="70" idx="2"/>
            <a:endCxn id="71" idx="0"/>
          </p:cNvCxnSpPr>
          <p:nvPr/>
        </p:nvCxnSpPr>
        <p:spPr>
          <a:xfrm flipH="1">
            <a:off x="4938797" y="5845045"/>
            <a:ext cx="523029" cy="253538"/>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箭头: 左右 75">
            <a:extLst>
              <a:ext uri="{FF2B5EF4-FFF2-40B4-BE49-F238E27FC236}">
                <a16:creationId xmlns:a16="http://schemas.microsoft.com/office/drawing/2014/main" id="{3F947D57-8F55-4F58-B03D-B8FAC636D589}"/>
              </a:ext>
            </a:extLst>
          </p:cNvPr>
          <p:cNvSpPr/>
          <p:nvPr/>
        </p:nvSpPr>
        <p:spPr>
          <a:xfrm>
            <a:off x="1256714" y="5155658"/>
            <a:ext cx="404791" cy="243833"/>
          </a:xfrm>
          <a:prstGeom prst="lef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箭头: 左右 84">
            <a:extLst>
              <a:ext uri="{FF2B5EF4-FFF2-40B4-BE49-F238E27FC236}">
                <a16:creationId xmlns:a16="http://schemas.microsoft.com/office/drawing/2014/main" id="{413373EE-6F09-40F0-A0A1-E00F434388E7}"/>
              </a:ext>
            </a:extLst>
          </p:cNvPr>
          <p:cNvSpPr/>
          <p:nvPr/>
        </p:nvSpPr>
        <p:spPr>
          <a:xfrm>
            <a:off x="3501356" y="5117293"/>
            <a:ext cx="404791" cy="243833"/>
          </a:xfrm>
          <a:prstGeom prst="lef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TextBox 57">
            <a:extLst>
              <a:ext uri="{FF2B5EF4-FFF2-40B4-BE49-F238E27FC236}">
                <a16:creationId xmlns:a16="http://schemas.microsoft.com/office/drawing/2014/main" id="{29083A0A-F6B3-4CFF-83DC-1E6E967C3C62}"/>
              </a:ext>
            </a:extLst>
          </p:cNvPr>
          <p:cNvSpPr txBox="1"/>
          <p:nvPr/>
        </p:nvSpPr>
        <p:spPr>
          <a:xfrm>
            <a:off x="3676512" y="4170328"/>
            <a:ext cx="2612476" cy="830997"/>
          </a:xfrm>
          <a:prstGeom prst="rect">
            <a:avLst/>
          </a:prstGeom>
          <a:noFill/>
        </p:spPr>
        <p:txBody>
          <a:bodyPr wrap="square" rtlCol="0">
            <a:spAutoFit/>
          </a:bodyPr>
          <a:lstStyle/>
          <a:p>
            <a:pPr latinLnBrk="1"/>
            <a:r>
              <a:rPr lang="en-US" altLang="zh-CN" sz="1200" dirty="0">
                <a:solidFill>
                  <a:schemeClr val="accent2">
                    <a:lumMod val="50000"/>
                  </a:schemeClr>
                </a:solidFill>
              </a:rPr>
              <a:t>Inventory management can improve </a:t>
            </a:r>
            <a:r>
              <a:rPr lang="en-US" altLang="zh-CN" sz="1200" b="1" dirty="0">
                <a:solidFill>
                  <a:schemeClr val="accent2">
                    <a:lumMod val="50000"/>
                  </a:schemeClr>
                </a:solidFill>
              </a:rPr>
              <a:t>the speed of product upgrading </a:t>
            </a:r>
            <a:r>
              <a:rPr lang="en-US" altLang="zh-CN" sz="1200" dirty="0">
                <a:solidFill>
                  <a:schemeClr val="accent2">
                    <a:lumMod val="50000"/>
                  </a:schemeClr>
                </a:solidFill>
              </a:rPr>
              <a:t>and </a:t>
            </a:r>
            <a:r>
              <a:rPr lang="en-US" altLang="zh-CN" sz="1200" b="1" dirty="0">
                <a:solidFill>
                  <a:schemeClr val="accent2">
                    <a:lumMod val="50000"/>
                  </a:schemeClr>
                </a:solidFill>
              </a:rPr>
              <a:t>ensure the quantity of inventory.</a:t>
            </a:r>
            <a:endParaRPr lang="zh-CN" altLang="en-US" sz="1200" b="1" dirty="0">
              <a:solidFill>
                <a:schemeClr val="accent2">
                  <a:lumMod val="50000"/>
                </a:schemeClr>
              </a:solidFill>
            </a:endParaRPr>
          </a:p>
        </p:txBody>
      </p:sp>
      <p:sp>
        <p:nvSpPr>
          <p:cNvPr id="52" name="文本框 51">
            <a:extLst>
              <a:ext uri="{FF2B5EF4-FFF2-40B4-BE49-F238E27FC236}">
                <a16:creationId xmlns:a16="http://schemas.microsoft.com/office/drawing/2014/main" id="{EE807961-2807-4B1E-9E2F-C5C12442A4ED}"/>
              </a:ext>
            </a:extLst>
          </p:cNvPr>
          <p:cNvSpPr txBox="1"/>
          <p:nvPr/>
        </p:nvSpPr>
        <p:spPr>
          <a:xfrm>
            <a:off x="11627273" y="6552577"/>
            <a:ext cx="462119" cy="369332"/>
          </a:xfrm>
          <a:prstGeom prst="rect">
            <a:avLst/>
          </a:prstGeom>
          <a:noFill/>
        </p:spPr>
        <p:txBody>
          <a:bodyPr wrap="square" rtlCol="0">
            <a:spAutoFit/>
          </a:bodyPr>
          <a:lstStyle/>
          <a:p>
            <a:r>
              <a:rPr lang="en-US" altLang="zh-CN" b="1" dirty="0"/>
              <a:t>14</a:t>
            </a:r>
            <a:endParaRPr lang="zh-CN" altLang="en-US" b="1" dirty="0"/>
          </a:p>
        </p:txBody>
      </p:sp>
      <p:sp>
        <p:nvSpPr>
          <p:cNvPr id="53" name="文本框 52">
            <a:extLst>
              <a:ext uri="{FF2B5EF4-FFF2-40B4-BE49-F238E27FC236}">
                <a16:creationId xmlns:a16="http://schemas.microsoft.com/office/drawing/2014/main" id="{5896B633-3D94-41A1-AACB-3B3D11FBBC34}"/>
              </a:ext>
            </a:extLst>
          </p:cNvPr>
          <p:cNvSpPr txBox="1"/>
          <p:nvPr/>
        </p:nvSpPr>
        <p:spPr>
          <a:xfrm>
            <a:off x="0" y="6453594"/>
            <a:ext cx="2994123" cy="404406"/>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Source</a:t>
            </a:r>
            <a:r>
              <a:rPr lang="zh-CN" altLang="en-US" sz="1200" dirty="0">
                <a:solidFill>
                  <a:schemeClr val="accent2">
                    <a:lumMod val="50000"/>
                  </a:schemeClr>
                </a:solidFill>
              </a:rPr>
              <a:t>：</a:t>
            </a:r>
            <a:r>
              <a:rPr lang="en-US" altLang="zh-CN" sz="1200" dirty="0" err="1">
                <a:solidFill>
                  <a:schemeClr val="accent2">
                    <a:lumMod val="50000"/>
                  </a:schemeClr>
                </a:solidFill>
              </a:rPr>
              <a:t>InsideRetail</a:t>
            </a:r>
            <a:endParaRPr lang="zh-CN" altLang="en-US" sz="1200" dirty="0">
              <a:solidFill>
                <a:schemeClr val="accent2">
                  <a:lumMod val="50000"/>
                </a:schemeClr>
              </a:solidFill>
            </a:endParaRPr>
          </a:p>
        </p:txBody>
      </p:sp>
    </p:spTree>
    <p:custDataLst>
      <p:tags r:id="rId2"/>
    </p:custDataLst>
    <p:extLst>
      <p:ext uri="{BB962C8B-B14F-4D97-AF65-F5344CB8AC3E}">
        <p14:creationId xmlns:p14="http://schemas.microsoft.com/office/powerpoint/2010/main" val="408544833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F8A3DCF3-5CF1-424B-BC1D-F3127FE8A43B}"/>
              </a:ext>
            </a:extLst>
          </p:cNvPr>
          <p:cNvGraphicFramePr>
            <a:graphicFrameLocks noChangeAspect="1"/>
          </p:cNvGraphicFramePr>
          <p:nvPr>
            <p:custDataLst>
              <p:tags r:id="rId3"/>
            </p:custDataLst>
            <p:extLst>
              <p:ext uri="{D42A27DB-BD31-4B8C-83A1-F6EECF244321}">
                <p14:modId xmlns:p14="http://schemas.microsoft.com/office/powerpoint/2010/main" val="75058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53" name="think-cell 幻灯片" r:id="rId70" imgW="532" imgH="533" progId="TCLayout.ActiveDocument.1">
                  <p:embed/>
                </p:oleObj>
              </mc:Choice>
              <mc:Fallback>
                <p:oleObj name="think-cell 幻灯片" r:id="rId70" imgW="532" imgH="533" progId="TCLayout.ActiveDocument.1">
                  <p:embed/>
                  <p:pic>
                    <p:nvPicPr>
                      <p:cNvPr id="3" name="对象 2" hidden="1">
                        <a:extLst>
                          <a:ext uri="{FF2B5EF4-FFF2-40B4-BE49-F238E27FC236}">
                            <a16:creationId xmlns:a16="http://schemas.microsoft.com/office/drawing/2014/main" id="{F8A3DCF3-5CF1-424B-BC1D-F3127FE8A43B}"/>
                          </a:ext>
                        </a:extLst>
                      </p:cNvPr>
                      <p:cNvPicPr/>
                      <p:nvPr/>
                    </p:nvPicPr>
                    <p:blipFill>
                      <a:blip r:embed="rId71"/>
                      <a:stretch>
                        <a:fillRect/>
                      </a:stretch>
                    </p:blipFill>
                    <p:spPr>
                      <a:xfrm>
                        <a:off x="1588" y="1588"/>
                        <a:ext cx="1588" cy="1588"/>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A48064BC-FAB0-44DD-A33F-D684D9D347D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400" dirty="0">
              <a:sym typeface="+mn-lt"/>
            </a:endParaRPr>
          </a:p>
        </p:txBody>
      </p:sp>
      <p:grpSp>
        <p:nvGrpSpPr>
          <p:cNvPr id="10" name="组合 9">
            <a:extLst>
              <a:ext uri="{FF2B5EF4-FFF2-40B4-BE49-F238E27FC236}">
                <a16:creationId xmlns:a16="http://schemas.microsoft.com/office/drawing/2014/main" id="{D449E37D-6187-40DF-94F4-D78DFD9367BE}"/>
              </a:ext>
            </a:extLst>
          </p:cNvPr>
          <p:cNvGrpSpPr/>
          <p:nvPr/>
        </p:nvGrpSpPr>
        <p:grpSpPr>
          <a:xfrm>
            <a:off x="0" y="421342"/>
            <a:ext cx="12192000" cy="950259"/>
            <a:chOff x="0" y="421342"/>
            <a:chExt cx="12192000" cy="950259"/>
          </a:xfrm>
        </p:grpSpPr>
        <p:sp>
          <p:nvSpPr>
            <p:cNvPr id="2" name="矩形 1">
              <a:extLst>
                <a:ext uri="{FF2B5EF4-FFF2-40B4-BE49-F238E27FC236}">
                  <a16:creationId xmlns:a16="http://schemas.microsoft.com/office/drawing/2014/main" id="{34E471BA-100D-4439-89C6-21B373CDA808}"/>
                </a:ext>
              </a:extLst>
            </p:cNvPr>
            <p:cNvSpPr/>
            <p:nvPr/>
          </p:nvSpPr>
          <p:spPr>
            <a:xfrm>
              <a:off x="0" y="421342"/>
              <a:ext cx="12192000" cy="95025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Changes in consumer perception">
              <a:extLst>
                <a:ext uri="{FF2B5EF4-FFF2-40B4-BE49-F238E27FC236}">
                  <a16:creationId xmlns:a16="http://schemas.microsoft.com/office/drawing/2014/main" id="{C3BEFF7E-23FA-46EC-BE69-A8D6431BB576}"/>
                </a:ext>
              </a:extLst>
            </p:cNvPr>
            <p:cNvSpPr txBox="1"/>
            <p:nvPr/>
          </p:nvSpPr>
          <p:spPr>
            <a:xfrm>
              <a:off x="0" y="467175"/>
              <a:ext cx="12192000" cy="830997"/>
            </a:xfrm>
            <a:prstGeom prst="rect">
              <a:avLst/>
            </a:prstGeom>
            <a:noFill/>
          </p:spPr>
          <p:txBody>
            <a:bodyPr wrap="square" rtlCol="0">
              <a:spAutoFit/>
            </a:bodyPr>
            <a:lstStyle/>
            <a:p>
              <a:r>
                <a:rPr lang="en-US" altLang="zh-CN" sz="2400" b="1" dirty="0">
                  <a:solidFill>
                    <a:schemeClr val="bg1"/>
                  </a:solidFill>
                </a:rPr>
                <a:t>Make reasonable use of shopping center space resources, and configure the center's store selection.</a:t>
              </a:r>
              <a:endParaRPr lang="zh-CN" altLang="en-US" sz="2400" b="1" dirty="0">
                <a:solidFill>
                  <a:schemeClr val="bg1"/>
                </a:solidFill>
              </a:endParaRPr>
            </a:p>
          </p:txBody>
        </p:sp>
      </p:grpSp>
      <p:cxnSp>
        <p:nvCxnSpPr>
          <p:cNvPr id="175" name="直接连接符 174">
            <a:extLst>
              <a:ext uri="{FF2B5EF4-FFF2-40B4-BE49-F238E27FC236}">
                <a16:creationId xmlns:a16="http://schemas.microsoft.com/office/drawing/2014/main" id="{9CBA5945-81F6-4366-B22D-9C1A9E1177F6}"/>
              </a:ext>
            </a:extLst>
          </p:cNvPr>
          <p:cNvCxnSpPr>
            <a:cxnSpLocks/>
          </p:cNvCxnSpPr>
          <p:nvPr/>
        </p:nvCxnSpPr>
        <p:spPr>
          <a:xfrm flipV="1">
            <a:off x="176689" y="1509830"/>
            <a:ext cx="7399718" cy="12375"/>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ABE05C05-50DB-446E-B80E-F799262901EF}"/>
              </a:ext>
            </a:extLst>
          </p:cNvPr>
          <p:cNvSpPr/>
          <p:nvPr/>
        </p:nvSpPr>
        <p:spPr>
          <a:xfrm>
            <a:off x="176689" y="1529387"/>
            <a:ext cx="535320" cy="50819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78" name="文本框 177">
            <a:extLst>
              <a:ext uri="{FF2B5EF4-FFF2-40B4-BE49-F238E27FC236}">
                <a16:creationId xmlns:a16="http://schemas.microsoft.com/office/drawing/2014/main" id="{5AEC6A20-C6E8-437C-9525-080883D05128}"/>
              </a:ext>
            </a:extLst>
          </p:cNvPr>
          <p:cNvSpPr txBox="1"/>
          <p:nvPr/>
        </p:nvSpPr>
        <p:spPr>
          <a:xfrm>
            <a:off x="685491" y="1510053"/>
            <a:ext cx="5066456" cy="400110"/>
          </a:xfrm>
          <a:prstGeom prst="rect">
            <a:avLst/>
          </a:prstGeom>
          <a:noFill/>
        </p:spPr>
        <p:txBody>
          <a:bodyPr wrap="square" rtlCol="0">
            <a:spAutoFit/>
          </a:bodyPr>
          <a:lstStyle/>
          <a:p>
            <a:r>
              <a:rPr lang="en-US" altLang="zh-CN" sz="2000" b="1" dirty="0">
                <a:solidFill>
                  <a:schemeClr val="accent2">
                    <a:lumMod val="50000"/>
                  </a:schemeClr>
                </a:solidFill>
              </a:rPr>
              <a:t>Pop-up stores: The Future of Retail</a:t>
            </a:r>
            <a:endParaRPr lang="zh-CN" altLang="en-US" sz="2000" b="1" dirty="0">
              <a:solidFill>
                <a:schemeClr val="accent2">
                  <a:lumMod val="50000"/>
                </a:schemeClr>
              </a:solidFill>
            </a:endParaRPr>
          </a:p>
        </p:txBody>
      </p:sp>
      <p:sp>
        <p:nvSpPr>
          <p:cNvPr id="63" name="文本框 62">
            <a:extLst>
              <a:ext uri="{FF2B5EF4-FFF2-40B4-BE49-F238E27FC236}">
                <a16:creationId xmlns:a16="http://schemas.microsoft.com/office/drawing/2014/main" id="{AF31B19C-8DA8-43E6-82BB-C0AEB28D164C}"/>
              </a:ext>
            </a:extLst>
          </p:cNvPr>
          <p:cNvSpPr txBox="1"/>
          <p:nvPr/>
        </p:nvSpPr>
        <p:spPr>
          <a:xfrm>
            <a:off x="0" y="6453594"/>
            <a:ext cx="2994123" cy="404406"/>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Source</a:t>
            </a:r>
            <a:r>
              <a:rPr lang="zh-CN" altLang="en-US" sz="1200" dirty="0">
                <a:solidFill>
                  <a:schemeClr val="accent2">
                    <a:lumMod val="50000"/>
                  </a:schemeClr>
                </a:solidFill>
              </a:rPr>
              <a:t>：</a:t>
            </a:r>
            <a:r>
              <a:rPr lang="en-US" altLang="zh-CN" sz="1200" dirty="0" err="1">
                <a:solidFill>
                  <a:schemeClr val="accent2">
                    <a:lumMod val="50000"/>
                  </a:schemeClr>
                </a:solidFill>
              </a:rPr>
              <a:t>Sina</a:t>
            </a:r>
            <a:endParaRPr lang="zh-CN" altLang="en-US" sz="1200" dirty="0">
              <a:solidFill>
                <a:schemeClr val="accent2">
                  <a:lumMod val="50000"/>
                </a:schemeClr>
              </a:solidFill>
            </a:endParaRPr>
          </a:p>
        </p:txBody>
      </p:sp>
      <p:sp>
        <p:nvSpPr>
          <p:cNvPr id="37" name="TextBox 57">
            <a:extLst>
              <a:ext uri="{FF2B5EF4-FFF2-40B4-BE49-F238E27FC236}">
                <a16:creationId xmlns:a16="http://schemas.microsoft.com/office/drawing/2014/main" id="{4C73A315-91A7-4DBB-A34D-7A3A56CCFB0A}"/>
              </a:ext>
            </a:extLst>
          </p:cNvPr>
          <p:cNvSpPr txBox="1"/>
          <p:nvPr/>
        </p:nvSpPr>
        <p:spPr>
          <a:xfrm>
            <a:off x="3916173" y="1714149"/>
            <a:ext cx="3899647" cy="2677656"/>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The emergence of pop-up shops has </a:t>
            </a:r>
            <a:r>
              <a:rPr lang="en-US" altLang="zh-CN" sz="1200" b="1" dirty="0">
                <a:solidFill>
                  <a:schemeClr val="accent2">
                    <a:lumMod val="50000"/>
                  </a:schemeClr>
                </a:solidFill>
              </a:rPr>
              <a:t>solved the high cost and long-term decoration</a:t>
            </a:r>
            <a:r>
              <a:rPr lang="en-US" altLang="zh-CN" sz="1200" dirty="0">
                <a:solidFill>
                  <a:schemeClr val="accent2">
                    <a:lumMod val="50000"/>
                  </a:schemeClr>
                </a:solidFill>
              </a:rPr>
              <a:t> of brands, and has </a:t>
            </a:r>
            <a:r>
              <a:rPr lang="en-US" altLang="zh-CN" sz="1200" b="1" dirty="0">
                <a:solidFill>
                  <a:schemeClr val="accent2">
                    <a:lumMod val="50000"/>
                  </a:schemeClr>
                </a:solidFill>
              </a:rPr>
              <a:t>increased the speed of brand renewal </a:t>
            </a:r>
            <a:r>
              <a:rPr lang="en-US" altLang="zh-CN" sz="1200" dirty="0">
                <a:solidFill>
                  <a:schemeClr val="accent2">
                    <a:lumMod val="50000"/>
                  </a:schemeClr>
                </a:solidFill>
              </a:rPr>
              <a:t>in shopping centers. Considering the </a:t>
            </a:r>
            <a:r>
              <a:rPr lang="en-US" altLang="zh-CN" sz="1200" b="1" dirty="0">
                <a:solidFill>
                  <a:schemeClr val="accent2">
                    <a:lumMod val="50000"/>
                  </a:schemeClr>
                </a:solidFill>
              </a:rPr>
              <a:t>costs</a:t>
            </a:r>
            <a:r>
              <a:rPr lang="en-US" altLang="zh-CN" sz="1200" dirty="0">
                <a:solidFill>
                  <a:schemeClr val="accent2">
                    <a:lumMod val="50000"/>
                  </a:schemeClr>
                </a:solidFill>
              </a:rPr>
              <a:t> and the </a:t>
            </a:r>
            <a:r>
              <a:rPr lang="en-US" altLang="zh-CN" sz="1200" b="1" dirty="0">
                <a:solidFill>
                  <a:schemeClr val="accent2">
                    <a:lumMod val="50000"/>
                  </a:schemeClr>
                </a:solidFill>
              </a:rPr>
              <a:t>comprehensiveness of types</a:t>
            </a:r>
            <a:r>
              <a:rPr lang="en-US" altLang="zh-CN" sz="1200" dirty="0">
                <a:solidFill>
                  <a:schemeClr val="accent2">
                    <a:lumMod val="50000"/>
                  </a:schemeClr>
                </a:solidFill>
              </a:rPr>
              <a:t>, the emergence of </a:t>
            </a:r>
            <a:r>
              <a:rPr lang="en-US" altLang="zh-CN" sz="1200" b="1" dirty="0">
                <a:solidFill>
                  <a:schemeClr val="accent2">
                    <a:lumMod val="50000"/>
                  </a:schemeClr>
                </a:solidFill>
              </a:rPr>
              <a:t>the pop-up shops in various industries</a:t>
            </a:r>
            <a:r>
              <a:rPr lang="en-US" altLang="zh-CN" sz="1200" dirty="0">
                <a:solidFill>
                  <a:schemeClr val="accent2">
                    <a:lumMod val="50000"/>
                  </a:schemeClr>
                </a:solidFill>
              </a:rPr>
              <a:t> will optimize the number of stores and the configuration of brands.</a:t>
            </a:r>
            <a:endParaRPr lang="zh-CN" altLang="en-US" sz="1200" dirty="0">
              <a:solidFill>
                <a:schemeClr val="accent2">
                  <a:lumMod val="50000"/>
                </a:schemeClr>
              </a:solidFill>
            </a:endParaRPr>
          </a:p>
        </p:txBody>
      </p:sp>
      <p:graphicFrame>
        <p:nvGraphicFramePr>
          <p:cNvPr id="9" name="表格 10">
            <a:extLst>
              <a:ext uri="{FF2B5EF4-FFF2-40B4-BE49-F238E27FC236}">
                <a16:creationId xmlns:a16="http://schemas.microsoft.com/office/drawing/2014/main" id="{94BD838F-220D-4910-AD1D-C05C529F9F60}"/>
              </a:ext>
            </a:extLst>
          </p:cNvPr>
          <p:cNvGraphicFramePr>
            <a:graphicFrameLocks noGrp="1"/>
          </p:cNvGraphicFramePr>
          <p:nvPr>
            <p:extLst>
              <p:ext uri="{D42A27DB-BD31-4B8C-83A1-F6EECF244321}">
                <p14:modId xmlns:p14="http://schemas.microsoft.com/office/powerpoint/2010/main" val="1739498961"/>
              </p:ext>
            </p:extLst>
          </p:nvPr>
        </p:nvGraphicFramePr>
        <p:xfrm>
          <a:off x="78158" y="2102107"/>
          <a:ext cx="3802909" cy="2103120"/>
        </p:xfrm>
        <a:graphic>
          <a:graphicData uri="http://schemas.openxmlformats.org/drawingml/2006/table">
            <a:tbl>
              <a:tblPr firstRow="1" bandRow="1">
                <a:tableStyleId>{5C22544A-7EE6-4342-B048-85BDC9FD1C3A}</a:tableStyleId>
              </a:tblPr>
              <a:tblGrid>
                <a:gridCol w="922909">
                  <a:extLst>
                    <a:ext uri="{9D8B030D-6E8A-4147-A177-3AD203B41FA5}">
                      <a16:colId xmlns:a16="http://schemas.microsoft.com/office/drawing/2014/main" val="3305392787"/>
                    </a:ext>
                  </a:extLst>
                </a:gridCol>
                <a:gridCol w="576000">
                  <a:extLst>
                    <a:ext uri="{9D8B030D-6E8A-4147-A177-3AD203B41FA5}">
                      <a16:colId xmlns:a16="http://schemas.microsoft.com/office/drawing/2014/main" val="2152825881"/>
                    </a:ext>
                  </a:extLst>
                </a:gridCol>
                <a:gridCol w="576000">
                  <a:extLst>
                    <a:ext uri="{9D8B030D-6E8A-4147-A177-3AD203B41FA5}">
                      <a16:colId xmlns:a16="http://schemas.microsoft.com/office/drawing/2014/main" val="3202373625"/>
                    </a:ext>
                  </a:extLst>
                </a:gridCol>
                <a:gridCol w="576000">
                  <a:extLst>
                    <a:ext uri="{9D8B030D-6E8A-4147-A177-3AD203B41FA5}">
                      <a16:colId xmlns:a16="http://schemas.microsoft.com/office/drawing/2014/main" val="2346365275"/>
                    </a:ext>
                  </a:extLst>
                </a:gridCol>
                <a:gridCol w="576000">
                  <a:extLst>
                    <a:ext uri="{9D8B030D-6E8A-4147-A177-3AD203B41FA5}">
                      <a16:colId xmlns:a16="http://schemas.microsoft.com/office/drawing/2014/main" val="1613177210"/>
                    </a:ext>
                  </a:extLst>
                </a:gridCol>
                <a:gridCol w="576000">
                  <a:extLst>
                    <a:ext uri="{9D8B030D-6E8A-4147-A177-3AD203B41FA5}">
                      <a16:colId xmlns:a16="http://schemas.microsoft.com/office/drawing/2014/main" val="1791941557"/>
                    </a:ext>
                  </a:extLst>
                </a:gridCol>
              </a:tblGrid>
              <a:tr h="374518">
                <a:tc>
                  <a:txBody>
                    <a:bodyPr/>
                    <a:lstStyle/>
                    <a:p>
                      <a:pPr marL="0" algn="l" defTabSz="914377" rtl="0" eaLnBrk="1" latinLnBrk="0" hangingPunct="1"/>
                      <a:r>
                        <a:rPr lang="en-US" altLang="zh-CN" sz="1000" b="1" kern="1200" dirty="0">
                          <a:solidFill>
                            <a:schemeClr val="lt1"/>
                          </a:solidFill>
                          <a:latin typeface="+mn-lt"/>
                          <a:ea typeface="+mn-ea"/>
                          <a:cs typeface="+mn-cs"/>
                        </a:rPr>
                        <a:t>Pop-up store type</a:t>
                      </a:r>
                      <a:endParaRPr lang="zh-CN" altLang="en-US" sz="1000" b="1" kern="1200" dirty="0">
                        <a:solidFill>
                          <a:schemeClr val="lt1"/>
                        </a:solidFill>
                        <a:latin typeface="+mn-lt"/>
                        <a:ea typeface="+mn-ea"/>
                        <a:cs typeface="+mn-cs"/>
                      </a:endParaRPr>
                    </a:p>
                  </a:txBody>
                  <a:tcPr>
                    <a:lnL w="12700" cmpd="sng">
                      <a:noFill/>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pPr marL="0" algn="l" defTabSz="914377" rtl="0" eaLnBrk="1" latinLnBrk="0" hangingPunct="1"/>
                      <a:r>
                        <a:rPr lang="en-US" altLang="zh-CN" sz="1000" b="1" kern="1200" dirty="0">
                          <a:solidFill>
                            <a:schemeClr val="lt1"/>
                          </a:solidFill>
                          <a:latin typeface="+mn-lt"/>
                          <a:ea typeface="+mn-ea"/>
                          <a:cs typeface="+mn-cs"/>
                        </a:rPr>
                        <a:t>Labor costs</a:t>
                      </a:r>
                      <a:endParaRPr lang="zh-CN" altLang="en-US" sz="1000" b="1" kern="1200" dirty="0">
                        <a:solidFill>
                          <a:schemeClr val="lt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r>
                        <a:rPr lang="en-US" altLang="zh-CN" sz="1000" b="1" kern="1200" dirty="0">
                          <a:solidFill>
                            <a:schemeClr val="lt1"/>
                          </a:solidFill>
                          <a:latin typeface="+mn-lt"/>
                          <a:ea typeface="+mn-ea"/>
                          <a:cs typeface="+mn-cs"/>
                        </a:rPr>
                        <a:t>Scene cost</a:t>
                      </a:r>
                      <a:endParaRPr lang="zh-CN" altLang="en-US" sz="1000" b="1" kern="1200" dirty="0">
                        <a:solidFill>
                          <a:schemeClr val="lt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r>
                        <a:rPr lang="en-US" altLang="zh-CN" sz="1000" b="1" kern="1200" dirty="0">
                          <a:solidFill>
                            <a:schemeClr val="lt1"/>
                          </a:solidFill>
                          <a:latin typeface="+mn-lt"/>
                          <a:ea typeface="+mn-ea"/>
                          <a:cs typeface="+mn-cs"/>
                        </a:rPr>
                        <a:t>Plan cost</a:t>
                      </a:r>
                      <a:endParaRPr lang="zh-CN" altLang="en-US" sz="1000" b="1" kern="1200" dirty="0">
                        <a:solidFill>
                          <a:schemeClr val="lt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r>
                        <a:rPr lang="en-US" altLang="zh-CN" sz="1000" b="1" kern="1200" dirty="0">
                          <a:solidFill>
                            <a:schemeClr val="lt1"/>
                          </a:solidFill>
                          <a:latin typeface="+mn-lt"/>
                          <a:ea typeface="+mn-ea"/>
                          <a:cs typeface="+mn-cs"/>
                        </a:rPr>
                        <a:t>Site cost</a:t>
                      </a:r>
                      <a:endParaRPr lang="zh-CN" altLang="en-US" sz="1000" b="1" kern="1200" dirty="0">
                        <a:solidFill>
                          <a:schemeClr val="lt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r>
                        <a:rPr lang="en-US" altLang="zh-CN" sz="1000" b="1" kern="1200" dirty="0">
                          <a:solidFill>
                            <a:schemeClr val="lt1"/>
                          </a:solidFill>
                          <a:latin typeface="+mn-lt"/>
                          <a:ea typeface="+mn-ea"/>
                          <a:cs typeface="+mn-cs"/>
                        </a:rPr>
                        <a:t>Other costs</a:t>
                      </a:r>
                      <a:endParaRPr lang="zh-CN" altLang="en-US" sz="1000" b="1" kern="1200" dirty="0">
                        <a:solidFill>
                          <a:schemeClr val="lt1"/>
                        </a:solidFill>
                        <a:latin typeface="+mn-lt"/>
                        <a:ea typeface="+mn-ea"/>
                        <a:cs typeface="+mn-cs"/>
                      </a:endParaRPr>
                    </a:p>
                  </a:txBody>
                  <a:tcPr>
                    <a:lnL w="1270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978361293"/>
                  </a:ext>
                </a:extLst>
              </a:tr>
              <a:tr h="360000">
                <a:tc>
                  <a:txBody>
                    <a:bodyPr/>
                    <a:lstStyle/>
                    <a:p>
                      <a:pPr marL="0" algn="l" defTabSz="914377" rtl="0" eaLnBrk="1" latinLnBrk="0" hangingPunct="1"/>
                      <a:r>
                        <a:rPr lang="en-US" altLang="zh-CN" sz="1200" b="1" kern="1200" dirty="0">
                          <a:solidFill>
                            <a:schemeClr val="lt1"/>
                          </a:solidFill>
                          <a:latin typeface="+mn-lt"/>
                          <a:ea typeface="+mn-ea"/>
                          <a:cs typeface="+mn-cs"/>
                        </a:rPr>
                        <a:t>Sales</a:t>
                      </a:r>
                      <a:endParaRPr lang="zh-CN" altLang="en-US" sz="1200" b="1" kern="1200" dirty="0">
                        <a:solidFill>
                          <a:schemeClr val="lt1"/>
                        </a:solidFill>
                        <a:latin typeface="+mn-lt"/>
                        <a:ea typeface="+mn-ea"/>
                        <a:cs typeface="+mn-cs"/>
                      </a:endParaRPr>
                    </a:p>
                  </a:txBody>
                  <a:tcPr>
                    <a:lnT w="38100" cmpd="sng">
                      <a:noFill/>
                    </a:lnT>
                    <a:solidFill>
                      <a:schemeClr val="accent2">
                        <a:lumMod val="60000"/>
                        <a:lumOff val="40000"/>
                      </a:schemeClr>
                    </a:solidFill>
                  </a:tcPr>
                </a:tc>
                <a:tc>
                  <a:txBody>
                    <a:bodyPr/>
                    <a:lstStyle/>
                    <a:p>
                      <a:endParaRPr lang="zh-CN" altLang="en-US" dirty="0"/>
                    </a:p>
                  </a:txBody>
                  <a:tcPr>
                    <a:lnT w="38100" cmpd="sng">
                      <a:noFill/>
                    </a:lnT>
                    <a:solidFill>
                      <a:schemeClr val="accent2">
                        <a:lumMod val="60000"/>
                        <a:lumOff val="40000"/>
                      </a:schemeClr>
                    </a:solidFill>
                  </a:tcPr>
                </a:tc>
                <a:tc>
                  <a:txBody>
                    <a:bodyPr/>
                    <a:lstStyle/>
                    <a:p>
                      <a:endParaRPr lang="zh-CN" altLang="en-US" dirty="0"/>
                    </a:p>
                  </a:txBody>
                  <a:tcPr>
                    <a:lnT w="38100" cmpd="sng">
                      <a:noFill/>
                    </a:lnT>
                    <a:solidFill>
                      <a:schemeClr val="accent2">
                        <a:lumMod val="60000"/>
                        <a:lumOff val="40000"/>
                      </a:schemeClr>
                    </a:solidFill>
                  </a:tcPr>
                </a:tc>
                <a:tc>
                  <a:txBody>
                    <a:bodyPr/>
                    <a:lstStyle/>
                    <a:p>
                      <a:endParaRPr lang="zh-CN" altLang="en-US" dirty="0"/>
                    </a:p>
                  </a:txBody>
                  <a:tcPr>
                    <a:lnT w="38100" cmpd="sng">
                      <a:noFill/>
                    </a:lnT>
                    <a:solidFill>
                      <a:schemeClr val="accent2">
                        <a:lumMod val="60000"/>
                        <a:lumOff val="40000"/>
                      </a:schemeClr>
                    </a:solidFill>
                  </a:tcPr>
                </a:tc>
                <a:tc>
                  <a:txBody>
                    <a:bodyPr/>
                    <a:lstStyle/>
                    <a:p>
                      <a:endParaRPr lang="zh-CN" altLang="en-US" dirty="0"/>
                    </a:p>
                  </a:txBody>
                  <a:tcPr>
                    <a:lnT w="38100" cmpd="sng">
                      <a:noFill/>
                    </a:lnT>
                    <a:solidFill>
                      <a:schemeClr val="accent2">
                        <a:lumMod val="60000"/>
                        <a:lumOff val="40000"/>
                      </a:schemeClr>
                    </a:solidFill>
                  </a:tcPr>
                </a:tc>
                <a:tc>
                  <a:txBody>
                    <a:bodyPr/>
                    <a:lstStyle/>
                    <a:p>
                      <a:endParaRPr lang="zh-CN" altLang="en-US" dirty="0"/>
                    </a:p>
                  </a:txBody>
                  <a:tcPr>
                    <a:lnT w="38100" cmpd="sng">
                      <a:noFill/>
                    </a:lnT>
                    <a:solidFill>
                      <a:schemeClr val="accent2">
                        <a:lumMod val="60000"/>
                        <a:lumOff val="40000"/>
                      </a:schemeClr>
                    </a:solidFill>
                  </a:tcPr>
                </a:tc>
                <a:extLst>
                  <a:ext uri="{0D108BD9-81ED-4DB2-BD59-A6C34878D82A}">
                    <a16:rowId xmlns:a16="http://schemas.microsoft.com/office/drawing/2014/main" val="2586169429"/>
                  </a:ext>
                </a:extLst>
              </a:tr>
              <a:tr h="360000">
                <a:tc>
                  <a:txBody>
                    <a:bodyPr/>
                    <a:lstStyle/>
                    <a:p>
                      <a:pPr marL="0" algn="l" defTabSz="914377" rtl="0" eaLnBrk="1" latinLnBrk="0" hangingPunct="1"/>
                      <a:r>
                        <a:rPr lang="en-US" altLang="zh-CN" sz="1100" b="1" kern="1200" dirty="0">
                          <a:solidFill>
                            <a:schemeClr val="lt1"/>
                          </a:solidFill>
                          <a:latin typeface="+mn-lt"/>
                          <a:ea typeface="+mn-ea"/>
                          <a:cs typeface="+mn-cs"/>
                        </a:rPr>
                        <a:t>Brand Promotion</a:t>
                      </a:r>
                      <a:endParaRPr lang="zh-CN" altLang="en-US" sz="1100" b="1" kern="1200" dirty="0">
                        <a:solidFill>
                          <a:schemeClr val="lt1"/>
                        </a:solidFill>
                        <a:latin typeface="+mn-lt"/>
                        <a:ea typeface="+mn-ea"/>
                        <a:cs typeface="+mn-cs"/>
                      </a:endParaRPr>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extLst>
                  <a:ext uri="{0D108BD9-81ED-4DB2-BD59-A6C34878D82A}">
                    <a16:rowId xmlns:a16="http://schemas.microsoft.com/office/drawing/2014/main" val="1091312172"/>
                  </a:ext>
                </a:extLst>
              </a:tr>
              <a:tr h="360000">
                <a:tc>
                  <a:txBody>
                    <a:bodyPr/>
                    <a:lstStyle/>
                    <a:p>
                      <a:r>
                        <a:rPr lang="en-US" altLang="zh-CN" sz="1200" b="1" kern="1200" dirty="0">
                          <a:solidFill>
                            <a:schemeClr val="lt1"/>
                          </a:solidFill>
                          <a:latin typeface="+mn-lt"/>
                          <a:ea typeface="+mn-ea"/>
                          <a:cs typeface="+mn-cs"/>
                        </a:rPr>
                        <a:t>Central issue</a:t>
                      </a:r>
                      <a:endParaRPr lang="zh-CN" altLang="en-US" sz="1200" b="1" kern="1200" dirty="0">
                        <a:solidFill>
                          <a:schemeClr val="lt1"/>
                        </a:solidFill>
                        <a:latin typeface="+mn-lt"/>
                        <a:ea typeface="+mn-ea"/>
                        <a:cs typeface="+mn-cs"/>
                      </a:endParaRPr>
                    </a:p>
                  </a:txBody>
                  <a:tcPr>
                    <a:solidFill>
                      <a:schemeClr val="accent2">
                        <a:lumMod val="60000"/>
                        <a:lumOff val="40000"/>
                      </a:schemeClr>
                    </a:solidFill>
                  </a:tcPr>
                </a:tc>
                <a:tc>
                  <a:txBody>
                    <a:bodyPr/>
                    <a:lstStyle/>
                    <a:p>
                      <a:endParaRPr lang="zh-CN" altLang="en-US" dirty="0"/>
                    </a:p>
                  </a:txBody>
                  <a:tcPr>
                    <a:solidFill>
                      <a:schemeClr val="accent2">
                        <a:lumMod val="60000"/>
                        <a:lumOff val="40000"/>
                      </a:schemeClr>
                    </a:solidFill>
                  </a:tcPr>
                </a:tc>
                <a:tc>
                  <a:txBody>
                    <a:bodyPr/>
                    <a:lstStyle/>
                    <a:p>
                      <a:endParaRPr lang="zh-CN" altLang="en-US" dirty="0"/>
                    </a:p>
                  </a:txBody>
                  <a:tcPr>
                    <a:solidFill>
                      <a:schemeClr val="accent2">
                        <a:lumMod val="60000"/>
                        <a:lumOff val="40000"/>
                      </a:schemeClr>
                    </a:solidFill>
                  </a:tcPr>
                </a:tc>
                <a:tc>
                  <a:txBody>
                    <a:bodyPr/>
                    <a:lstStyle/>
                    <a:p>
                      <a:endParaRPr lang="zh-CN" altLang="en-US" dirty="0"/>
                    </a:p>
                  </a:txBody>
                  <a:tcPr>
                    <a:solidFill>
                      <a:schemeClr val="accent2">
                        <a:lumMod val="60000"/>
                        <a:lumOff val="40000"/>
                      </a:schemeClr>
                    </a:solidFill>
                  </a:tcPr>
                </a:tc>
                <a:tc>
                  <a:txBody>
                    <a:bodyPr/>
                    <a:lstStyle/>
                    <a:p>
                      <a:endParaRPr lang="zh-CN" altLang="en-US" dirty="0"/>
                    </a:p>
                  </a:txBody>
                  <a:tcPr>
                    <a:solidFill>
                      <a:schemeClr val="accent2">
                        <a:lumMod val="60000"/>
                        <a:lumOff val="40000"/>
                      </a:schemeClr>
                    </a:solidFill>
                  </a:tcPr>
                </a:tc>
                <a:tc>
                  <a:txBody>
                    <a:bodyPr/>
                    <a:lstStyle/>
                    <a:p>
                      <a:endParaRPr lang="zh-CN" altLang="en-US" dirty="0"/>
                    </a:p>
                  </a:txBody>
                  <a:tcPr>
                    <a:solidFill>
                      <a:schemeClr val="accent2">
                        <a:lumMod val="60000"/>
                        <a:lumOff val="40000"/>
                      </a:schemeClr>
                    </a:solidFill>
                  </a:tcPr>
                </a:tc>
                <a:extLst>
                  <a:ext uri="{0D108BD9-81ED-4DB2-BD59-A6C34878D82A}">
                    <a16:rowId xmlns:a16="http://schemas.microsoft.com/office/drawing/2014/main" val="2043207880"/>
                  </a:ext>
                </a:extLst>
              </a:tr>
              <a:tr h="0">
                <a:tc>
                  <a:txBody>
                    <a:bodyPr/>
                    <a:lstStyle/>
                    <a:p>
                      <a:r>
                        <a:rPr lang="en-US" altLang="zh-CN" sz="1200" b="1" kern="1200" dirty="0">
                          <a:solidFill>
                            <a:schemeClr val="lt1"/>
                          </a:solidFill>
                          <a:latin typeface="+mn-lt"/>
                          <a:ea typeface="+mn-ea"/>
                          <a:cs typeface="+mn-cs"/>
                        </a:rPr>
                        <a:t>Market test</a:t>
                      </a:r>
                      <a:endParaRPr lang="zh-CN" altLang="en-US" sz="1200" b="1" kern="1200" dirty="0">
                        <a:solidFill>
                          <a:schemeClr val="lt1"/>
                        </a:solidFill>
                        <a:latin typeface="+mn-lt"/>
                        <a:ea typeface="+mn-ea"/>
                        <a:cs typeface="+mn-cs"/>
                      </a:endParaRPr>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extLst>
                  <a:ext uri="{0D108BD9-81ED-4DB2-BD59-A6C34878D82A}">
                    <a16:rowId xmlns:a16="http://schemas.microsoft.com/office/drawing/2014/main" val="4030927423"/>
                  </a:ext>
                </a:extLst>
              </a:tr>
            </a:tbl>
          </a:graphicData>
        </a:graphic>
      </p:graphicFrame>
      <p:graphicFrame>
        <p:nvGraphicFramePr>
          <p:cNvPr id="100" name="表格 10">
            <a:extLst>
              <a:ext uri="{FF2B5EF4-FFF2-40B4-BE49-F238E27FC236}">
                <a16:creationId xmlns:a16="http://schemas.microsoft.com/office/drawing/2014/main" id="{7F156A38-CD58-428D-9B2E-AFADC8D0AAA1}"/>
              </a:ext>
            </a:extLst>
          </p:cNvPr>
          <p:cNvGraphicFramePr>
            <a:graphicFrameLocks noGrp="1"/>
          </p:cNvGraphicFramePr>
          <p:nvPr>
            <p:extLst>
              <p:ext uri="{D42A27DB-BD31-4B8C-83A1-F6EECF244321}">
                <p14:modId xmlns:p14="http://schemas.microsoft.com/office/powerpoint/2010/main" val="633263950"/>
              </p:ext>
            </p:extLst>
          </p:nvPr>
        </p:nvGraphicFramePr>
        <p:xfrm>
          <a:off x="77788" y="4351850"/>
          <a:ext cx="3803650" cy="2089786"/>
        </p:xfrm>
        <a:graphic>
          <a:graphicData uri="http://schemas.openxmlformats.org/drawingml/2006/table">
            <a:tbl>
              <a:tblPr firstRow="1" bandRow="1">
                <a:tableStyleId>{5C22544A-7EE6-4342-B048-85BDC9FD1C3A}</a:tableStyleId>
              </a:tblPr>
              <a:tblGrid>
                <a:gridCol w="1203505">
                  <a:extLst>
                    <a:ext uri="{9D8B030D-6E8A-4147-A177-3AD203B41FA5}">
                      <a16:colId xmlns:a16="http://schemas.microsoft.com/office/drawing/2014/main" val="3305392787"/>
                    </a:ext>
                  </a:extLst>
                </a:gridCol>
                <a:gridCol w="650036">
                  <a:extLst>
                    <a:ext uri="{9D8B030D-6E8A-4147-A177-3AD203B41FA5}">
                      <a16:colId xmlns:a16="http://schemas.microsoft.com/office/drawing/2014/main" val="2152825881"/>
                    </a:ext>
                  </a:extLst>
                </a:gridCol>
                <a:gridCol w="786830">
                  <a:extLst>
                    <a:ext uri="{9D8B030D-6E8A-4147-A177-3AD203B41FA5}">
                      <a16:colId xmlns:a16="http://schemas.microsoft.com/office/drawing/2014/main" val="3202373625"/>
                    </a:ext>
                  </a:extLst>
                </a:gridCol>
                <a:gridCol w="587465">
                  <a:extLst>
                    <a:ext uri="{9D8B030D-6E8A-4147-A177-3AD203B41FA5}">
                      <a16:colId xmlns:a16="http://schemas.microsoft.com/office/drawing/2014/main" val="2346365275"/>
                    </a:ext>
                  </a:extLst>
                </a:gridCol>
                <a:gridCol w="575814">
                  <a:extLst>
                    <a:ext uri="{9D8B030D-6E8A-4147-A177-3AD203B41FA5}">
                      <a16:colId xmlns:a16="http://schemas.microsoft.com/office/drawing/2014/main" val="1613177210"/>
                    </a:ext>
                  </a:extLst>
                </a:gridCol>
              </a:tblGrid>
              <a:tr h="458734">
                <a:tc>
                  <a:txBody>
                    <a:bodyPr/>
                    <a:lstStyle/>
                    <a:p>
                      <a:pPr marL="0" algn="l" defTabSz="914377" rtl="0" eaLnBrk="1" latinLnBrk="0" hangingPunct="1"/>
                      <a:r>
                        <a:rPr lang="en-US" altLang="zh-CN" sz="1100" b="1" kern="1200" dirty="0">
                          <a:solidFill>
                            <a:schemeClr val="lt1"/>
                          </a:solidFill>
                          <a:latin typeface="+mn-lt"/>
                          <a:ea typeface="+mn-ea"/>
                          <a:cs typeface="+mn-cs"/>
                        </a:rPr>
                        <a:t>Industry</a:t>
                      </a:r>
                    </a:p>
                    <a:p>
                      <a:pPr marL="0" algn="l" defTabSz="914377" rtl="0" eaLnBrk="1" latinLnBrk="0" hangingPunct="1"/>
                      <a:endParaRPr lang="zh-CN" altLang="en-US" sz="1000" b="1" kern="1200" dirty="0">
                        <a:solidFill>
                          <a:schemeClr val="lt1"/>
                        </a:solidFill>
                        <a:latin typeface="+mn-lt"/>
                        <a:ea typeface="+mn-ea"/>
                        <a:cs typeface="+mn-cs"/>
                      </a:endParaRPr>
                    </a:p>
                  </a:txBody>
                  <a:tcPr>
                    <a:lnL w="12700" cmpd="sng">
                      <a:noFill/>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pPr marL="0" algn="l" defTabSz="914377" rtl="0" eaLnBrk="1" latinLnBrk="0" hangingPunct="1"/>
                      <a:r>
                        <a:rPr lang="en-US" altLang="zh-CN" sz="700" b="1" kern="1200" dirty="0">
                          <a:solidFill>
                            <a:schemeClr val="lt1"/>
                          </a:solidFill>
                          <a:latin typeface="+mn-lt"/>
                          <a:ea typeface="+mn-ea"/>
                          <a:cs typeface="+mn-cs"/>
                        </a:rPr>
                        <a:t>Experiential marketing</a:t>
                      </a:r>
                      <a:endParaRPr lang="zh-CN" altLang="en-US" sz="700" b="1" kern="1200" dirty="0">
                        <a:solidFill>
                          <a:schemeClr val="lt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r>
                        <a:rPr lang="en-US" altLang="zh-CN" sz="1000" b="1" kern="1200" dirty="0">
                          <a:solidFill>
                            <a:schemeClr val="lt1"/>
                          </a:solidFill>
                          <a:latin typeface="+mn-lt"/>
                          <a:ea typeface="+mn-ea"/>
                          <a:cs typeface="+mn-cs"/>
                        </a:rPr>
                        <a:t>Show</a:t>
                      </a:r>
                    </a:p>
                    <a:p>
                      <a:r>
                        <a:rPr lang="en-US" altLang="zh-CN" sz="1000" b="1" kern="1200" dirty="0">
                          <a:solidFill>
                            <a:schemeClr val="lt1"/>
                          </a:solidFill>
                          <a:latin typeface="+mn-lt"/>
                          <a:ea typeface="+mn-ea"/>
                          <a:cs typeface="+mn-cs"/>
                        </a:rPr>
                        <a:t>rooming</a:t>
                      </a:r>
                      <a:endParaRPr lang="zh-CN" altLang="en-US" sz="1000" b="1" kern="1200" dirty="0">
                        <a:solidFill>
                          <a:schemeClr val="lt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r>
                        <a:rPr lang="en-US" altLang="zh-CN" sz="900" b="1" kern="1200" dirty="0">
                          <a:solidFill>
                            <a:schemeClr val="lt1"/>
                          </a:solidFill>
                          <a:latin typeface="+mn-lt"/>
                          <a:ea typeface="+mn-ea"/>
                          <a:cs typeface="+mn-cs"/>
                        </a:rPr>
                        <a:t>New brand</a:t>
                      </a:r>
                      <a:endParaRPr lang="zh-CN" altLang="en-US" sz="900" b="1" kern="1200" dirty="0">
                        <a:solidFill>
                          <a:schemeClr val="lt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r>
                        <a:rPr lang="en-US" altLang="zh-CN" sz="1000" b="1" kern="1200" dirty="0">
                          <a:solidFill>
                            <a:schemeClr val="lt1"/>
                          </a:solidFill>
                          <a:latin typeface="+mn-lt"/>
                          <a:ea typeface="+mn-ea"/>
                          <a:cs typeface="+mn-cs"/>
                        </a:rPr>
                        <a:t>Sales effect</a:t>
                      </a:r>
                      <a:endParaRPr lang="zh-CN" altLang="en-US" sz="1000" b="1" kern="1200" dirty="0">
                        <a:solidFill>
                          <a:schemeClr val="lt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extLst>
                  <a:ext uri="{0D108BD9-81ED-4DB2-BD59-A6C34878D82A}">
                    <a16:rowId xmlns:a16="http://schemas.microsoft.com/office/drawing/2014/main" val="1978361293"/>
                  </a:ext>
                </a:extLst>
              </a:tr>
              <a:tr h="407763">
                <a:tc>
                  <a:txBody>
                    <a:bodyPr/>
                    <a:lstStyle/>
                    <a:p>
                      <a:pPr marL="0" algn="l" defTabSz="914377" rtl="0" eaLnBrk="1" latinLnBrk="0" hangingPunct="1"/>
                      <a:r>
                        <a:rPr lang="en-US" altLang="zh-CN" sz="1200" b="1" kern="1200" dirty="0">
                          <a:solidFill>
                            <a:schemeClr val="lt1"/>
                          </a:solidFill>
                          <a:latin typeface="+mn-lt"/>
                          <a:ea typeface="+mn-ea"/>
                          <a:cs typeface="+mn-cs"/>
                        </a:rPr>
                        <a:t>Cosmetic</a:t>
                      </a:r>
                      <a:endParaRPr lang="zh-CN" altLang="en-US" sz="1200" b="1" kern="1200" dirty="0">
                        <a:solidFill>
                          <a:schemeClr val="lt1"/>
                        </a:solidFill>
                        <a:latin typeface="+mn-lt"/>
                        <a:ea typeface="+mn-ea"/>
                        <a:cs typeface="+mn-cs"/>
                      </a:endParaRPr>
                    </a:p>
                  </a:txBody>
                  <a:tcPr>
                    <a:lnT w="38100" cmpd="sng">
                      <a:noFill/>
                    </a:lnT>
                    <a:solidFill>
                      <a:schemeClr val="accent2">
                        <a:lumMod val="60000"/>
                        <a:lumOff val="40000"/>
                      </a:schemeClr>
                    </a:solidFill>
                  </a:tcPr>
                </a:tc>
                <a:tc>
                  <a:txBody>
                    <a:bodyPr/>
                    <a:lstStyle/>
                    <a:p>
                      <a:endParaRPr lang="zh-CN" altLang="en-US" dirty="0"/>
                    </a:p>
                  </a:txBody>
                  <a:tcPr>
                    <a:lnT w="38100" cmpd="sng">
                      <a:noFill/>
                    </a:lnT>
                    <a:solidFill>
                      <a:schemeClr val="accent2">
                        <a:lumMod val="60000"/>
                        <a:lumOff val="40000"/>
                      </a:schemeClr>
                    </a:solidFill>
                  </a:tcPr>
                </a:tc>
                <a:tc>
                  <a:txBody>
                    <a:bodyPr/>
                    <a:lstStyle/>
                    <a:p>
                      <a:endParaRPr lang="zh-CN" altLang="en-US" dirty="0"/>
                    </a:p>
                  </a:txBody>
                  <a:tcPr>
                    <a:lnT w="38100" cmpd="sng">
                      <a:noFill/>
                    </a:lnT>
                    <a:solidFill>
                      <a:schemeClr val="accent2">
                        <a:lumMod val="60000"/>
                        <a:lumOff val="40000"/>
                      </a:schemeClr>
                    </a:solidFill>
                  </a:tcPr>
                </a:tc>
                <a:tc>
                  <a:txBody>
                    <a:bodyPr/>
                    <a:lstStyle/>
                    <a:p>
                      <a:endParaRPr lang="zh-CN" altLang="en-US" dirty="0"/>
                    </a:p>
                  </a:txBody>
                  <a:tcPr>
                    <a:lnT w="38100" cmpd="sng">
                      <a:noFill/>
                    </a:lnT>
                    <a:solidFill>
                      <a:schemeClr val="accent2">
                        <a:lumMod val="60000"/>
                        <a:lumOff val="40000"/>
                      </a:schemeClr>
                    </a:solidFill>
                  </a:tcPr>
                </a:tc>
                <a:tc>
                  <a:txBody>
                    <a:bodyPr/>
                    <a:lstStyle/>
                    <a:p>
                      <a:endParaRPr lang="zh-CN" altLang="en-US" dirty="0"/>
                    </a:p>
                  </a:txBody>
                  <a:tcPr>
                    <a:lnT w="38100" cmpd="sng">
                      <a:noFill/>
                    </a:lnT>
                    <a:solidFill>
                      <a:schemeClr val="accent2">
                        <a:lumMod val="60000"/>
                        <a:lumOff val="40000"/>
                      </a:schemeClr>
                    </a:solidFill>
                  </a:tcPr>
                </a:tc>
                <a:extLst>
                  <a:ext uri="{0D108BD9-81ED-4DB2-BD59-A6C34878D82A}">
                    <a16:rowId xmlns:a16="http://schemas.microsoft.com/office/drawing/2014/main" val="2586169429"/>
                  </a:ext>
                </a:extLst>
              </a:tr>
              <a:tr h="407763">
                <a:tc>
                  <a:txBody>
                    <a:bodyPr/>
                    <a:lstStyle/>
                    <a:p>
                      <a:pPr marL="0" algn="l" defTabSz="914377" rtl="0" eaLnBrk="1" latinLnBrk="0" hangingPunct="1"/>
                      <a:r>
                        <a:rPr lang="en-US" altLang="zh-CN" sz="1100" b="1" kern="1200" dirty="0">
                          <a:solidFill>
                            <a:schemeClr val="lt1"/>
                          </a:solidFill>
                          <a:latin typeface="+mn-lt"/>
                          <a:ea typeface="+mn-ea"/>
                          <a:cs typeface="+mn-cs"/>
                        </a:rPr>
                        <a:t>Clothing</a:t>
                      </a:r>
                      <a:endParaRPr lang="zh-CN" altLang="en-US" sz="1100" b="1" kern="1200" dirty="0">
                        <a:solidFill>
                          <a:schemeClr val="lt1"/>
                        </a:solidFill>
                        <a:latin typeface="+mn-lt"/>
                        <a:ea typeface="+mn-ea"/>
                        <a:cs typeface="+mn-cs"/>
                      </a:endParaRPr>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extLst>
                  <a:ext uri="{0D108BD9-81ED-4DB2-BD59-A6C34878D82A}">
                    <a16:rowId xmlns:a16="http://schemas.microsoft.com/office/drawing/2014/main" val="1091312172"/>
                  </a:ext>
                </a:extLst>
              </a:tr>
              <a:tr h="407763">
                <a:tc>
                  <a:txBody>
                    <a:bodyPr/>
                    <a:lstStyle/>
                    <a:p>
                      <a:r>
                        <a:rPr lang="en-US" altLang="zh-CN" sz="1200" b="1" kern="1200" dirty="0">
                          <a:solidFill>
                            <a:schemeClr val="lt1"/>
                          </a:solidFill>
                          <a:latin typeface="+mn-lt"/>
                          <a:ea typeface="+mn-ea"/>
                          <a:cs typeface="+mn-cs"/>
                        </a:rPr>
                        <a:t>Snacks</a:t>
                      </a:r>
                      <a:endParaRPr lang="zh-CN" altLang="en-US" sz="1200" b="1" kern="1200" dirty="0">
                        <a:solidFill>
                          <a:schemeClr val="lt1"/>
                        </a:solidFill>
                        <a:latin typeface="+mn-lt"/>
                        <a:ea typeface="+mn-ea"/>
                        <a:cs typeface="+mn-cs"/>
                      </a:endParaRPr>
                    </a:p>
                  </a:txBody>
                  <a:tcPr>
                    <a:solidFill>
                      <a:schemeClr val="accent2">
                        <a:lumMod val="60000"/>
                        <a:lumOff val="40000"/>
                      </a:schemeClr>
                    </a:solidFill>
                  </a:tcPr>
                </a:tc>
                <a:tc>
                  <a:txBody>
                    <a:bodyPr/>
                    <a:lstStyle/>
                    <a:p>
                      <a:endParaRPr lang="zh-CN" altLang="en-US" dirty="0"/>
                    </a:p>
                  </a:txBody>
                  <a:tcPr>
                    <a:solidFill>
                      <a:schemeClr val="accent2">
                        <a:lumMod val="60000"/>
                        <a:lumOff val="40000"/>
                      </a:schemeClr>
                    </a:solidFill>
                  </a:tcPr>
                </a:tc>
                <a:tc>
                  <a:txBody>
                    <a:bodyPr/>
                    <a:lstStyle/>
                    <a:p>
                      <a:endParaRPr lang="zh-CN" altLang="en-US" dirty="0"/>
                    </a:p>
                  </a:txBody>
                  <a:tcPr>
                    <a:solidFill>
                      <a:schemeClr val="accent2">
                        <a:lumMod val="60000"/>
                        <a:lumOff val="40000"/>
                      </a:schemeClr>
                    </a:solidFill>
                  </a:tcPr>
                </a:tc>
                <a:tc>
                  <a:txBody>
                    <a:bodyPr/>
                    <a:lstStyle/>
                    <a:p>
                      <a:endParaRPr lang="zh-CN" altLang="en-US" dirty="0"/>
                    </a:p>
                  </a:txBody>
                  <a:tcPr>
                    <a:solidFill>
                      <a:schemeClr val="accent2">
                        <a:lumMod val="60000"/>
                        <a:lumOff val="40000"/>
                      </a:schemeClr>
                    </a:solidFill>
                  </a:tcPr>
                </a:tc>
                <a:tc>
                  <a:txBody>
                    <a:bodyPr/>
                    <a:lstStyle/>
                    <a:p>
                      <a:endParaRPr lang="zh-CN" altLang="en-US" dirty="0"/>
                    </a:p>
                  </a:txBody>
                  <a:tcPr>
                    <a:solidFill>
                      <a:schemeClr val="accent2">
                        <a:lumMod val="60000"/>
                        <a:lumOff val="40000"/>
                      </a:schemeClr>
                    </a:solidFill>
                  </a:tcPr>
                </a:tc>
                <a:extLst>
                  <a:ext uri="{0D108BD9-81ED-4DB2-BD59-A6C34878D82A}">
                    <a16:rowId xmlns:a16="http://schemas.microsoft.com/office/drawing/2014/main" val="2043207880"/>
                  </a:ext>
                </a:extLst>
              </a:tr>
              <a:tr h="407763">
                <a:tc>
                  <a:txBody>
                    <a:bodyPr/>
                    <a:lstStyle/>
                    <a:p>
                      <a:r>
                        <a:rPr lang="en-US" altLang="zh-CN" sz="1200" b="1" kern="1200" dirty="0">
                          <a:solidFill>
                            <a:schemeClr val="lt1"/>
                          </a:solidFill>
                          <a:latin typeface="+mn-lt"/>
                          <a:ea typeface="+mn-ea"/>
                          <a:cs typeface="+mn-cs"/>
                        </a:rPr>
                        <a:t>3C/APP</a:t>
                      </a:r>
                      <a:endParaRPr lang="zh-CN" altLang="en-US" sz="1200" b="1" kern="1200" dirty="0">
                        <a:solidFill>
                          <a:schemeClr val="lt1"/>
                        </a:solidFill>
                        <a:latin typeface="+mn-lt"/>
                        <a:ea typeface="+mn-ea"/>
                        <a:cs typeface="+mn-cs"/>
                      </a:endParaRPr>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tc>
                  <a:txBody>
                    <a:bodyPr/>
                    <a:lstStyle/>
                    <a:p>
                      <a:endParaRPr lang="zh-CN" altLang="en-US" dirty="0"/>
                    </a:p>
                  </a:txBody>
                  <a:tcPr>
                    <a:solidFill>
                      <a:schemeClr val="accent2">
                        <a:lumMod val="75000"/>
                      </a:schemeClr>
                    </a:solidFill>
                  </a:tcPr>
                </a:tc>
                <a:extLst>
                  <a:ext uri="{0D108BD9-81ED-4DB2-BD59-A6C34878D82A}">
                    <a16:rowId xmlns:a16="http://schemas.microsoft.com/office/drawing/2014/main" val="4030927423"/>
                  </a:ext>
                </a:extLst>
              </a:tr>
            </a:tbl>
          </a:graphicData>
        </a:graphic>
      </p:graphicFrame>
      <p:sp>
        <p:nvSpPr>
          <p:cNvPr id="21" name="椭圆 20">
            <a:extLst>
              <a:ext uri="{FF2B5EF4-FFF2-40B4-BE49-F238E27FC236}">
                <a16:creationId xmlns:a16="http://schemas.microsoft.com/office/drawing/2014/main" id="{7961A2AF-86B0-47BB-A28F-746BB6198EFD}"/>
              </a:ext>
            </a:extLst>
          </p:cNvPr>
          <p:cNvSpPr/>
          <p:nvPr>
            <p:custDataLst>
              <p:tags r:id="rId5"/>
            </p:custDataLst>
          </p:nvPr>
        </p:nvSpPr>
        <p:spPr bwMode="auto">
          <a:xfrm>
            <a:off x="1492250" y="496093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弧形 21">
            <a:extLst>
              <a:ext uri="{FF2B5EF4-FFF2-40B4-BE49-F238E27FC236}">
                <a16:creationId xmlns:a16="http://schemas.microsoft.com/office/drawing/2014/main" id="{EA67C3F4-A915-44FD-9869-1E1DB73BB4C0}"/>
              </a:ext>
            </a:extLst>
          </p:cNvPr>
          <p:cNvSpPr/>
          <p:nvPr>
            <p:custDataLst>
              <p:tags r:id="rId6"/>
            </p:custDataLst>
          </p:nvPr>
        </p:nvSpPr>
        <p:spPr bwMode="gray">
          <a:xfrm>
            <a:off x="1492251" y="4960938"/>
            <a:ext cx="187324" cy="187325"/>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B7867CFB-EEDB-4D2C-B3DA-1FE5171BAB4A}"/>
              </a:ext>
            </a:extLst>
          </p:cNvPr>
          <p:cNvSpPr/>
          <p:nvPr>
            <p:custDataLst>
              <p:tags r:id="rId7"/>
            </p:custDataLst>
          </p:nvPr>
        </p:nvSpPr>
        <p:spPr bwMode="auto">
          <a:xfrm>
            <a:off x="1492250" y="5356225"/>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弧形 101">
            <a:extLst>
              <a:ext uri="{FF2B5EF4-FFF2-40B4-BE49-F238E27FC236}">
                <a16:creationId xmlns:a16="http://schemas.microsoft.com/office/drawing/2014/main" id="{AEB34ACB-7B26-4039-BA01-08B066A61CBB}"/>
              </a:ext>
            </a:extLst>
          </p:cNvPr>
          <p:cNvSpPr/>
          <p:nvPr>
            <p:custDataLst>
              <p:tags r:id="rId8"/>
            </p:custDataLst>
          </p:nvPr>
        </p:nvSpPr>
        <p:spPr bwMode="gray">
          <a:xfrm>
            <a:off x="1492250" y="5356225"/>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1A4AB7DD-DC53-428C-B50F-7EE377B1573E}"/>
              </a:ext>
            </a:extLst>
          </p:cNvPr>
          <p:cNvSpPr/>
          <p:nvPr>
            <p:custDataLst>
              <p:tags r:id="rId9"/>
            </p:custDataLst>
          </p:nvPr>
        </p:nvSpPr>
        <p:spPr bwMode="auto">
          <a:xfrm>
            <a:off x="1492250" y="574198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弧形 103">
            <a:extLst>
              <a:ext uri="{FF2B5EF4-FFF2-40B4-BE49-F238E27FC236}">
                <a16:creationId xmlns:a16="http://schemas.microsoft.com/office/drawing/2014/main" id="{CE44A79C-4001-4447-97AA-2F960F6C27D8}"/>
              </a:ext>
            </a:extLst>
          </p:cNvPr>
          <p:cNvSpPr/>
          <p:nvPr>
            <p:custDataLst>
              <p:tags r:id="rId10"/>
            </p:custDataLst>
          </p:nvPr>
        </p:nvSpPr>
        <p:spPr bwMode="gray">
          <a:xfrm>
            <a:off x="1492251" y="5741988"/>
            <a:ext cx="187324" cy="187325"/>
          </a:xfrm>
          <a:prstGeom prst="arc">
            <a:avLst>
              <a:gd name="adj1" fmla="val 16200000"/>
              <a:gd name="adj2" fmla="val 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F2903034-9EFF-4BA3-B34A-7822FEC75492}"/>
              </a:ext>
            </a:extLst>
          </p:cNvPr>
          <p:cNvSpPr/>
          <p:nvPr>
            <p:custDataLst>
              <p:tags r:id="rId11"/>
            </p:custDataLst>
          </p:nvPr>
        </p:nvSpPr>
        <p:spPr bwMode="auto">
          <a:xfrm>
            <a:off x="1492250" y="6137275"/>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弧形 105">
            <a:extLst>
              <a:ext uri="{FF2B5EF4-FFF2-40B4-BE49-F238E27FC236}">
                <a16:creationId xmlns:a16="http://schemas.microsoft.com/office/drawing/2014/main" id="{50E07064-CC2B-4C58-8578-ED9E79FAB0A4}"/>
              </a:ext>
            </a:extLst>
          </p:cNvPr>
          <p:cNvSpPr/>
          <p:nvPr>
            <p:custDataLst>
              <p:tags r:id="rId12"/>
            </p:custDataLst>
          </p:nvPr>
        </p:nvSpPr>
        <p:spPr bwMode="gray">
          <a:xfrm>
            <a:off x="1492251" y="6137275"/>
            <a:ext cx="187324" cy="187325"/>
          </a:xfrm>
          <a:prstGeom prst="arc">
            <a:avLst>
              <a:gd name="adj1" fmla="val 16200000"/>
              <a:gd name="adj2" fmla="val 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9ADB790C-4ADD-4A23-90D4-4C1192573243}"/>
              </a:ext>
            </a:extLst>
          </p:cNvPr>
          <p:cNvSpPr/>
          <p:nvPr>
            <p:custDataLst>
              <p:tags r:id="rId13"/>
            </p:custDataLst>
          </p:nvPr>
        </p:nvSpPr>
        <p:spPr bwMode="auto">
          <a:xfrm>
            <a:off x="2236788" y="496093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弧形 108">
            <a:extLst>
              <a:ext uri="{FF2B5EF4-FFF2-40B4-BE49-F238E27FC236}">
                <a16:creationId xmlns:a16="http://schemas.microsoft.com/office/drawing/2014/main" id="{DCF60E92-4871-45B5-88EE-509D41690475}"/>
              </a:ext>
            </a:extLst>
          </p:cNvPr>
          <p:cNvSpPr/>
          <p:nvPr>
            <p:custDataLst>
              <p:tags r:id="rId14"/>
            </p:custDataLst>
          </p:nvPr>
        </p:nvSpPr>
        <p:spPr bwMode="gray">
          <a:xfrm>
            <a:off x="2236788" y="4960938"/>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F9B2C83F-2059-49BA-B6B6-EA6D6A897368}"/>
              </a:ext>
            </a:extLst>
          </p:cNvPr>
          <p:cNvSpPr/>
          <p:nvPr>
            <p:custDataLst>
              <p:tags r:id="rId15"/>
            </p:custDataLst>
          </p:nvPr>
        </p:nvSpPr>
        <p:spPr bwMode="auto">
          <a:xfrm>
            <a:off x="2236788" y="5356225"/>
            <a:ext cx="187325" cy="187325"/>
          </a:xfrm>
          <a:prstGeom prst="ellipse">
            <a:avLst/>
          </a:prstGeom>
          <a:solidFill>
            <a:schemeClr val="bg1"/>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弧形 111">
            <a:extLst>
              <a:ext uri="{FF2B5EF4-FFF2-40B4-BE49-F238E27FC236}">
                <a16:creationId xmlns:a16="http://schemas.microsoft.com/office/drawing/2014/main" id="{273776F3-3582-4438-97F3-FB2F9BE95239}"/>
              </a:ext>
            </a:extLst>
          </p:cNvPr>
          <p:cNvSpPr/>
          <p:nvPr>
            <p:custDataLst>
              <p:tags r:id="rId16"/>
            </p:custDataLst>
          </p:nvPr>
        </p:nvSpPr>
        <p:spPr bwMode="gray">
          <a:xfrm>
            <a:off x="2236788" y="5356225"/>
            <a:ext cx="187324" cy="187324"/>
          </a:xfrm>
          <a:prstGeom prst="arc">
            <a:avLst>
              <a:gd name="adj1" fmla="val 16200000"/>
              <a:gd name="adj2" fmla="val 10800000"/>
            </a:avLst>
          </a:prstGeom>
          <a:solidFill>
            <a:schemeClr val="accent5"/>
          </a:solidFill>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ACEADA11-4E7B-41C9-8244-6BADACD84FC6}"/>
              </a:ext>
            </a:extLst>
          </p:cNvPr>
          <p:cNvSpPr/>
          <p:nvPr>
            <p:custDataLst>
              <p:tags r:id="rId17"/>
            </p:custDataLst>
          </p:nvPr>
        </p:nvSpPr>
        <p:spPr bwMode="auto">
          <a:xfrm>
            <a:off x="2236788" y="574198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58AA8294-15E4-448E-9382-5421409A0925}"/>
              </a:ext>
            </a:extLst>
          </p:cNvPr>
          <p:cNvSpPr/>
          <p:nvPr>
            <p:custDataLst>
              <p:tags r:id="rId18"/>
            </p:custDataLst>
          </p:nvPr>
        </p:nvSpPr>
        <p:spPr bwMode="auto">
          <a:xfrm>
            <a:off x="2236788" y="6137275"/>
            <a:ext cx="187325" cy="187325"/>
          </a:xfrm>
          <a:prstGeom prst="ellips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5B912E9A-229D-455C-B1C8-5DAC3EBF79C2}"/>
              </a:ext>
            </a:extLst>
          </p:cNvPr>
          <p:cNvSpPr/>
          <p:nvPr>
            <p:custDataLst>
              <p:tags r:id="rId19"/>
            </p:custDataLst>
          </p:nvPr>
        </p:nvSpPr>
        <p:spPr bwMode="auto">
          <a:xfrm>
            <a:off x="2911475" y="496093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6E7DC93F-1AFC-4C5A-A2E7-7B2FFEAEE79E}"/>
              </a:ext>
            </a:extLst>
          </p:cNvPr>
          <p:cNvSpPr/>
          <p:nvPr>
            <p:custDataLst>
              <p:tags r:id="rId20"/>
            </p:custDataLst>
          </p:nvPr>
        </p:nvSpPr>
        <p:spPr bwMode="auto">
          <a:xfrm>
            <a:off x="2922588" y="5356225"/>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C74678A0-3B69-4A61-8174-B89DD6BA686F}"/>
              </a:ext>
            </a:extLst>
          </p:cNvPr>
          <p:cNvSpPr/>
          <p:nvPr>
            <p:custDataLst>
              <p:tags r:id="rId21"/>
            </p:custDataLst>
          </p:nvPr>
        </p:nvSpPr>
        <p:spPr bwMode="auto">
          <a:xfrm>
            <a:off x="2922588" y="5741988"/>
            <a:ext cx="187325" cy="187325"/>
          </a:xfrm>
          <a:prstGeom prst="ellips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5BB2DE0A-36A8-41EE-847F-5CA40EE03F67}"/>
              </a:ext>
            </a:extLst>
          </p:cNvPr>
          <p:cNvSpPr/>
          <p:nvPr>
            <p:custDataLst>
              <p:tags r:id="rId22"/>
            </p:custDataLst>
          </p:nvPr>
        </p:nvSpPr>
        <p:spPr bwMode="auto">
          <a:xfrm>
            <a:off x="2922588" y="6137275"/>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26251498-6F76-4D78-B57F-E08B6B8DF1B3}"/>
              </a:ext>
            </a:extLst>
          </p:cNvPr>
          <p:cNvSpPr/>
          <p:nvPr>
            <p:custDataLst>
              <p:tags r:id="rId23"/>
            </p:custDataLst>
          </p:nvPr>
        </p:nvSpPr>
        <p:spPr bwMode="auto">
          <a:xfrm>
            <a:off x="3527425" y="496093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弧形 125">
            <a:extLst>
              <a:ext uri="{FF2B5EF4-FFF2-40B4-BE49-F238E27FC236}">
                <a16:creationId xmlns:a16="http://schemas.microsoft.com/office/drawing/2014/main" id="{2D5BD681-EF43-492F-9FB0-A4761E3F770A}"/>
              </a:ext>
            </a:extLst>
          </p:cNvPr>
          <p:cNvSpPr/>
          <p:nvPr>
            <p:custDataLst>
              <p:tags r:id="rId24"/>
            </p:custDataLst>
          </p:nvPr>
        </p:nvSpPr>
        <p:spPr bwMode="gray">
          <a:xfrm>
            <a:off x="3527426" y="4960938"/>
            <a:ext cx="187324" cy="187325"/>
          </a:xfrm>
          <a:prstGeom prst="arc">
            <a:avLst>
              <a:gd name="adj1" fmla="val 16200000"/>
              <a:gd name="adj2" fmla="val 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3461FB03-5846-40B3-B94B-D07FA3DE969A}"/>
              </a:ext>
            </a:extLst>
          </p:cNvPr>
          <p:cNvSpPr/>
          <p:nvPr>
            <p:custDataLst>
              <p:tags r:id="rId25"/>
            </p:custDataLst>
          </p:nvPr>
        </p:nvSpPr>
        <p:spPr bwMode="auto">
          <a:xfrm>
            <a:off x="3527425" y="5356225"/>
            <a:ext cx="187325" cy="187325"/>
          </a:xfrm>
          <a:prstGeom prst="ellips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D2DE4536-5E8A-45DC-B5AB-1FD856C0A309}"/>
              </a:ext>
            </a:extLst>
          </p:cNvPr>
          <p:cNvSpPr/>
          <p:nvPr>
            <p:custDataLst>
              <p:tags r:id="rId26"/>
            </p:custDataLst>
          </p:nvPr>
        </p:nvSpPr>
        <p:spPr bwMode="auto">
          <a:xfrm>
            <a:off x="3527425" y="5741988"/>
            <a:ext cx="187325" cy="187325"/>
          </a:xfrm>
          <a:prstGeom prst="ellips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B7294838-DBAA-4417-AF27-2CE48E8BBF4F}"/>
              </a:ext>
            </a:extLst>
          </p:cNvPr>
          <p:cNvSpPr/>
          <p:nvPr>
            <p:custDataLst>
              <p:tags r:id="rId27"/>
            </p:custDataLst>
          </p:nvPr>
        </p:nvSpPr>
        <p:spPr bwMode="auto">
          <a:xfrm>
            <a:off x="3527425" y="6137275"/>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97606C6-E18D-4A46-9DD3-C1F209351132}"/>
              </a:ext>
            </a:extLst>
          </p:cNvPr>
          <p:cNvSpPr/>
          <p:nvPr/>
        </p:nvSpPr>
        <p:spPr>
          <a:xfrm>
            <a:off x="3961178" y="6041183"/>
            <a:ext cx="824225" cy="4127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文本框 145">
            <a:extLst>
              <a:ext uri="{FF2B5EF4-FFF2-40B4-BE49-F238E27FC236}">
                <a16:creationId xmlns:a16="http://schemas.microsoft.com/office/drawing/2014/main" id="{393AE3BB-890A-48AC-8D44-2EB573F686AD}"/>
              </a:ext>
            </a:extLst>
          </p:cNvPr>
          <p:cNvSpPr txBox="1"/>
          <p:nvPr/>
        </p:nvSpPr>
        <p:spPr>
          <a:xfrm>
            <a:off x="4043610" y="4299405"/>
            <a:ext cx="4329890" cy="369332"/>
          </a:xfrm>
          <a:prstGeom prst="rect">
            <a:avLst/>
          </a:prstGeom>
          <a:noFill/>
        </p:spPr>
        <p:txBody>
          <a:bodyPr wrap="square" rtlCol="0">
            <a:spAutoFit/>
          </a:bodyPr>
          <a:lstStyle/>
          <a:p>
            <a:r>
              <a:rPr lang="en-US" altLang="zh-CN" b="1" dirty="0">
                <a:solidFill>
                  <a:schemeClr val="accent3">
                    <a:lumMod val="75000"/>
                  </a:schemeClr>
                </a:solidFill>
              </a:rPr>
              <a:t>Conclusion</a:t>
            </a:r>
            <a:r>
              <a:rPr lang="zh-CN" altLang="en-US" b="1" dirty="0">
                <a:solidFill>
                  <a:schemeClr val="accent3">
                    <a:lumMod val="75000"/>
                  </a:schemeClr>
                </a:solidFill>
              </a:rPr>
              <a:t>：</a:t>
            </a:r>
          </a:p>
        </p:txBody>
      </p:sp>
      <p:sp>
        <p:nvSpPr>
          <p:cNvPr id="150" name="矩形 149">
            <a:extLst>
              <a:ext uri="{FF2B5EF4-FFF2-40B4-BE49-F238E27FC236}">
                <a16:creationId xmlns:a16="http://schemas.microsoft.com/office/drawing/2014/main" id="{72DC8BA1-D5E4-40CD-98F5-C856A1B7C2AD}"/>
              </a:ext>
            </a:extLst>
          </p:cNvPr>
          <p:cNvSpPr/>
          <p:nvPr/>
        </p:nvSpPr>
        <p:spPr>
          <a:xfrm>
            <a:off x="5061059" y="6036699"/>
            <a:ext cx="824225" cy="4127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B3800470-8C67-4083-9CF8-C3EE18EFB58B}"/>
              </a:ext>
            </a:extLst>
          </p:cNvPr>
          <p:cNvSpPr/>
          <p:nvPr/>
        </p:nvSpPr>
        <p:spPr>
          <a:xfrm>
            <a:off x="6252424" y="6036699"/>
            <a:ext cx="824225" cy="4127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C05E144C-2571-422A-93AB-D6F4D68A207C}"/>
              </a:ext>
            </a:extLst>
          </p:cNvPr>
          <p:cNvSpPr/>
          <p:nvPr/>
        </p:nvSpPr>
        <p:spPr>
          <a:xfrm>
            <a:off x="7443789" y="6040185"/>
            <a:ext cx="824225" cy="4127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EDCDDB73-1A3B-4BFE-A78A-A5D3741791BF}"/>
              </a:ext>
            </a:extLst>
          </p:cNvPr>
          <p:cNvGrpSpPr/>
          <p:nvPr/>
        </p:nvGrpSpPr>
        <p:grpSpPr>
          <a:xfrm>
            <a:off x="3932092" y="4665180"/>
            <a:ext cx="787395" cy="681481"/>
            <a:chOff x="4014524" y="4664841"/>
            <a:chExt cx="787395" cy="681481"/>
          </a:xfrm>
        </p:grpSpPr>
        <p:sp>
          <p:nvSpPr>
            <p:cNvPr id="23" name="椭圆 22">
              <a:extLst>
                <a:ext uri="{FF2B5EF4-FFF2-40B4-BE49-F238E27FC236}">
                  <a16:creationId xmlns:a16="http://schemas.microsoft.com/office/drawing/2014/main" id="{8CAD812D-02F1-4B38-85EB-E8D5332EB090}"/>
                </a:ext>
              </a:extLst>
            </p:cNvPr>
            <p:cNvSpPr/>
            <p:nvPr/>
          </p:nvSpPr>
          <p:spPr>
            <a:xfrm>
              <a:off x="4073080" y="4664841"/>
              <a:ext cx="670284" cy="6814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zh-CN" altLang="en-US" sz="1200" b="1" dirty="0"/>
            </a:p>
          </p:txBody>
        </p:sp>
        <p:sp>
          <p:nvSpPr>
            <p:cNvPr id="153" name="矩形 152">
              <a:extLst>
                <a:ext uri="{FF2B5EF4-FFF2-40B4-BE49-F238E27FC236}">
                  <a16:creationId xmlns:a16="http://schemas.microsoft.com/office/drawing/2014/main" id="{F16A39F0-4525-4B7D-BE62-D0CFB3FB6A7E}"/>
                </a:ext>
              </a:extLst>
            </p:cNvPr>
            <p:cNvSpPr/>
            <p:nvPr/>
          </p:nvSpPr>
          <p:spPr>
            <a:xfrm>
              <a:off x="4014524" y="4798303"/>
              <a:ext cx="787395" cy="369332"/>
            </a:xfrm>
            <a:prstGeom prst="rect">
              <a:avLst/>
            </a:prstGeom>
          </p:spPr>
          <p:txBody>
            <a:bodyPr wrap="none">
              <a:spAutoFit/>
            </a:bodyPr>
            <a:lstStyle/>
            <a:p>
              <a:pPr defTabSz="914377"/>
              <a:r>
                <a:rPr lang="en-US" altLang="zh-CN" b="1" dirty="0">
                  <a:solidFill>
                    <a:schemeClr val="lt1"/>
                  </a:solidFill>
                </a:rPr>
                <a:t>Sales</a:t>
              </a:r>
              <a:endParaRPr lang="zh-CN" altLang="en-US" b="1" dirty="0">
                <a:solidFill>
                  <a:schemeClr val="lt1"/>
                </a:solidFill>
              </a:endParaRPr>
            </a:p>
          </p:txBody>
        </p:sp>
      </p:grpSp>
      <p:grpSp>
        <p:nvGrpSpPr>
          <p:cNvPr id="26" name="组合 25">
            <a:extLst>
              <a:ext uri="{FF2B5EF4-FFF2-40B4-BE49-F238E27FC236}">
                <a16:creationId xmlns:a16="http://schemas.microsoft.com/office/drawing/2014/main" id="{20F5BA3D-CB01-4BF3-A1AE-C1ECECDA7AA5}"/>
              </a:ext>
            </a:extLst>
          </p:cNvPr>
          <p:cNvGrpSpPr/>
          <p:nvPr/>
        </p:nvGrpSpPr>
        <p:grpSpPr>
          <a:xfrm>
            <a:off x="5051180" y="4673648"/>
            <a:ext cx="825867" cy="681481"/>
            <a:chOff x="5133612" y="4673309"/>
            <a:chExt cx="825867" cy="681481"/>
          </a:xfrm>
        </p:grpSpPr>
        <p:sp>
          <p:nvSpPr>
            <p:cNvPr id="147" name="椭圆 146">
              <a:extLst>
                <a:ext uri="{FF2B5EF4-FFF2-40B4-BE49-F238E27FC236}">
                  <a16:creationId xmlns:a16="http://schemas.microsoft.com/office/drawing/2014/main" id="{A881D4E8-09D4-471C-92AE-35D043811ADB}"/>
                </a:ext>
              </a:extLst>
            </p:cNvPr>
            <p:cNvSpPr/>
            <p:nvPr/>
          </p:nvSpPr>
          <p:spPr>
            <a:xfrm>
              <a:off x="5195712" y="4673309"/>
              <a:ext cx="670284" cy="6814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7DF39AD4-AEA6-4A2F-B57D-CC99D42A227B}"/>
                </a:ext>
              </a:extLst>
            </p:cNvPr>
            <p:cNvSpPr/>
            <p:nvPr/>
          </p:nvSpPr>
          <p:spPr>
            <a:xfrm>
              <a:off x="5133612" y="4807474"/>
              <a:ext cx="825867" cy="400110"/>
            </a:xfrm>
            <a:prstGeom prst="rect">
              <a:avLst/>
            </a:prstGeom>
          </p:spPr>
          <p:txBody>
            <a:bodyPr wrap="none">
              <a:spAutoFit/>
            </a:bodyPr>
            <a:lstStyle/>
            <a:p>
              <a:pPr defTabSz="914377"/>
              <a:r>
                <a:rPr lang="en-US" altLang="zh-CN" sz="1000" b="1" dirty="0">
                  <a:solidFill>
                    <a:schemeClr val="lt1"/>
                  </a:solidFill>
                </a:rPr>
                <a:t>    Brand</a:t>
              </a:r>
            </a:p>
            <a:p>
              <a:pPr defTabSz="914377"/>
              <a:r>
                <a:rPr lang="en-US" altLang="zh-CN" sz="1000" b="1" dirty="0">
                  <a:solidFill>
                    <a:schemeClr val="lt1"/>
                  </a:solidFill>
                </a:rPr>
                <a:t>Promotion</a:t>
              </a:r>
              <a:endParaRPr lang="zh-CN" altLang="en-US" sz="1000" b="1" dirty="0">
                <a:solidFill>
                  <a:schemeClr val="lt1"/>
                </a:solidFill>
              </a:endParaRPr>
            </a:p>
          </p:txBody>
        </p:sp>
      </p:grpSp>
      <p:grpSp>
        <p:nvGrpSpPr>
          <p:cNvPr id="27" name="组合 26">
            <a:extLst>
              <a:ext uri="{FF2B5EF4-FFF2-40B4-BE49-F238E27FC236}">
                <a16:creationId xmlns:a16="http://schemas.microsoft.com/office/drawing/2014/main" id="{DD7A3B50-2758-45F2-9E06-3DE95A851CA9}"/>
              </a:ext>
            </a:extLst>
          </p:cNvPr>
          <p:cNvGrpSpPr/>
          <p:nvPr/>
        </p:nvGrpSpPr>
        <p:grpSpPr>
          <a:xfrm>
            <a:off x="6309600" y="4665180"/>
            <a:ext cx="713657" cy="681481"/>
            <a:chOff x="6392032" y="4664841"/>
            <a:chExt cx="713657" cy="681481"/>
          </a:xfrm>
        </p:grpSpPr>
        <p:sp>
          <p:nvSpPr>
            <p:cNvPr id="148" name="椭圆 147">
              <a:extLst>
                <a:ext uri="{FF2B5EF4-FFF2-40B4-BE49-F238E27FC236}">
                  <a16:creationId xmlns:a16="http://schemas.microsoft.com/office/drawing/2014/main" id="{861A1D4E-C57B-4AF4-8956-268BA63C6B64}"/>
                </a:ext>
              </a:extLst>
            </p:cNvPr>
            <p:cNvSpPr/>
            <p:nvPr/>
          </p:nvSpPr>
          <p:spPr>
            <a:xfrm>
              <a:off x="6411827" y="4664841"/>
              <a:ext cx="670284" cy="6814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73597467-B22F-4791-9837-34CB41D1D4ED}"/>
                </a:ext>
              </a:extLst>
            </p:cNvPr>
            <p:cNvSpPr/>
            <p:nvPr/>
          </p:nvSpPr>
          <p:spPr>
            <a:xfrm>
              <a:off x="6392032" y="4787525"/>
              <a:ext cx="713657" cy="461665"/>
            </a:xfrm>
            <a:prstGeom prst="rect">
              <a:avLst/>
            </a:prstGeom>
          </p:spPr>
          <p:txBody>
            <a:bodyPr wrap="none">
              <a:spAutoFit/>
            </a:bodyPr>
            <a:lstStyle/>
            <a:p>
              <a:r>
                <a:rPr lang="en-US" altLang="zh-CN" sz="1200" b="1" dirty="0">
                  <a:solidFill>
                    <a:schemeClr val="lt1"/>
                  </a:solidFill>
                </a:rPr>
                <a:t>Central</a:t>
              </a:r>
            </a:p>
            <a:p>
              <a:r>
                <a:rPr lang="en-US" altLang="zh-CN" sz="1200" b="1" dirty="0">
                  <a:solidFill>
                    <a:schemeClr val="lt1"/>
                  </a:solidFill>
                </a:rPr>
                <a:t>  issue</a:t>
              </a:r>
              <a:endParaRPr lang="zh-CN" altLang="en-US" sz="1200" b="1" dirty="0">
                <a:solidFill>
                  <a:schemeClr val="lt1"/>
                </a:solidFill>
              </a:endParaRPr>
            </a:p>
          </p:txBody>
        </p:sp>
      </p:grpSp>
      <p:grpSp>
        <p:nvGrpSpPr>
          <p:cNvPr id="28" name="组合 27">
            <a:extLst>
              <a:ext uri="{FF2B5EF4-FFF2-40B4-BE49-F238E27FC236}">
                <a16:creationId xmlns:a16="http://schemas.microsoft.com/office/drawing/2014/main" id="{8F045716-DCE7-47C8-AA82-BB30B044B4D0}"/>
              </a:ext>
            </a:extLst>
          </p:cNvPr>
          <p:cNvGrpSpPr/>
          <p:nvPr/>
        </p:nvGrpSpPr>
        <p:grpSpPr>
          <a:xfrm>
            <a:off x="7452027" y="4673648"/>
            <a:ext cx="701969" cy="681481"/>
            <a:chOff x="7534459" y="4673309"/>
            <a:chExt cx="701969" cy="681481"/>
          </a:xfrm>
        </p:grpSpPr>
        <p:sp>
          <p:nvSpPr>
            <p:cNvPr id="149" name="椭圆 148">
              <a:extLst>
                <a:ext uri="{FF2B5EF4-FFF2-40B4-BE49-F238E27FC236}">
                  <a16:creationId xmlns:a16="http://schemas.microsoft.com/office/drawing/2014/main" id="{CE38B806-E5DA-4BB0-88B5-B34320CAE453}"/>
                </a:ext>
              </a:extLst>
            </p:cNvPr>
            <p:cNvSpPr/>
            <p:nvPr/>
          </p:nvSpPr>
          <p:spPr>
            <a:xfrm>
              <a:off x="7534459" y="4673309"/>
              <a:ext cx="670284" cy="6814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76D5F04D-9429-422D-ADE7-637A68B0CFEE}"/>
                </a:ext>
              </a:extLst>
            </p:cNvPr>
            <p:cNvSpPr/>
            <p:nvPr/>
          </p:nvSpPr>
          <p:spPr>
            <a:xfrm>
              <a:off x="7558037" y="4774748"/>
              <a:ext cx="678391" cy="461665"/>
            </a:xfrm>
            <a:prstGeom prst="rect">
              <a:avLst/>
            </a:prstGeom>
          </p:spPr>
          <p:txBody>
            <a:bodyPr wrap="none">
              <a:spAutoFit/>
            </a:bodyPr>
            <a:lstStyle/>
            <a:p>
              <a:r>
                <a:rPr lang="en-US" altLang="zh-CN" sz="1200" b="1" dirty="0">
                  <a:solidFill>
                    <a:schemeClr val="lt1"/>
                  </a:solidFill>
                </a:rPr>
                <a:t>Market</a:t>
              </a:r>
            </a:p>
            <a:p>
              <a:r>
                <a:rPr lang="en-US" altLang="zh-CN" sz="1200" b="1" dirty="0">
                  <a:solidFill>
                    <a:schemeClr val="lt1"/>
                  </a:solidFill>
                </a:rPr>
                <a:t>  test</a:t>
              </a:r>
              <a:endParaRPr lang="zh-CN" altLang="en-US" sz="1200" b="1" dirty="0">
                <a:solidFill>
                  <a:schemeClr val="lt1"/>
                </a:solidFill>
              </a:endParaRPr>
            </a:p>
          </p:txBody>
        </p:sp>
      </p:grpSp>
      <p:sp>
        <p:nvSpPr>
          <p:cNvPr id="157" name="矩形 156">
            <a:extLst>
              <a:ext uri="{FF2B5EF4-FFF2-40B4-BE49-F238E27FC236}">
                <a16:creationId xmlns:a16="http://schemas.microsoft.com/office/drawing/2014/main" id="{E1B942B8-CF0A-42A9-82BC-BB7F11FE3E79}"/>
              </a:ext>
            </a:extLst>
          </p:cNvPr>
          <p:cNvSpPr/>
          <p:nvPr/>
        </p:nvSpPr>
        <p:spPr>
          <a:xfrm>
            <a:off x="3916173" y="6081606"/>
            <a:ext cx="875561" cy="276999"/>
          </a:xfrm>
          <a:prstGeom prst="rect">
            <a:avLst/>
          </a:prstGeom>
        </p:spPr>
        <p:txBody>
          <a:bodyPr wrap="none">
            <a:spAutoFit/>
          </a:bodyPr>
          <a:lstStyle/>
          <a:p>
            <a:pPr defTabSz="914377"/>
            <a:r>
              <a:rPr lang="en-US" altLang="zh-CN" sz="1200" b="1" dirty="0">
                <a:solidFill>
                  <a:schemeClr val="lt1"/>
                </a:solidFill>
              </a:rPr>
              <a:t>Cosmetic</a:t>
            </a:r>
            <a:endParaRPr lang="zh-CN" altLang="en-US" sz="1200" b="1" dirty="0">
              <a:solidFill>
                <a:schemeClr val="lt1"/>
              </a:solidFill>
            </a:endParaRPr>
          </a:p>
        </p:txBody>
      </p:sp>
      <p:sp>
        <p:nvSpPr>
          <p:cNvPr id="158" name="矩形 157">
            <a:extLst>
              <a:ext uri="{FF2B5EF4-FFF2-40B4-BE49-F238E27FC236}">
                <a16:creationId xmlns:a16="http://schemas.microsoft.com/office/drawing/2014/main" id="{9B3D730B-9747-4BD2-A4C9-83F4A8CB4DED}"/>
              </a:ext>
            </a:extLst>
          </p:cNvPr>
          <p:cNvSpPr/>
          <p:nvPr/>
        </p:nvSpPr>
        <p:spPr>
          <a:xfrm>
            <a:off x="5048799" y="6104574"/>
            <a:ext cx="811441" cy="276999"/>
          </a:xfrm>
          <a:prstGeom prst="rect">
            <a:avLst/>
          </a:prstGeom>
        </p:spPr>
        <p:txBody>
          <a:bodyPr wrap="none">
            <a:spAutoFit/>
          </a:bodyPr>
          <a:lstStyle/>
          <a:p>
            <a:pPr defTabSz="914377"/>
            <a:r>
              <a:rPr lang="en-US" altLang="zh-CN" sz="1200" b="1" dirty="0">
                <a:solidFill>
                  <a:schemeClr val="lt1"/>
                </a:solidFill>
              </a:rPr>
              <a:t>Clothing</a:t>
            </a:r>
            <a:endParaRPr lang="zh-CN" altLang="en-US" sz="1200" b="1" dirty="0">
              <a:solidFill>
                <a:schemeClr val="lt1"/>
              </a:solidFill>
            </a:endParaRPr>
          </a:p>
        </p:txBody>
      </p:sp>
      <p:sp>
        <p:nvSpPr>
          <p:cNvPr id="159" name="矩形 158">
            <a:extLst>
              <a:ext uri="{FF2B5EF4-FFF2-40B4-BE49-F238E27FC236}">
                <a16:creationId xmlns:a16="http://schemas.microsoft.com/office/drawing/2014/main" id="{343CA0D5-024E-40F2-97BA-2934D2777E4E}"/>
              </a:ext>
            </a:extLst>
          </p:cNvPr>
          <p:cNvSpPr/>
          <p:nvPr/>
        </p:nvSpPr>
        <p:spPr>
          <a:xfrm>
            <a:off x="6282881" y="6104017"/>
            <a:ext cx="721672" cy="276999"/>
          </a:xfrm>
          <a:prstGeom prst="rect">
            <a:avLst/>
          </a:prstGeom>
        </p:spPr>
        <p:txBody>
          <a:bodyPr wrap="none">
            <a:spAutoFit/>
          </a:bodyPr>
          <a:lstStyle/>
          <a:p>
            <a:pPr defTabSz="914377"/>
            <a:r>
              <a:rPr lang="en-US" altLang="zh-CN" sz="1200" b="1" dirty="0">
                <a:solidFill>
                  <a:schemeClr val="lt1"/>
                </a:solidFill>
              </a:rPr>
              <a:t>Snacks</a:t>
            </a:r>
            <a:endParaRPr lang="zh-CN" altLang="en-US" sz="1200" b="1" dirty="0">
              <a:solidFill>
                <a:schemeClr val="lt1"/>
              </a:solidFill>
            </a:endParaRPr>
          </a:p>
        </p:txBody>
      </p:sp>
      <p:sp>
        <p:nvSpPr>
          <p:cNvPr id="161" name="矩形 160">
            <a:extLst>
              <a:ext uri="{FF2B5EF4-FFF2-40B4-BE49-F238E27FC236}">
                <a16:creationId xmlns:a16="http://schemas.microsoft.com/office/drawing/2014/main" id="{6F3CFDD8-F91F-4469-8D68-609F30CCC595}"/>
              </a:ext>
            </a:extLst>
          </p:cNvPr>
          <p:cNvSpPr/>
          <p:nvPr/>
        </p:nvSpPr>
        <p:spPr>
          <a:xfrm>
            <a:off x="7523587" y="6113826"/>
            <a:ext cx="1288719" cy="276999"/>
          </a:xfrm>
          <a:prstGeom prst="rect">
            <a:avLst/>
          </a:prstGeom>
        </p:spPr>
        <p:txBody>
          <a:bodyPr wrap="square">
            <a:spAutoFit/>
          </a:bodyPr>
          <a:lstStyle/>
          <a:p>
            <a:pPr defTabSz="914377"/>
            <a:r>
              <a:rPr lang="en-US" altLang="zh-CN" sz="1200" b="1" dirty="0">
                <a:solidFill>
                  <a:schemeClr val="lt1"/>
                </a:solidFill>
              </a:rPr>
              <a:t>3C/APP</a:t>
            </a:r>
            <a:endParaRPr lang="zh-CN" altLang="en-US" sz="1200" b="1" dirty="0">
              <a:solidFill>
                <a:schemeClr val="lt1"/>
              </a:solidFill>
            </a:endParaRPr>
          </a:p>
        </p:txBody>
      </p:sp>
      <p:cxnSp>
        <p:nvCxnSpPr>
          <p:cNvPr id="30" name="直接连接符 29">
            <a:extLst>
              <a:ext uri="{FF2B5EF4-FFF2-40B4-BE49-F238E27FC236}">
                <a16:creationId xmlns:a16="http://schemas.microsoft.com/office/drawing/2014/main" id="{9CE29B4A-AC74-4125-949B-3374651FE1F0}"/>
              </a:ext>
            </a:extLst>
          </p:cNvPr>
          <p:cNvCxnSpPr>
            <a:stCxn id="23" idx="4"/>
            <a:endCxn id="150" idx="0"/>
          </p:cNvCxnSpPr>
          <p:nvPr/>
        </p:nvCxnSpPr>
        <p:spPr>
          <a:xfrm>
            <a:off x="4325790" y="5346661"/>
            <a:ext cx="1147382" cy="690038"/>
          </a:xfrm>
          <a:prstGeom prst="line">
            <a:avLst/>
          </a:prstGeom>
          <a:ln w="190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D6B5269-C356-4915-ACCD-0A094F8F69D2}"/>
              </a:ext>
            </a:extLst>
          </p:cNvPr>
          <p:cNvCxnSpPr>
            <a:stCxn id="23" idx="4"/>
            <a:endCxn id="151" idx="0"/>
          </p:cNvCxnSpPr>
          <p:nvPr/>
        </p:nvCxnSpPr>
        <p:spPr>
          <a:xfrm>
            <a:off x="4325790" y="5346661"/>
            <a:ext cx="2338747" cy="690038"/>
          </a:xfrm>
          <a:prstGeom prst="line">
            <a:avLst/>
          </a:prstGeom>
          <a:ln w="1905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21B8548-7584-4ABE-B00F-98FAF7E3721E}"/>
              </a:ext>
            </a:extLst>
          </p:cNvPr>
          <p:cNvCxnSpPr>
            <a:stCxn id="147" idx="4"/>
            <a:endCxn id="151" idx="0"/>
          </p:cNvCxnSpPr>
          <p:nvPr/>
        </p:nvCxnSpPr>
        <p:spPr>
          <a:xfrm>
            <a:off x="5448422" y="5355129"/>
            <a:ext cx="1216115" cy="681570"/>
          </a:xfrm>
          <a:prstGeom prst="line">
            <a:avLst/>
          </a:prstGeom>
          <a:ln w="1905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151027D-B73E-48E8-B8FF-29E0EBC4F069}"/>
              </a:ext>
            </a:extLst>
          </p:cNvPr>
          <p:cNvCxnSpPr>
            <a:stCxn id="147" idx="4"/>
            <a:endCxn id="152" idx="0"/>
          </p:cNvCxnSpPr>
          <p:nvPr/>
        </p:nvCxnSpPr>
        <p:spPr>
          <a:xfrm>
            <a:off x="5448422" y="5355129"/>
            <a:ext cx="2407480" cy="685056"/>
          </a:xfrm>
          <a:prstGeom prst="line">
            <a:avLst/>
          </a:prstGeom>
          <a:ln w="1905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A344A80-4AB6-4572-8C3A-6586CFD75E26}"/>
              </a:ext>
            </a:extLst>
          </p:cNvPr>
          <p:cNvCxnSpPr>
            <a:stCxn id="148" idx="4"/>
            <a:endCxn id="24" idx="0"/>
          </p:cNvCxnSpPr>
          <p:nvPr/>
        </p:nvCxnSpPr>
        <p:spPr>
          <a:xfrm flipH="1">
            <a:off x="4373291" y="5346661"/>
            <a:ext cx="2291246" cy="694522"/>
          </a:xfrm>
          <a:prstGeom prst="line">
            <a:avLst/>
          </a:prstGeom>
          <a:ln w="190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55CF7858-2489-43E4-841F-C7197E9116B8}"/>
              </a:ext>
            </a:extLst>
          </p:cNvPr>
          <p:cNvCxnSpPr>
            <a:stCxn id="148" idx="4"/>
            <a:endCxn id="150" idx="0"/>
          </p:cNvCxnSpPr>
          <p:nvPr/>
        </p:nvCxnSpPr>
        <p:spPr>
          <a:xfrm flipH="1">
            <a:off x="5473172" y="5346661"/>
            <a:ext cx="1191365" cy="690038"/>
          </a:xfrm>
          <a:prstGeom prst="line">
            <a:avLst/>
          </a:prstGeom>
          <a:ln w="190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58191258-A1D3-4992-8268-4E9E430E9B18}"/>
              </a:ext>
            </a:extLst>
          </p:cNvPr>
          <p:cNvCxnSpPr>
            <a:stCxn id="149" idx="4"/>
            <a:endCxn id="151" idx="0"/>
          </p:cNvCxnSpPr>
          <p:nvPr/>
        </p:nvCxnSpPr>
        <p:spPr>
          <a:xfrm flipH="1">
            <a:off x="6664537" y="5355129"/>
            <a:ext cx="1122632" cy="681570"/>
          </a:xfrm>
          <a:prstGeom prst="line">
            <a:avLst/>
          </a:prstGeom>
          <a:ln w="190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8D274A2F-8F60-439C-9C91-C9C123A2CBE3}"/>
              </a:ext>
            </a:extLst>
          </p:cNvPr>
          <p:cNvCxnSpPr>
            <a:stCxn id="149" idx="4"/>
            <a:endCxn id="152" idx="0"/>
          </p:cNvCxnSpPr>
          <p:nvPr/>
        </p:nvCxnSpPr>
        <p:spPr>
          <a:xfrm>
            <a:off x="7787169" y="5355129"/>
            <a:ext cx="68733" cy="685056"/>
          </a:xfrm>
          <a:prstGeom prst="line">
            <a:avLst/>
          </a:prstGeom>
          <a:ln w="190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7" name="矩形 176">
            <a:extLst>
              <a:ext uri="{FF2B5EF4-FFF2-40B4-BE49-F238E27FC236}">
                <a16:creationId xmlns:a16="http://schemas.microsoft.com/office/drawing/2014/main" id="{AE783026-6671-465B-BE03-438DDD58E5F9}"/>
              </a:ext>
            </a:extLst>
          </p:cNvPr>
          <p:cNvSpPr/>
          <p:nvPr/>
        </p:nvSpPr>
        <p:spPr>
          <a:xfrm>
            <a:off x="7781440" y="1529387"/>
            <a:ext cx="535320" cy="50819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cxnSp>
        <p:nvCxnSpPr>
          <p:cNvPr id="179" name="直接连接符 178">
            <a:extLst>
              <a:ext uri="{FF2B5EF4-FFF2-40B4-BE49-F238E27FC236}">
                <a16:creationId xmlns:a16="http://schemas.microsoft.com/office/drawing/2014/main" id="{27F14F94-222A-4446-BB64-FD0A50C1F3D5}"/>
              </a:ext>
            </a:extLst>
          </p:cNvPr>
          <p:cNvCxnSpPr>
            <a:cxnSpLocks/>
          </p:cNvCxnSpPr>
          <p:nvPr/>
        </p:nvCxnSpPr>
        <p:spPr>
          <a:xfrm flipV="1">
            <a:off x="7781440" y="1528389"/>
            <a:ext cx="4329878" cy="9523"/>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80" name="文本框 179">
            <a:extLst>
              <a:ext uri="{FF2B5EF4-FFF2-40B4-BE49-F238E27FC236}">
                <a16:creationId xmlns:a16="http://schemas.microsoft.com/office/drawing/2014/main" id="{903F74FA-40A1-4038-954D-5C0241573793}"/>
              </a:ext>
            </a:extLst>
          </p:cNvPr>
          <p:cNvSpPr txBox="1"/>
          <p:nvPr/>
        </p:nvSpPr>
        <p:spPr>
          <a:xfrm>
            <a:off x="8316760" y="1582521"/>
            <a:ext cx="5066456" cy="400110"/>
          </a:xfrm>
          <a:prstGeom prst="rect">
            <a:avLst/>
          </a:prstGeom>
          <a:noFill/>
        </p:spPr>
        <p:txBody>
          <a:bodyPr wrap="square" rtlCol="0">
            <a:spAutoFit/>
          </a:bodyPr>
          <a:lstStyle/>
          <a:p>
            <a:r>
              <a:rPr lang="en-US" altLang="zh-CN" sz="2000" b="1" dirty="0">
                <a:solidFill>
                  <a:schemeClr val="accent2">
                    <a:lumMod val="50000"/>
                  </a:schemeClr>
                </a:solidFill>
              </a:rPr>
              <a:t>Reinvent the shopping center</a:t>
            </a:r>
            <a:endParaRPr lang="zh-CN" altLang="en-US" sz="2000" b="1" dirty="0">
              <a:solidFill>
                <a:schemeClr val="accent2">
                  <a:lumMod val="50000"/>
                </a:schemeClr>
              </a:solidFill>
            </a:endParaRPr>
          </a:p>
        </p:txBody>
      </p:sp>
      <p:sp>
        <p:nvSpPr>
          <p:cNvPr id="181" name="TextBox 57">
            <a:extLst>
              <a:ext uri="{FF2B5EF4-FFF2-40B4-BE49-F238E27FC236}">
                <a16:creationId xmlns:a16="http://schemas.microsoft.com/office/drawing/2014/main" id="{8DC4ED8C-7E80-430D-9613-5EAC5341E15F}"/>
              </a:ext>
            </a:extLst>
          </p:cNvPr>
          <p:cNvSpPr txBox="1"/>
          <p:nvPr/>
        </p:nvSpPr>
        <p:spPr>
          <a:xfrm>
            <a:off x="8115664" y="1890701"/>
            <a:ext cx="3899647" cy="2251065"/>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Many retailers and the estate developers in Australia have begun to reinvent the concept of shopping centers, integrate different types of real estate, and achieve higher occupancy rates and rents. So shopping centers should slowly </a:t>
            </a:r>
            <a:r>
              <a:rPr lang="en-US" altLang="zh-CN" sz="1200" b="1" dirty="0">
                <a:solidFill>
                  <a:schemeClr val="accent2">
                    <a:lumMod val="50000"/>
                  </a:schemeClr>
                </a:solidFill>
              </a:rPr>
              <a:t>increase residential or office space.</a:t>
            </a:r>
            <a:endParaRPr lang="zh-CN" altLang="en-US" sz="1200" b="1" dirty="0">
              <a:solidFill>
                <a:schemeClr val="accent2">
                  <a:lumMod val="50000"/>
                </a:schemeClr>
              </a:solidFill>
            </a:endParaRPr>
          </a:p>
        </p:txBody>
      </p:sp>
      <p:sp>
        <p:nvSpPr>
          <p:cNvPr id="182" name="small-open-laptop_16430">
            <a:extLst>
              <a:ext uri="{FF2B5EF4-FFF2-40B4-BE49-F238E27FC236}">
                <a16:creationId xmlns:a16="http://schemas.microsoft.com/office/drawing/2014/main" id="{03E6E552-9C6C-4F04-8515-404D379851F9}"/>
              </a:ext>
            </a:extLst>
          </p:cNvPr>
          <p:cNvSpPr>
            <a:spLocks noChangeAspect="1"/>
          </p:cNvSpPr>
          <p:nvPr/>
        </p:nvSpPr>
        <p:spPr bwMode="auto">
          <a:xfrm>
            <a:off x="8535672" y="4292334"/>
            <a:ext cx="377322" cy="277000"/>
          </a:xfrm>
          <a:custGeom>
            <a:avLst/>
            <a:gdLst>
              <a:gd name="T0" fmla="*/ 3525 w 4097"/>
              <a:gd name="T1" fmla="*/ 290 h 3012"/>
              <a:gd name="T2" fmla="*/ 3235 w 4097"/>
              <a:gd name="T3" fmla="*/ 0 h 3012"/>
              <a:gd name="T4" fmla="*/ 862 w 4097"/>
              <a:gd name="T5" fmla="*/ 0 h 3012"/>
              <a:gd name="T6" fmla="*/ 572 w 4097"/>
              <a:gd name="T7" fmla="*/ 290 h 3012"/>
              <a:gd name="T8" fmla="*/ 572 w 4097"/>
              <a:gd name="T9" fmla="*/ 2133 h 3012"/>
              <a:gd name="T10" fmla="*/ 0 w 4097"/>
              <a:gd name="T11" fmla="*/ 2471 h 3012"/>
              <a:gd name="T12" fmla="*/ 0 w 4097"/>
              <a:gd name="T13" fmla="*/ 2741 h 3012"/>
              <a:gd name="T14" fmla="*/ 290 w 4097"/>
              <a:gd name="T15" fmla="*/ 3012 h 3012"/>
              <a:gd name="T16" fmla="*/ 3807 w 4097"/>
              <a:gd name="T17" fmla="*/ 3012 h 3012"/>
              <a:gd name="T18" fmla="*/ 4097 w 4097"/>
              <a:gd name="T19" fmla="*/ 2741 h 3012"/>
              <a:gd name="T20" fmla="*/ 4097 w 4097"/>
              <a:gd name="T21" fmla="*/ 2471 h 3012"/>
              <a:gd name="T22" fmla="*/ 3525 w 4097"/>
              <a:gd name="T23" fmla="*/ 2134 h 3012"/>
              <a:gd name="T24" fmla="*/ 3525 w 4097"/>
              <a:gd name="T25" fmla="*/ 290 h 3012"/>
              <a:gd name="T26" fmla="*/ 2460 w 4097"/>
              <a:gd name="T27" fmla="*/ 2685 h 3012"/>
              <a:gd name="T28" fmla="*/ 1638 w 4097"/>
              <a:gd name="T29" fmla="*/ 2685 h 3012"/>
              <a:gd name="T30" fmla="*/ 1638 w 4097"/>
              <a:gd name="T31" fmla="*/ 2471 h 3012"/>
              <a:gd name="T32" fmla="*/ 2460 w 4097"/>
              <a:gd name="T33" fmla="*/ 2471 h 3012"/>
              <a:gd name="T34" fmla="*/ 2460 w 4097"/>
              <a:gd name="T35" fmla="*/ 2685 h 3012"/>
              <a:gd name="T36" fmla="*/ 3018 w 4097"/>
              <a:gd name="T37" fmla="*/ 1868 h 3012"/>
              <a:gd name="T38" fmla="*/ 1080 w 4097"/>
              <a:gd name="T39" fmla="*/ 1868 h 3012"/>
              <a:gd name="T40" fmla="*/ 1080 w 4097"/>
              <a:gd name="T41" fmla="*/ 507 h 3012"/>
              <a:gd name="T42" fmla="*/ 3018 w 4097"/>
              <a:gd name="T43" fmla="*/ 507 h 3012"/>
              <a:gd name="T44" fmla="*/ 3018 w 4097"/>
              <a:gd name="T45" fmla="*/ 1868 h 3012"/>
              <a:gd name="T46" fmla="*/ 3018 w 4097"/>
              <a:gd name="T47" fmla="*/ 1868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97" h="3012">
                <a:moveTo>
                  <a:pt x="3525" y="290"/>
                </a:moveTo>
                <a:cubicBezTo>
                  <a:pt x="3525" y="130"/>
                  <a:pt x="3396" y="0"/>
                  <a:pt x="3235" y="0"/>
                </a:cubicBezTo>
                <a:lnTo>
                  <a:pt x="862" y="0"/>
                </a:lnTo>
                <a:cubicBezTo>
                  <a:pt x="702" y="0"/>
                  <a:pt x="572" y="130"/>
                  <a:pt x="572" y="290"/>
                </a:cubicBezTo>
                <a:lnTo>
                  <a:pt x="572" y="2133"/>
                </a:lnTo>
                <a:lnTo>
                  <a:pt x="0" y="2471"/>
                </a:lnTo>
                <a:lnTo>
                  <a:pt x="0" y="2741"/>
                </a:lnTo>
                <a:cubicBezTo>
                  <a:pt x="0" y="2891"/>
                  <a:pt x="130" y="3012"/>
                  <a:pt x="290" y="3012"/>
                </a:cubicBezTo>
                <a:lnTo>
                  <a:pt x="3807" y="3012"/>
                </a:lnTo>
                <a:cubicBezTo>
                  <a:pt x="3968" y="3012"/>
                  <a:pt x="4097" y="2891"/>
                  <a:pt x="4097" y="2741"/>
                </a:cubicBezTo>
                <a:lnTo>
                  <a:pt x="4097" y="2471"/>
                </a:lnTo>
                <a:lnTo>
                  <a:pt x="3525" y="2134"/>
                </a:lnTo>
                <a:lnTo>
                  <a:pt x="3525" y="290"/>
                </a:lnTo>
                <a:close/>
                <a:moveTo>
                  <a:pt x="2460" y="2685"/>
                </a:moveTo>
                <a:lnTo>
                  <a:pt x="1638" y="2685"/>
                </a:lnTo>
                <a:lnTo>
                  <a:pt x="1638" y="2471"/>
                </a:lnTo>
                <a:lnTo>
                  <a:pt x="2460" y="2471"/>
                </a:lnTo>
                <a:lnTo>
                  <a:pt x="2460" y="2685"/>
                </a:lnTo>
                <a:close/>
                <a:moveTo>
                  <a:pt x="3018" y="1868"/>
                </a:moveTo>
                <a:lnTo>
                  <a:pt x="1080" y="1868"/>
                </a:lnTo>
                <a:lnTo>
                  <a:pt x="1080" y="507"/>
                </a:lnTo>
                <a:lnTo>
                  <a:pt x="3018" y="507"/>
                </a:lnTo>
                <a:lnTo>
                  <a:pt x="3018" y="1868"/>
                </a:lnTo>
                <a:lnTo>
                  <a:pt x="3018" y="1868"/>
                </a:lnTo>
                <a:close/>
              </a:path>
            </a:pathLst>
          </a:custGeom>
          <a:solidFill>
            <a:schemeClr val="accent2">
              <a:lumMod val="75000"/>
            </a:schemeClr>
          </a:solidFill>
          <a:ln>
            <a:noFill/>
          </a:ln>
        </p:spPr>
        <p:txBody>
          <a:bodyPr/>
          <a:lstStyle/>
          <a:p>
            <a:endParaRPr lang="zh-CN" altLang="en-US"/>
          </a:p>
        </p:txBody>
      </p:sp>
      <p:sp>
        <p:nvSpPr>
          <p:cNvPr id="183" name="文本框 182">
            <a:extLst>
              <a:ext uri="{FF2B5EF4-FFF2-40B4-BE49-F238E27FC236}">
                <a16:creationId xmlns:a16="http://schemas.microsoft.com/office/drawing/2014/main" id="{36001697-4C75-416B-8F52-39D52B6260DC}"/>
              </a:ext>
            </a:extLst>
          </p:cNvPr>
          <p:cNvSpPr txBox="1"/>
          <p:nvPr/>
        </p:nvSpPr>
        <p:spPr>
          <a:xfrm>
            <a:off x="8199709" y="4550606"/>
            <a:ext cx="1104790" cy="276999"/>
          </a:xfrm>
          <a:prstGeom prst="rect">
            <a:avLst/>
          </a:prstGeom>
          <a:noFill/>
        </p:spPr>
        <p:txBody>
          <a:bodyPr wrap="none" rtlCol="0">
            <a:spAutoFit/>
          </a:bodyPr>
          <a:lstStyle/>
          <a:p>
            <a:pPr algn="ctr"/>
            <a:r>
              <a:rPr lang="en-US" altLang="zh-CN" sz="1200" b="1" dirty="0">
                <a:solidFill>
                  <a:schemeClr val="accent2">
                    <a:lumMod val="75000"/>
                  </a:schemeClr>
                </a:solidFill>
              </a:rPr>
              <a:t>E-commerce</a:t>
            </a:r>
            <a:endParaRPr lang="zh-CN" altLang="en-US" sz="1200" b="1" dirty="0">
              <a:solidFill>
                <a:schemeClr val="accent2">
                  <a:lumMod val="75000"/>
                </a:schemeClr>
              </a:solidFill>
            </a:endParaRPr>
          </a:p>
        </p:txBody>
      </p:sp>
      <p:sp>
        <p:nvSpPr>
          <p:cNvPr id="184" name="箭头: 右 183">
            <a:extLst>
              <a:ext uri="{FF2B5EF4-FFF2-40B4-BE49-F238E27FC236}">
                <a16:creationId xmlns:a16="http://schemas.microsoft.com/office/drawing/2014/main" id="{F9C26C2A-B75A-487E-A317-8A105CC48B20}"/>
              </a:ext>
            </a:extLst>
          </p:cNvPr>
          <p:cNvSpPr/>
          <p:nvPr/>
        </p:nvSpPr>
        <p:spPr>
          <a:xfrm>
            <a:off x="9107983" y="4273503"/>
            <a:ext cx="950901" cy="35288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Result in</a:t>
            </a:r>
            <a:endParaRPr lang="zh-CN" altLang="en-US" sz="1200" dirty="0"/>
          </a:p>
        </p:txBody>
      </p:sp>
      <p:sp>
        <p:nvSpPr>
          <p:cNvPr id="185" name="businessmen_198157">
            <a:extLst>
              <a:ext uri="{FF2B5EF4-FFF2-40B4-BE49-F238E27FC236}">
                <a16:creationId xmlns:a16="http://schemas.microsoft.com/office/drawing/2014/main" id="{01EA5078-EBEA-4FC1-A61E-D42F3636E39E}"/>
              </a:ext>
            </a:extLst>
          </p:cNvPr>
          <p:cNvSpPr>
            <a:spLocks noChangeAspect="1"/>
          </p:cNvSpPr>
          <p:nvPr/>
        </p:nvSpPr>
        <p:spPr bwMode="auto">
          <a:xfrm>
            <a:off x="10189796" y="4045955"/>
            <a:ext cx="322038" cy="342191"/>
          </a:xfrm>
          <a:custGeom>
            <a:avLst/>
            <a:gdLst>
              <a:gd name="connsiteX0" fmla="*/ 191132 w 570990"/>
              <a:gd name="connsiteY0" fmla="*/ 115348 h 606722"/>
              <a:gd name="connsiteX1" fmla="*/ 214718 w 570990"/>
              <a:gd name="connsiteY1" fmla="*/ 115348 h 606722"/>
              <a:gd name="connsiteX2" fmla="*/ 217834 w 570990"/>
              <a:gd name="connsiteY2" fmla="*/ 120592 h 606722"/>
              <a:gd name="connsiteX3" fmla="*/ 209200 w 570990"/>
              <a:gd name="connsiteY3" fmla="*/ 136233 h 606722"/>
              <a:gd name="connsiteX4" fmla="*/ 218902 w 570990"/>
              <a:gd name="connsiteY4" fmla="*/ 153830 h 606722"/>
              <a:gd name="connsiteX5" fmla="*/ 219881 w 570990"/>
              <a:gd name="connsiteY5" fmla="*/ 160673 h 606722"/>
              <a:gd name="connsiteX6" fmla="*/ 212849 w 570990"/>
              <a:gd name="connsiteY6" fmla="*/ 193822 h 606722"/>
              <a:gd name="connsiteX7" fmla="*/ 242755 w 570990"/>
              <a:gd name="connsiteY7" fmla="*/ 115793 h 606722"/>
              <a:gd name="connsiteX8" fmla="*/ 255749 w 570990"/>
              <a:gd name="connsiteY8" fmla="*/ 115793 h 606722"/>
              <a:gd name="connsiteX9" fmla="*/ 291440 w 570990"/>
              <a:gd name="connsiteY9" fmla="*/ 127790 h 606722"/>
              <a:gd name="connsiteX10" fmla="*/ 309775 w 570990"/>
              <a:gd name="connsiteY10" fmla="*/ 141743 h 606722"/>
              <a:gd name="connsiteX11" fmla="*/ 303456 w 570990"/>
              <a:gd name="connsiteY11" fmla="*/ 172404 h 606722"/>
              <a:gd name="connsiteX12" fmla="*/ 303278 w 570990"/>
              <a:gd name="connsiteY12" fmla="*/ 197466 h 606722"/>
              <a:gd name="connsiteX13" fmla="*/ 266252 w 570990"/>
              <a:gd name="connsiteY13" fmla="*/ 166627 h 606722"/>
              <a:gd name="connsiteX14" fmla="*/ 266786 w 570990"/>
              <a:gd name="connsiteY14" fmla="*/ 577750 h 606722"/>
              <a:gd name="connsiteX15" fmla="*/ 237771 w 570990"/>
              <a:gd name="connsiteY15" fmla="*/ 606722 h 606722"/>
              <a:gd name="connsiteX16" fmla="*/ 208844 w 570990"/>
              <a:gd name="connsiteY16" fmla="*/ 577750 h 606722"/>
              <a:gd name="connsiteX17" fmla="*/ 208844 w 570990"/>
              <a:gd name="connsiteY17" fmla="*/ 346682 h 606722"/>
              <a:gd name="connsiteX18" fmla="*/ 196384 w 570990"/>
              <a:gd name="connsiteY18" fmla="*/ 346682 h 606722"/>
              <a:gd name="connsiteX19" fmla="*/ 196384 w 570990"/>
              <a:gd name="connsiteY19" fmla="*/ 577750 h 606722"/>
              <a:gd name="connsiteX20" fmla="*/ 167368 w 570990"/>
              <a:gd name="connsiteY20" fmla="*/ 606722 h 606722"/>
              <a:gd name="connsiteX21" fmla="*/ 138442 w 570990"/>
              <a:gd name="connsiteY21" fmla="*/ 577750 h 606722"/>
              <a:gd name="connsiteX22" fmla="*/ 138442 w 570990"/>
              <a:gd name="connsiteY22" fmla="*/ 166627 h 606722"/>
              <a:gd name="connsiteX23" fmla="*/ 100615 w 570990"/>
              <a:gd name="connsiteY23" fmla="*/ 230971 h 606722"/>
              <a:gd name="connsiteX24" fmla="*/ 59673 w 570990"/>
              <a:gd name="connsiteY24" fmla="*/ 233459 h 606722"/>
              <a:gd name="connsiteX25" fmla="*/ 4401 w 570990"/>
              <a:gd name="connsiteY25" fmla="*/ 155430 h 606722"/>
              <a:gd name="connsiteX26" fmla="*/ 10187 w 570990"/>
              <a:gd name="connsiteY26" fmla="*/ 121836 h 606722"/>
              <a:gd name="connsiteX27" fmla="*/ 43830 w 570990"/>
              <a:gd name="connsiteY27" fmla="*/ 127613 h 606722"/>
              <a:gd name="connsiteX28" fmla="*/ 76584 w 570990"/>
              <a:gd name="connsiteY28" fmla="*/ 173826 h 606722"/>
              <a:gd name="connsiteX29" fmla="*/ 93228 w 570990"/>
              <a:gd name="connsiteY29" fmla="*/ 142899 h 606722"/>
              <a:gd name="connsiteX30" fmla="*/ 138709 w 570990"/>
              <a:gd name="connsiteY30" fmla="*/ 115793 h 606722"/>
              <a:gd name="connsiteX31" fmla="*/ 162473 w 570990"/>
              <a:gd name="connsiteY31" fmla="*/ 115793 h 606722"/>
              <a:gd name="connsiteX32" fmla="*/ 192022 w 570990"/>
              <a:gd name="connsiteY32" fmla="*/ 193822 h 606722"/>
              <a:gd name="connsiteX33" fmla="*/ 185881 w 570990"/>
              <a:gd name="connsiteY33" fmla="*/ 160584 h 606722"/>
              <a:gd name="connsiteX34" fmla="*/ 186949 w 570990"/>
              <a:gd name="connsiteY34" fmla="*/ 153830 h 606722"/>
              <a:gd name="connsiteX35" fmla="*/ 196651 w 570990"/>
              <a:gd name="connsiteY35" fmla="*/ 136233 h 606722"/>
              <a:gd name="connsiteX36" fmla="*/ 188017 w 570990"/>
              <a:gd name="connsiteY36" fmla="*/ 120592 h 606722"/>
              <a:gd name="connsiteX37" fmla="*/ 191132 w 570990"/>
              <a:gd name="connsiteY37" fmla="*/ 115348 h 606722"/>
              <a:gd name="connsiteX38" fmla="*/ 488488 w 570990"/>
              <a:gd name="connsiteY38" fmla="*/ 115233 h 606722"/>
              <a:gd name="connsiteX39" fmla="*/ 488755 w 570990"/>
              <a:gd name="connsiteY39" fmla="*/ 115766 h 606722"/>
              <a:gd name="connsiteX40" fmla="*/ 512962 w 570990"/>
              <a:gd name="connsiteY40" fmla="*/ 115766 h 606722"/>
              <a:gd name="connsiteX41" fmla="*/ 570100 w 570990"/>
              <a:gd name="connsiteY41" fmla="*/ 172470 h 606722"/>
              <a:gd name="connsiteX42" fmla="*/ 570990 w 570990"/>
              <a:gd name="connsiteY42" fmla="*/ 349512 h 606722"/>
              <a:gd name="connsiteX43" fmla="*/ 546960 w 570990"/>
              <a:gd name="connsiteY43" fmla="*/ 373687 h 606722"/>
              <a:gd name="connsiteX44" fmla="*/ 546871 w 570990"/>
              <a:gd name="connsiteY44" fmla="*/ 373687 h 606722"/>
              <a:gd name="connsiteX45" fmla="*/ 522752 w 570990"/>
              <a:gd name="connsiteY45" fmla="*/ 349779 h 606722"/>
              <a:gd name="connsiteX46" fmla="*/ 521862 w 570990"/>
              <a:gd name="connsiteY46" fmla="*/ 172736 h 606722"/>
              <a:gd name="connsiteX47" fmla="*/ 521862 w 570990"/>
              <a:gd name="connsiteY47" fmla="*/ 172381 h 606722"/>
              <a:gd name="connsiteX48" fmla="*/ 516789 w 570990"/>
              <a:gd name="connsiteY48" fmla="*/ 167315 h 606722"/>
              <a:gd name="connsiteX49" fmla="*/ 511716 w 570990"/>
              <a:gd name="connsiteY49" fmla="*/ 172381 h 606722"/>
              <a:gd name="connsiteX50" fmla="*/ 512250 w 570990"/>
              <a:gd name="connsiteY50" fmla="*/ 577748 h 606722"/>
              <a:gd name="connsiteX51" fmla="*/ 483326 w 570990"/>
              <a:gd name="connsiteY51" fmla="*/ 606722 h 606722"/>
              <a:gd name="connsiteX52" fmla="*/ 454312 w 570990"/>
              <a:gd name="connsiteY52" fmla="*/ 577748 h 606722"/>
              <a:gd name="connsiteX53" fmla="*/ 454312 w 570990"/>
              <a:gd name="connsiteY53" fmla="*/ 346668 h 606722"/>
              <a:gd name="connsiteX54" fmla="*/ 441852 w 570990"/>
              <a:gd name="connsiteY54" fmla="*/ 346668 h 606722"/>
              <a:gd name="connsiteX55" fmla="*/ 441852 w 570990"/>
              <a:gd name="connsiteY55" fmla="*/ 577748 h 606722"/>
              <a:gd name="connsiteX56" fmla="*/ 412927 w 570990"/>
              <a:gd name="connsiteY56" fmla="*/ 606722 h 606722"/>
              <a:gd name="connsiteX57" fmla="*/ 383914 w 570990"/>
              <a:gd name="connsiteY57" fmla="*/ 577748 h 606722"/>
              <a:gd name="connsiteX58" fmla="*/ 383914 w 570990"/>
              <a:gd name="connsiteY58" fmla="*/ 172736 h 606722"/>
              <a:gd name="connsiteX59" fmla="*/ 379286 w 570990"/>
              <a:gd name="connsiteY59" fmla="*/ 168115 h 606722"/>
              <a:gd name="connsiteX60" fmla="*/ 374658 w 570990"/>
              <a:gd name="connsiteY60" fmla="*/ 172736 h 606722"/>
              <a:gd name="connsiteX61" fmla="*/ 373768 w 570990"/>
              <a:gd name="connsiteY61" fmla="*/ 349779 h 606722"/>
              <a:gd name="connsiteX62" fmla="*/ 349560 w 570990"/>
              <a:gd name="connsiteY62" fmla="*/ 373687 h 606722"/>
              <a:gd name="connsiteX63" fmla="*/ 349471 w 570990"/>
              <a:gd name="connsiteY63" fmla="*/ 373687 h 606722"/>
              <a:gd name="connsiteX64" fmla="*/ 325441 w 570990"/>
              <a:gd name="connsiteY64" fmla="*/ 349512 h 606722"/>
              <a:gd name="connsiteX65" fmla="*/ 326331 w 570990"/>
              <a:gd name="connsiteY65" fmla="*/ 172470 h 606722"/>
              <a:gd name="connsiteX66" fmla="*/ 383469 w 570990"/>
              <a:gd name="connsiteY66" fmla="*/ 115766 h 606722"/>
              <a:gd name="connsiteX67" fmla="*/ 407943 w 570990"/>
              <a:gd name="connsiteY67" fmla="*/ 115766 h 606722"/>
              <a:gd name="connsiteX68" fmla="*/ 437580 w 570990"/>
              <a:gd name="connsiteY68" fmla="*/ 193800 h 606722"/>
              <a:gd name="connsiteX69" fmla="*/ 431439 w 570990"/>
              <a:gd name="connsiteY69" fmla="*/ 160560 h 606722"/>
              <a:gd name="connsiteX70" fmla="*/ 432418 w 570990"/>
              <a:gd name="connsiteY70" fmla="*/ 153806 h 606722"/>
              <a:gd name="connsiteX71" fmla="*/ 442119 w 570990"/>
              <a:gd name="connsiteY71" fmla="*/ 136208 h 606722"/>
              <a:gd name="connsiteX72" fmla="*/ 433575 w 570990"/>
              <a:gd name="connsiteY72" fmla="*/ 120566 h 606722"/>
              <a:gd name="connsiteX73" fmla="*/ 436601 w 570990"/>
              <a:gd name="connsiteY73" fmla="*/ 115322 h 606722"/>
              <a:gd name="connsiteX74" fmla="*/ 460275 w 570990"/>
              <a:gd name="connsiteY74" fmla="*/ 115322 h 606722"/>
              <a:gd name="connsiteX75" fmla="*/ 463301 w 570990"/>
              <a:gd name="connsiteY75" fmla="*/ 120566 h 606722"/>
              <a:gd name="connsiteX76" fmla="*/ 454668 w 570990"/>
              <a:gd name="connsiteY76" fmla="*/ 136208 h 606722"/>
              <a:gd name="connsiteX77" fmla="*/ 464369 w 570990"/>
              <a:gd name="connsiteY77" fmla="*/ 153806 h 606722"/>
              <a:gd name="connsiteX78" fmla="*/ 465437 w 570990"/>
              <a:gd name="connsiteY78" fmla="*/ 160649 h 606722"/>
              <a:gd name="connsiteX79" fmla="*/ 458317 w 570990"/>
              <a:gd name="connsiteY79" fmla="*/ 193800 h 606722"/>
              <a:gd name="connsiteX80" fmla="*/ 488488 w 570990"/>
              <a:gd name="connsiteY80" fmla="*/ 115233 h 606722"/>
              <a:gd name="connsiteX81" fmla="*/ 448436 w 570990"/>
              <a:gd name="connsiteY81" fmla="*/ 0 h 606722"/>
              <a:gd name="connsiteX82" fmla="*/ 498467 w 570990"/>
              <a:gd name="connsiteY82" fmla="*/ 49961 h 606722"/>
              <a:gd name="connsiteX83" fmla="*/ 448436 w 570990"/>
              <a:gd name="connsiteY83" fmla="*/ 99921 h 606722"/>
              <a:gd name="connsiteX84" fmla="*/ 398405 w 570990"/>
              <a:gd name="connsiteY84" fmla="*/ 49961 h 606722"/>
              <a:gd name="connsiteX85" fmla="*/ 448436 w 570990"/>
              <a:gd name="connsiteY85" fmla="*/ 0 h 606722"/>
              <a:gd name="connsiteX86" fmla="*/ 202940 w 570990"/>
              <a:gd name="connsiteY86" fmla="*/ 0 h 606722"/>
              <a:gd name="connsiteX87" fmla="*/ 252901 w 570990"/>
              <a:gd name="connsiteY87" fmla="*/ 49961 h 606722"/>
              <a:gd name="connsiteX88" fmla="*/ 202940 w 570990"/>
              <a:gd name="connsiteY88" fmla="*/ 99922 h 606722"/>
              <a:gd name="connsiteX89" fmla="*/ 152979 w 570990"/>
              <a:gd name="connsiteY89" fmla="*/ 49961 h 606722"/>
              <a:gd name="connsiteX90" fmla="*/ 202940 w 570990"/>
              <a:gd name="connsiteY9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70990" h="606722">
                <a:moveTo>
                  <a:pt x="191132" y="115348"/>
                </a:moveTo>
                <a:lnTo>
                  <a:pt x="214718" y="115348"/>
                </a:lnTo>
                <a:cubicBezTo>
                  <a:pt x="217389" y="115348"/>
                  <a:pt x="219080" y="118281"/>
                  <a:pt x="217834" y="120592"/>
                </a:cubicBezTo>
                <a:lnTo>
                  <a:pt x="209200" y="136233"/>
                </a:lnTo>
                <a:lnTo>
                  <a:pt x="218902" y="153830"/>
                </a:lnTo>
                <a:cubicBezTo>
                  <a:pt x="220059" y="155874"/>
                  <a:pt x="220415" y="158273"/>
                  <a:pt x="219881" y="160673"/>
                </a:cubicBezTo>
                <a:lnTo>
                  <a:pt x="212849" y="193822"/>
                </a:lnTo>
                <a:cubicBezTo>
                  <a:pt x="216232" y="184935"/>
                  <a:pt x="239640" y="124058"/>
                  <a:pt x="242755" y="115793"/>
                </a:cubicBezTo>
                <a:lnTo>
                  <a:pt x="255749" y="115793"/>
                </a:lnTo>
                <a:cubicBezTo>
                  <a:pt x="268655" y="115793"/>
                  <a:pt x="281205" y="119970"/>
                  <a:pt x="291440" y="127790"/>
                </a:cubicBezTo>
                <a:lnTo>
                  <a:pt x="309775" y="141743"/>
                </a:lnTo>
                <a:cubicBezTo>
                  <a:pt x="305770" y="151164"/>
                  <a:pt x="303456" y="161562"/>
                  <a:pt x="303456" y="172404"/>
                </a:cubicBezTo>
                <a:lnTo>
                  <a:pt x="303278" y="197466"/>
                </a:lnTo>
                <a:lnTo>
                  <a:pt x="266252" y="166627"/>
                </a:lnTo>
                <a:cubicBezTo>
                  <a:pt x="266252" y="341972"/>
                  <a:pt x="266786" y="374499"/>
                  <a:pt x="266786" y="577750"/>
                </a:cubicBezTo>
                <a:cubicBezTo>
                  <a:pt x="266786" y="593747"/>
                  <a:pt x="253791" y="606722"/>
                  <a:pt x="237771" y="606722"/>
                </a:cubicBezTo>
                <a:cubicBezTo>
                  <a:pt x="221839" y="606722"/>
                  <a:pt x="208844" y="593747"/>
                  <a:pt x="208844" y="577750"/>
                </a:cubicBezTo>
                <a:lnTo>
                  <a:pt x="208844" y="346682"/>
                </a:lnTo>
                <a:lnTo>
                  <a:pt x="196384" y="346682"/>
                </a:lnTo>
                <a:lnTo>
                  <a:pt x="196384" y="577750"/>
                </a:lnTo>
                <a:cubicBezTo>
                  <a:pt x="196384" y="593747"/>
                  <a:pt x="183389" y="606722"/>
                  <a:pt x="167368" y="606722"/>
                </a:cubicBezTo>
                <a:cubicBezTo>
                  <a:pt x="151436" y="606722"/>
                  <a:pt x="138442" y="593747"/>
                  <a:pt x="138442" y="577750"/>
                </a:cubicBezTo>
                <a:lnTo>
                  <a:pt x="138442" y="166627"/>
                </a:lnTo>
                <a:cubicBezTo>
                  <a:pt x="138442" y="166627"/>
                  <a:pt x="122599" y="190001"/>
                  <a:pt x="100615" y="230971"/>
                </a:cubicBezTo>
                <a:cubicBezTo>
                  <a:pt x="92160" y="246701"/>
                  <a:pt x="69998" y="248123"/>
                  <a:pt x="59673" y="233459"/>
                </a:cubicBezTo>
                <a:lnTo>
                  <a:pt x="4401" y="155430"/>
                </a:lnTo>
                <a:cubicBezTo>
                  <a:pt x="-3253" y="144498"/>
                  <a:pt x="-672" y="129479"/>
                  <a:pt x="10187" y="121836"/>
                </a:cubicBezTo>
                <a:cubicBezTo>
                  <a:pt x="21134" y="114104"/>
                  <a:pt x="36176" y="116770"/>
                  <a:pt x="43830" y="127613"/>
                </a:cubicBezTo>
                <a:lnTo>
                  <a:pt x="76584" y="173826"/>
                </a:lnTo>
                <a:lnTo>
                  <a:pt x="93228" y="142899"/>
                </a:lnTo>
                <a:cubicBezTo>
                  <a:pt x="102306" y="126191"/>
                  <a:pt x="119662" y="115793"/>
                  <a:pt x="138709" y="115793"/>
                </a:cubicBezTo>
                <a:lnTo>
                  <a:pt x="162473" y="115793"/>
                </a:lnTo>
                <a:cubicBezTo>
                  <a:pt x="165766" y="124324"/>
                  <a:pt x="188907" y="185824"/>
                  <a:pt x="192022" y="193822"/>
                </a:cubicBezTo>
                <a:lnTo>
                  <a:pt x="185881" y="160584"/>
                </a:lnTo>
                <a:cubicBezTo>
                  <a:pt x="185436" y="158273"/>
                  <a:pt x="185792" y="155874"/>
                  <a:pt x="186949" y="153830"/>
                </a:cubicBezTo>
                <a:lnTo>
                  <a:pt x="196651" y="136233"/>
                </a:lnTo>
                <a:lnTo>
                  <a:pt x="188017" y="120592"/>
                </a:lnTo>
                <a:cubicBezTo>
                  <a:pt x="186771" y="118192"/>
                  <a:pt x="188462" y="115348"/>
                  <a:pt x="191132" y="115348"/>
                </a:cubicBezTo>
                <a:close/>
                <a:moveTo>
                  <a:pt x="488488" y="115233"/>
                </a:moveTo>
                <a:cubicBezTo>
                  <a:pt x="488577" y="115411"/>
                  <a:pt x="488666" y="115589"/>
                  <a:pt x="488755" y="115766"/>
                </a:cubicBezTo>
                <a:lnTo>
                  <a:pt x="512962" y="115766"/>
                </a:lnTo>
                <a:cubicBezTo>
                  <a:pt x="544290" y="115766"/>
                  <a:pt x="569922" y="141185"/>
                  <a:pt x="570100" y="172470"/>
                </a:cubicBezTo>
                <a:lnTo>
                  <a:pt x="570990" y="349512"/>
                </a:lnTo>
                <a:cubicBezTo>
                  <a:pt x="571079" y="362844"/>
                  <a:pt x="560310" y="373687"/>
                  <a:pt x="546960" y="373687"/>
                </a:cubicBezTo>
                <a:lnTo>
                  <a:pt x="546871" y="373687"/>
                </a:lnTo>
                <a:cubicBezTo>
                  <a:pt x="533610" y="373687"/>
                  <a:pt x="522752" y="363022"/>
                  <a:pt x="522752" y="349779"/>
                </a:cubicBezTo>
                <a:lnTo>
                  <a:pt x="521862" y="172736"/>
                </a:lnTo>
                <a:cubicBezTo>
                  <a:pt x="521862" y="172559"/>
                  <a:pt x="521862" y="172470"/>
                  <a:pt x="521862" y="172381"/>
                </a:cubicBezTo>
                <a:cubicBezTo>
                  <a:pt x="521862" y="169537"/>
                  <a:pt x="519548" y="167315"/>
                  <a:pt x="516789" y="167315"/>
                </a:cubicBezTo>
                <a:cubicBezTo>
                  <a:pt x="514030" y="167315"/>
                  <a:pt x="511716" y="169537"/>
                  <a:pt x="511716" y="172381"/>
                </a:cubicBezTo>
                <a:cubicBezTo>
                  <a:pt x="511716" y="414570"/>
                  <a:pt x="512250" y="195133"/>
                  <a:pt x="512250" y="577748"/>
                </a:cubicBezTo>
                <a:cubicBezTo>
                  <a:pt x="512250" y="593746"/>
                  <a:pt x="499257" y="606722"/>
                  <a:pt x="483326" y="606722"/>
                </a:cubicBezTo>
                <a:cubicBezTo>
                  <a:pt x="467306" y="606722"/>
                  <a:pt x="454312" y="593746"/>
                  <a:pt x="454312" y="577748"/>
                </a:cubicBezTo>
                <a:lnTo>
                  <a:pt x="454312" y="346668"/>
                </a:lnTo>
                <a:lnTo>
                  <a:pt x="441852" y="346668"/>
                </a:lnTo>
                <a:lnTo>
                  <a:pt x="441852" y="577748"/>
                </a:lnTo>
                <a:cubicBezTo>
                  <a:pt x="441852" y="593746"/>
                  <a:pt x="428858" y="606722"/>
                  <a:pt x="412927" y="606722"/>
                </a:cubicBezTo>
                <a:cubicBezTo>
                  <a:pt x="396907" y="606722"/>
                  <a:pt x="383914" y="593746"/>
                  <a:pt x="383914" y="577748"/>
                </a:cubicBezTo>
                <a:cubicBezTo>
                  <a:pt x="383914" y="566283"/>
                  <a:pt x="383914" y="231662"/>
                  <a:pt x="383914" y="172736"/>
                </a:cubicBezTo>
                <a:cubicBezTo>
                  <a:pt x="383914" y="170159"/>
                  <a:pt x="381867" y="168115"/>
                  <a:pt x="379286" y="168115"/>
                </a:cubicBezTo>
                <a:cubicBezTo>
                  <a:pt x="376705" y="168115"/>
                  <a:pt x="374658" y="170159"/>
                  <a:pt x="374658" y="172736"/>
                </a:cubicBezTo>
                <a:lnTo>
                  <a:pt x="373768" y="349779"/>
                </a:lnTo>
                <a:cubicBezTo>
                  <a:pt x="373679" y="363022"/>
                  <a:pt x="362910" y="373687"/>
                  <a:pt x="349560" y="373687"/>
                </a:cubicBezTo>
                <a:lnTo>
                  <a:pt x="349471" y="373687"/>
                </a:lnTo>
                <a:cubicBezTo>
                  <a:pt x="336121" y="373687"/>
                  <a:pt x="325441" y="362844"/>
                  <a:pt x="325441" y="349512"/>
                </a:cubicBezTo>
                <a:lnTo>
                  <a:pt x="326331" y="172470"/>
                </a:lnTo>
                <a:cubicBezTo>
                  <a:pt x="326509" y="141185"/>
                  <a:pt x="352141" y="115766"/>
                  <a:pt x="383469" y="115766"/>
                </a:cubicBezTo>
                <a:lnTo>
                  <a:pt x="407943" y="115766"/>
                </a:lnTo>
                <a:cubicBezTo>
                  <a:pt x="411325" y="124299"/>
                  <a:pt x="434376" y="185535"/>
                  <a:pt x="437580" y="193800"/>
                </a:cubicBezTo>
                <a:lnTo>
                  <a:pt x="431439" y="160560"/>
                </a:lnTo>
                <a:cubicBezTo>
                  <a:pt x="430905" y="158249"/>
                  <a:pt x="431350" y="155850"/>
                  <a:pt x="432418" y="153806"/>
                </a:cubicBezTo>
                <a:lnTo>
                  <a:pt x="442119" y="136208"/>
                </a:lnTo>
                <a:lnTo>
                  <a:pt x="433575" y="120566"/>
                </a:lnTo>
                <a:cubicBezTo>
                  <a:pt x="432240" y="118166"/>
                  <a:pt x="433931" y="115322"/>
                  <a:pt x="436601" y="115322"/>
                </a:cubicBezTo>
                <a:lnTo>
                  <a:pt x="460275" y="115322"/>
                </a:lnTo>
                <a:cubicBezTo>
                  <a:pt x="462945" y="115322"/>
                  <a:pt x="464636" y="118255"/>
                  <a:pt x="463301" y="120566"/>
                </a:cubicBezTo>
                <a:lnTo>
                  <a:pt x="454668" y="136208"/>
                </a:lnTo>
                <a:lnTo>
                  <a:pt x="464369" y="153806"/>
                </a:lnTo>
                <a:cubicBezTo>
                  <a:pt x="465526" y="155850"/>
                  <a:pt x="465882" y="158249"/>
                  <a:pt x="465437" y="160649"/>
                </a:cubicBezTo>
                <a:lnTo>
                  <a:pt x="458317" y="193800"/>
                </a:lnTo>
                <a:cubicBezTo>
                  <a:pt x="481902" y="132297"/>
                  <a:pt x="486619" y="120121"/>
                  <a:pt x="488488" y="115233"/>
                </a:cubicBezTo>
                <a:close/>
                <a:moveTo>
                  <a:pt x="448436" y="0"/>
                </a:moveTo>
                <a:cubicBezTo>
                  <a:pt x="476033" y="0"/>
                  <a:pt x="498467" y="22402"/>
                  <a:pt x="498467" y="49961"/>
                </a:cubicBezTo>
                <a:cubicBezTo>
                  <a:pt x="498467" y="77786"/>
                  <a:pt x="475766" y="99921"/>
                  <a:pt x="448436" y="99921"/>
                </a:cubicBezTo>
                <a:cubicBezTo>
                  <a:pt x="420928" y="99921"/>
                  <a:pt x="398405" y="77608"/>
                  <a:pt x="398405" y="49961"/>
                </a:cubicBezTo>
                <a:cubicBezTo>
                  <a:pt x="398405" y="22402"/>
                  <a:pt x="420839" y="0"/>
                  <a:pt x="448436" y="0"/>
                </a:cubicBezTo>
                <a:close/>
                <a:moveTo>
                  <a:pt x="202940" y="0"/>
                </a:moveTo>
                <a:cubicBezTo>
                  <a:pt x="230533" y="0"/>
                  <a:pt x="252901" y="22368"/>
                  <a:pt x="252901" y="49961"/>
                </a:cubicBezTo>
                <a:cubicBezTo>
                  <a:pt x="252901" y="77554"/>
                  <a:pt x="230533" y="99922"/>
                  <a:pt x="202940" y="99922"/>
                </a:cubicBezTo>
                <a:cubicBezTo>
                  <a:pt x="175347" y="99922"/>
                  <a:pt x="152979" y="77554"/>
                  <a:pt x="152979" y="49961"/>
                </a:cubicBezTo>
                <a:cubicBezTo>
                  <a:pt x="152979" y="22368"/>
                  <a:pt x="175347" y="0"/>
                  <a:pt x="202940" y="0"/>
                </a:cubicBezTo>
                <a:close/>
              </a:path>
            </a:pathLst>
          </a:custGeom>
          <a:solidFill>
            <a:schemeClr val="accent2">
              <a:lumMod val="75000"/>
            </a:schemeClr>
          </a:solidFill>
          <a:ln>
            <a:noFill/>
          </a:ln>
        </p:spPr>
        <p:txBody>
          <a:bodyPr/>
          <a:lstStyle/>
          <a:p>
            <a:endParaRPr lang="zh-CN" altLang="en-US"/>
          </a:p>
        </p:txBody>
      </p:sp>
      <p:sp>
        <p:nvSpPr>
          <p:cNvPr id="186" name="文本框 185">
            <a:extLst>
              <a:ext uri="{FF2B5EF4-FFF2-40B4-BE49-F238E27FC236}">
                <a16:creationId xmlns:a16="http://schemas.microsoft.com/office/drawing/2014/main" id="{FCEA029C-D4ED-4760-97C9-A4CBE8C59A8E}"/>
              </a:ext>
            </a:extLst>
          </p:cNvPr>
          <p:cNvSpPr txBox="1"/>
          <p:nvPr/>
        </p:nvSpPr>
        <p:spPr>
          <a:xfrm>
            <a:off x="10522134" y="4059119"/>
            <a:ext cx="1657826" cy="276999"/>
          </a:xfrm>
          <a:prstGeom prst="rect">
            <a:avLst/>
          </a:prstGeom>
          <a:noFill/>
        </p:spPr>
        <p:txBody>
          <a:bodyPr wrap="none" rtlCol="0">
            <a:spAutoFit/>
          </a:bodyPr>
          <a:lstStyle/>
          <a:p>
            <a:pPr algn="ctr"/>
            <a:r>
              <a:rPr lang="en-US" altLang="zh-CN" sz="1200" b="1" dirty="0">
                <a:solidFill>
                  <a:schemeClr val="accent2">
                    <a:lumMod val="75000"/>
                  </a:schemeClr>
                </a:solidFill>
              </a:rPr>
              <a:t>Low passenger flow</a:t>
            </a:r>
            <a:endParaRPr lang="zh-CN" altLang="en-US" sz="1200" b="1" dirty="0">
              <a:solidFill>
                <a:schemeClr val="accent2">
                  <a:lumMod val="75000"/>
                </a:schemeClr>
              </a:solidFill>
            </a:endParaRPr>
          </a:p>
        </p:txBody>
      </p:sp>
      <p:sp>
        <p:nvSpPr>
          <p:cNvPr id="187" name="dollar-bag_17794">
            <a:extLst>
              <a:ext uri="{FF2B5EF4-FFF2-40B4-BE49-F238E27FC236}">
                <a16:creationId xmlns:a16="http://schemas.microsoft.com/office/drawing/2014/main" id="{7F43AABE-F410-48C5-8C5D-16BE68B7DEE7}"/>
              </a:ext>
            </a:extLst>
          </p:cNvPr>
          <p:cNvSpPr>
            <a:spLocks noChangeAspect="1"/>
          </p:cNvSpPr>
          <p:nvPr/>
        </p:nvSpPr>
        <p:spPr bwMode="auto">
          <a:xfrm>
            <a:off x="10204986" y="4430834"/>
            <a:ext cx="314730" cy="406454"/>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chemeClr val="accent2">
              <a:lumMod val="75000"/>
            </a:schemeClr>
          </a:solidFill>
          <a:ln>
            <a:noFill/>
          </a:ln>
        </p:spPr>
        <p:txBody>
          <a:bodyPr/>
          <a:lstStyle/>
          <a:p>
            <a:endParaRPr lang="zh-CN" altLang="en-US"/>
          </a:p>
        </p:txBody>
      </p:sp>
      <p:sp>
        <p:nvSpPr>
          <p:cNvPr id="188" name="文本框 187">
            <a:extLst>
              <a:ext uri="{FF2B5EF4-FFF2-40B4-BE49-F238E27FC236}">
                <a16:creationId xmlns:a16="http://schemas.microsoft.com/office/drawing/2014/main" id="{D75B77C0-BF5A-4D85-9765-1814C98CE4EE}"/>
              </a:ext>
            </a:extLst>
          </p:cNvPr>
          <p:cNvSpPr txBox="1"/>
          <p:nvPr/>
        </p:nvSpPr>
        <p:spPr>
          <a:xfrm>
            <a:off x="10680119" y="4526680"/>
            <a:ext cx="1016625" cy="276999"/>
          </a:xfrm>
          <a:prstGeom prst="rect">
            <a:avLst/>
          </a:prstGeom>
          <a:noFill/>
        </p:spPr>
        <p:txBody>
          <a:bodyPr wrap="none" rtlCol="0">
            <a:spAutoFit/>
          </a:bodyPr>
          <a:lstStyle/>
          <a:p>
            <a:pPr algn="ctr"/>
            <a:r>
              <a:rPr lang="en-US" altLang="zh-CN" sz="1200" b="1" dirty="0">
                <a:solidFill>
                  <a:schemeClr val="accent2">
                    <a:lumMod val="75000"/>
                  </a:schemeClr>
                </a:solidFill>
              </a:rPr>
              <a:t>Low profits</a:t>
            </a:r>
            <a:endParaRPr lang="zh-CN" altLang="en-US" sz="1200" b="1" dirty="0">
              <a:solidFill>
                <a:schemeClr val="accent2">
                  <a:lumMod val="75000"/>
                </a:schemeClr>
              </a:solidFill>
            </a:endParaRPr>
          </a:p>
        </p:txBody>
      </p:sp>
      <p:sp>
        <p:nvSpPr>
          <p:cNvPr id="189" name="shop-crossed_78171">
            <a:extLst>
              <a:ext uri="{FF2B5EF4-FFF2-40B4-BE49-F238E27FC236}">
                <a16:creationId xmlns:a16="http://schemas.microsoft.com/office/drawing/2014/main" id="{0451E0E4-0935-430E-BA11-F66D3900037E}"/>
              </a:ext>
            </a:extLst>
          </p:cNvPr>
          <p:cNvSpPr>
            <a:spLocks noChangeAspect="1"/>
          </p:cNvSpPr>
          <p:nvPr/>
        </p:nvSpPr>
        <p:spPr bwMode="auto">
          <a:xfrm>
            <a:off x="10975498" y="5609691"/>
            <a:ext cx="493348" cy="491355"/>
          </a:xfrm>
          <a:custGeom>
            <a:avLst/>
            <a:gdLst>
              <a:gd name="T0" fmla="*/ 413 w 755"/>
              <a:gd name="T1" fmla="*/ 504 h 753"/>
              <a:gd name="T2" fmla="*/ 564 w 755"/>
              <a:gd name="T3" fmla="*/ 655 h 753"/>
              <a:gd name="T4" fmla="*/ 433 w 755"/>
              <a:gd name="T5" fmla="*/ 655 h 753"/>
              <a:gd name="T6" fmla="*/ 64 w 755"/>
              <a:gd name="T7" fmla="*/ 655 h 753"/>
              <a:gd name="T8" fmla="*/ 44 w 755"/>
              <a:gd name="T9" fmla="*/ 635 h 753"/>
              <a:gd name="T10" fmla="*/ 64 w 755"/>
              <a:gd name="T11" fmla="*/ 615 h 753"/>
              <a:gd name="T12" fmla="*/ 104 w 755"/>
              <a:gd name="T13" fmla="*/ 615 h 753"/>
              <a:gd name="T14" fmla="*/ 104 w 755"/>
              <a:gd name="T15" fmla="*/ 332 h 753"/>
              <a:gd name="T16" fmla="*/ 1 w 755"/>
              <a:gd name="T17" fmla="*/ 209 h 753"/>
              <a:gd name="T18" fmla="*/ 8 w 755"/>
              <a:gd name="T19" fmla="*/ 193 h 753"/>
              <a:gd name="T20" fmla="*/ 60 w 755"/>
              <a:gd name="T21" fmla="*/ 151 h 753"/>
              <a:gd name="T22" fmla="*/ 210 w 755"/>
              <a:gd name="T23" fmla="*/ 302 h 753"/>
              <a:gd name="T24" fmla="*/ 144 w 755"/>
              <a:gd name="T25" fmla="*/ 333 h 753"/>
              <a:gd name="T26" fmla="*/ 144 w 755"/>
              <a:gd name="T27" fmla="*/ 615 h 753"/>
              <a:gd name="T28" fmla="*/ 413 w 755"/>
              <a:gd name="T29" fmla="*/ 615 h 753"/>
              <a:gd name="T30" fmla="*/ 413 w 755"/>
              <a:gd name="T31" fmla="*/ 504 h 753"/>
              <a:gd name="T32" fmla="*/ 317 w 755"/>
              <a:gd name="T33" fmla="*/ 408 h 753"/>
              <a:gd name="T34" fmla="*/ 277 w 755"/>
              <a:gd name="T35" fmla="*/ 368 h 753"/>
              <a:gd name="T36" fmla="*/ 187 w 755"/>
              <a:gd name="T37" fmla="*/ 368 h 753"/>
              <a:gd name="T38" fmla="*/ 167 w 755"/>
              <a:gd name="T39" fmla="*/ 388 h 753"/>
              <a:gd name="T40" fmla="*/ 167 w 755"/>
              <a:gd name="T41" fmla="*/ 552 h 753"/>
              <a:gd name="T42" fmla="*/ 187 w 755"/>
              <a:gd name="T43" fmla="*/ 572 h 753"/>
              <a:gd name="T44" fmla="*/ 370 w 755"/>
              <a:gd name="T45" fmla="*/ 572 h 753"/>
              <a:gd name="T46" fmla="*/ 390 w 755"/>
              <a:gd name="T47" fmla="*/ 552 h 753"/>
              <a:gd name="T48" fmla="*/ 390 w 755"/>
              <a:gd name="T49" fmla="*/ 481 h 753"/>
              <a:gd name="T50" fmla="*/ 350 w 755"/>
              <a:gd name="T51" fmla="*/ 441 h 753"/>
              <a:gd name="T52" fmla="*/ 350 w 755"/>
              <a:gd name="T53" fmla="*/ 532 h 753"/>
              <a:gd name="T54" fmla="*/ 207 w 755"/>
              <a:gd name="T55" fmla="*/ 532 h 753"/>
              <a:gd name="T56" fmla="*/ 207 w 755"/>
              <a:gd name="T57" fmla="*/ 408 h 753"/>
              <a:gd name="T58" fmla="*/ 317 w 755"/>
              <a:gd name="T59" fmla="*/ 408 h 753"/>
              <a:gd name="T60" fmla="*/ 745 w 755"/>
              <a:gd name="T61" fmla="*/ 707 h 753"/>
              <a:gd name="T62" fmla="*/ 745 w 755"/>
              <a:gd name="T63" fmla="*/ 745 h 753"/>
              <a:gd name="T64" fmla="*/ 726 w 755"/>
              <a:gd name="T65" fmla="*/ 753 h 753"/>
              <a:gd name="T66" fmla="*/ 707 w 755"/>
              <a:gd name="T67" fmla="*/ 745 h 753"/>
              <a:gd name="T68" fmla="*/ 10 w 755"/>
              <a:gd name="T69" fmla="*/ 48 h 753"/>
              <a:gd name="T70" fmla="*/ 10 w 755"/>
              <a:gd name="T71" fmla="*/ 10 h 753"/>
              <a:gd name="T72" fmla="*/ 48 w 755"/>
              <a:gd name="T73" fmla="*/ 10 h 753"/>
              <a:gd name="T74" fmla="*/ 138 w 755"/>
              <a:gd name="T75" fmla="*/ 100 h 753"/>
              <a:gd name="T76" fmla="*/ 627 w 755"/>
              <a:gd name="T77" fmla="*/ 100 h 753"/>
              <a:gd name="T78" fmla="*/ 639 w 755"/>
              <a:gd name="T79" fmla="*/ 104 h 753"/>
              <a:gd name="T80" fmla="*/ 747 w 755"/>
              <a:gd name="T81" fmla="*/ 193 h 753"/>
              <a:gd name="T82" fmla="*/ 754 w 755"/>
              <a:gd name="T83" fmla="*/ 209 h 753"/>
              <a:gd name="T84" fmla="*/ 651 w 755"/>
              <a:gd name="T85" fmla="*/ 332 h 753"/>
              <a:gd name="T86" fmla="*/ 651 w 755"/>
              <a:gd name="T87" fmla="*/ 613 h 753"/>
              <a:gd name="T88" fmla="*/ 653 w 755"/>
              <a:gd name="T89" fmla="*/ 615 h 753"/>
              <a:gd name="T90" fmla="*/ 691 w 755"/>
              <a:gd name="T91" fmla="*/ 615 h 753"/>
              <a:gd name="T92" fmla="*/ 711 w 755"/>
              <a:gd name="T93" fmla="*/ 635 h 753"/>
              <a:gd name="T94" fmla="*/ 693 w 755"/>
              <a:gd name="T95" fmla="*/ 655 h 753"/>
              <a:gd name="T96" fmla="*/ 745 w 755"/>
              <a:gd name="T97" fmla="*/ 707 h 753"/>
              <a:gd name="T98" fmla="*/ 356 w 755"/>
              <a:gd name="T99" fmla="*/ 318 h 753"/>
              <a:gd name="T100" fmla="*/ 416 w 755"/>
              <a:gd name="T101" fmla="*/ 378 h 753"/>
              <a:gd name="T102" fmla="*/ 433 w 755"/>
              <a:gd name="T103" fmla="*/ 369 h 753"/>
              <a:gd name="T104" fmla="*/ 568 w 755"/>
              <a:gd name="T105" fmla="*/ 369 h 753"/>
              <a:gd name="T106" fmla="*/ 588 w 755"/>
              <a:gd name="T107" fmla="*/ 389 h 753"/>
              <a:gd name="T108" fmla="*/ 588 w 755"/>
              <a:gd name="T109" fmla="*/ 550 h 753"/>
              <a:gd name="T110" fmla="*/ 611 w 755"/>
              <a:gd name="T111" fmla="*/ 573 h 753"/>
              <a:gd name="T112" fmla="*/ 611 w 755"/>
              <a:gd name="T113" fmla="*/ 333 h 753"/>
              <a:gd name="T114" fmla="*/ 545 w 755"/>
              <a:gd name="T115" fmla="*/ 302 h 753"/>
              <a:gd name="T116" fmla="*/ 461 w 755"/>
              <a:gd name="T117" fmla="*/ 334 h 753"/>
              <a:gd name="T118" fmla="*/ 378 w 755"/>
              <a:gd name="T119" fmla="*/ 302 h 753"/>
              <a:gd name="T120" fmla="*/ 356 w 755"/>
              <a:gd name="T121" fmla="*/ 31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5" h="753">
                <a:moveTo>
                  <a:pt x="413" y="504"/>
                </a:moveTo>
                <a:lnTo>
                  <a:pt x="564" y="655"/>
                </a:lnTo>
                <a:lnTo>
                  <a:pt x="433" y="655"/>
                </a:lnTo>
                <a:lnTo>
                  <a:pt x="64" y="655"/>
                </a:lnTo>
                <a:cubicBezTo>
                  <a:pt x="53" y="655"/>
                  <a:pt x="44" y="646"/>
                  <a:pt x="44" y="635"/>
                </a:cubicBezTo>
                <a:cubicBezTo>
                  <a:pt x="44" y="624"/>
                  <a:pt x="53" y="615"/>
                  <a:pt x="64" y="615"/>
                </a:cubicBezTo>
                <a:lnTo>
                  <a:pt x="104" y="615"/>
                </a:lnTo>
                <a:lnTo>
                  <a:pt x="104" y="332"/>
                </a:lnTo>
                <a:cubicBezTo>
                  <a:pt x="46" y="322"/>
                  <a:pt x="1" y="270"/>
                  <a:pt x="1" y="209"/>
                </a:cubicBezTo>
                <a:cubicBezTo>
                  <a:pt x="1" y="203"/>
                  <a:pt x="4" y="197"/>
                  <a:pt x="8" y="193"/>
                </a:cubicBezTo>
                <a:lnTo>
                  <a:pt x="60" y="151"/>
                </a:lnTo>
                <a:cubicBezTo>
                  <a:pt x="60" y="151"/>
                  <a:pt x="212" y="304"/>
                  <a:pt x="210" y="302"/>
                </a:cubicBezTo>
                <a:cubicBezTo>
                  <a:pt x="192" y="319"/>
                  <a:pt x="169" y="329"/>
                  <a:pt x="144" y="333"/>
                </a:cubicBezTo>
                <a:lnTo>
                  <a:pt x="144" y="615"/>
                </a:lnTo>
                <a:lnTo>
                  <a:pt x="413" y="615"/>
                </a:lnTo>
                <a:lnTo>
                  <a:pt x="413" y="504"/>
                </a:lnTo>
                <a:close/>
                <a:moveTo>
                  <a:pt x="317" y="408"/>
                </a:moveTo>
                <a:lnTo>
                  <a:pt x="277" y="368"/>
                </a:lnTo>
                <a:lnTo>
                  <a:pt x="187" y="368"/>
                </a:lnTo>
                <a:cubicBezTo>
                  <a:pt x="176" y="368"/>
                  <a:pt x="167" y="377"/>
                  <a:pt x="167" y="388"/>
                </a:cubicBezTo>
                <a:lnTo>
                  <a:pt x="167" y="552"/>
                </a:lnTo>
                <a:cubicBezTo>
                  <a:pt x="167" y="563"/>
                  <a:pt x="176" y="572"/>
                  <a:pt x="187" y="572"/>
                </a:cubicBezTo>
                <a:lnTo>
                  <a:pt x="370" y="572"/>
                </a:lnTo>
                <a:cubicBezTo>
                  <a:pt x="381" y="572"/>
                  <a:pt x="390" y="563"/>
                  <a:pt x="390" y="552"/>
                </a:cubicBezTo>
                <a:lnTo>
                  <a:pt x="390" y="481"/>
                </a:lnTo>
                <a:lnTo>
                  <a:pt x="350" y="441"/>
                </a:lnTo>
                <a:lnTo>
                  <a:pt x="350" y="532"/>
                </a:lnTo>
                <a:lnTo>
                  <a:pt x="207" y="532"/>
                </a:lnTo>
                <a:lnTo>
                  <a:pt x="207" y="408"/>
                </a:lnTo>
                <a:lnTo>
                  <a:pt x="317" y="408"/>
                </a:lnTo>
                <a:close/>
                <a:moveTo>
                  <a:pt x="745" y="707"/>
                </a:moveTo>
                <a:cubicBezTo>
                  <a:pt x="755" y="718"/>
                  <a:pt x="755" y="735"/>
                  <a:pt x="745" y="745"/>
                </a:cubicBezTo>
                <a:cubicBezTo>
                  <a:pt x="740" y="750"/>
                  <a:pt x="733" y="753"/>
                  <a:pt x="726" y="753"/>
                </a:cubicBezTo>
                <a:cubicBezTo>
                  <a:pt x="719" y="753"/>
                  <a:pt x="712" y="750"/>
                  <a:pt x="707" y="745"/>
                </a:cubicBezTo>
                <a:lnTo>
                  <a:pt x="10" y="48"/>
                </a:lnTo>
                <a:cubicBezTo>
                  <a:pt x="0" y="38"/>
                  <a:pt x="0" y="21"/>
                  <a:pt x="10" y="10"/>
                </a:cubicBezTo>
                <a:cubicBezTo>
                  <a:pt x="21" y="0"/>
                  <a:pt x="38" y="0"/>
                  <a:pt x="48" y="10"/>
                </a:cubicBezTo>
                <a:lnTo>
                  <a:pt x="138" y="100"/>
                </a:lnTo>
                <a:lnTo>
                  <a:pt x="627" y="100"/>
                </a:lnTo>
                <a:cubicBezTo>
                  <a:pt x="631" y="100"/>
                  <a:pt x="636" y="102"/>
                  <a:pt x="639" y="104"/>
                </a:cubicBezTo>
                <a:lnTo>
                  <a:pt x="747" y="193"/>
                </a:lnTo>
                <a:cubicBezTo>
                  <a:pt x="752" y="197"/>
                  <a:pt x="754" y="203"/>
                  <a:pt x="754" y="209"/>
                </a:cubicBezTo>
                <a:cubicBezTo>
                  <a:pt x="754" y="270"/>
                  <a:pt x="710" y="322"/>
                  <a:pt x="651" y="332"/>
                </a:cubicBezTo>
                <a:lnTo>
                  <a:pt x="651" y="613"/>
                </a:lnTo>
                <a:lnTo>
                  <a:pt x="653" y="615"/>
                </a:lnTo>
                <a:lnTo>
                  <a:pt x="691" y="615"/>
                </a:lnTo>
                <a:cubicBezTo>
                  <a:pt x="702" y="615"/>
                  <a:pt x="711" y="624"/>
                  <a:pt x="711" y="635"/>
                </a:cubicBezTo>
                <a:cubicBezTo>
                  <a:pt x="711" y="646"/>
                  <a:pt x="703" y="654"/>
                  <a:pt x="693" y="655"/>
                </a:cubicBezTo>
                <a:lnTo>
                  <a:pt x="745" y="707"/>
                </a:lnTo>
                <a:close/>
                <a:moveTo>
                  <a:pt x="356" y="318"/>
                </a:moveTo>
                <a:lnTo>
                  <a:pt x="416" y="378"/>
                </a:lnTo>
                <a:cubicBezTo>
                  <a:pt x="419" y="372"/>
                  <a:pt x="426" y="369"/>
                  <a:pt x="433" y="369"/>
                </a:cubicBezTo>
                <a:lnTo>
                  <a:pt x="568" y="369"/>
                </a:lnTo>
                <a:cubicBezTo>
                  <a:pt x="579" y="369"/>
                  <a:pt x="588" y="378"/>
                  <a:pt x="588" y="389"/>
                </a:cubicBezTo>
                <a:lnTo>
                  <a:pt x="588" y="550"/>
                </a:lnTo>
                <a:lnTo>
                  <a:pt x="611" y="573"/>
                </a:lnTo>
                <a:lnTo>
                  <a:pt x="611" y="333"/>
                </a:lnTo>
                <a:cubicBezTo>
                  <a:pt x="586" y="329"/>
                  <a:pt x="564" y="319"/>
                  <a:pt x="545" y="302"/>
                </a:cubicBezTo>
                <a:cubicBezTo>
                  <a:pt x="522" y="323"/>
                  <a:pt x="493" y="334"/>
                  <a:pt x="461" y="334"/>
                </a:cubicBezTo>
                <a:cubicBezTo>
                  <a:pt x="430" y="334"/>
                  <a:pt x="400" y="323"/>
                  <a:pt x="378" y="302"/>
                </a:cubicBezTo>
                <a:cubicBezTo>
                  <a:pt x="371" y="308"/>
                  <a:pt x="363" y="313"/>
                  <a:pt x="356" y="318"/>
                </a:cubicBezTo>
                <a:close/>
              </a:path>
            </a:pathLst>
          </a:custGeom>
          <a:solidFill>
            <a:schemeClr val="accent2">
              <a:lumMod val="75000"/>
            </a:schemeClr>
          </a:solidFill>
          <a:ln>
            <a:noFill/>
          </a:ln>
        </p:spPr>
        <p:txBody>
          <a:bodyPr/>
          <a:lstStyle/>
          <a:p>
            <a:endParaRPr lang="zh-CN" altLang="en-US"/>
          </a:p>
        </p:txBody>
      </p:sp>
      <p:sp>
        <p:nvSpPr>
          <p:cNvPr id="190" name="文本框 189">
            <a:extLst>
              <a:ext uri="{FF2B5EF4-FFF2-40B4-BE49-F238E27FC236}">
                <a16:creationId xmlns:a16="http://schemas.microsoft.com/office/drawing/2014/main" id="{97F5B888-766A-450F-8169-466AB4DCD335}"/>
              </a:ext>
            </a:extLst>
          </p:cNvPr>
          <p:cNvSpPr txBox="1"/>
          <p:nvPr/>
        </p:nvSpPr>
        <p:spPr>
          <a:xfrm>
            <a:off x="10627082" y="6036699"/>
            <a:ext cx="1244251" cy="461665"/>
          </a:xfrm>
          <a:prstGeom prst="rect">
            <a:avLst/>
          </a:prstGeom>
          <a:noFill/>
        </p:spPr>
        <p:txBody>
          <a:bodyPr wrap="none" rtlCol="0">
            <a:spAutoFit/>
          </a:bodyPr>
          <a:lstStyle/>
          <a:p>
            <a:pPr algn="ctr"/>
            <a:r>
              <a:rPr lang="en-US" altLang="zh-CN" sz="1200" b="1" dirty="0">
                <a:solidFill>
                  <a:schemeClr val="accent2">
                    <a:lumMod val="75000"/>
                  </a:schemeClr>
                </a:solidFill>
              </a:rPr>
              <a:t>Remove </a:t>
            </a:r>
          </a:p>
          <a:p>
            <a:r>
              <a:rPr lang="en-US" altLang="zh-CN" sz="1200" b="1" dirty="0">
                <a:solidFill>
                  <a:schemeClr val="accent2">
                    <a:lumMod val="75000"/>
                  </a:schemeClr>
                </a:solidFill>
              </a:rPr>
              <a:t>the retail store</a:t>
            </a:r>
          </a:p>
        </p:txBody>
      </p:sp>
      <p:sp>
        <p:nvSpPr>
          <p:cNvPr id="170" name="箭头: 下 169">
            <a:extLst>
              <a:ext uri="{FF2B5EF4-FFF2-40B4-BE49-F238E27FC236}">
                <a16:creationId xmlns:a16="http://schemas.microsoft.com/office/drawing/2014/main" id="{C4A425EE-CAC4-4D41-94F4-47E3A9263CEA}"/>
              </a:ext>
            </a:extLst>
          </p:cNvPr>
          <p:cNvSpPr/>
          <p:nvPr/>
        </p:nvSpPr>
        <p:spPr>
          <a:xfrm>
            <a:off x="10833336" y="4954975"/>
            <a:ext cx="777671" cy="543011"/>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So</a:t>
            </a:r>
            <a:endParaRPr lang="zh-CN" altLang="en-US" sz="1200" dirty="0"/>
          </a:p>
        </p:txBody>
      </p:sp>
      <p:sp>
        <p:nvSpPr>
          <p:cNvPr id="191" name="箭头: 左 190">
            <a:extLst>
              <a:ext uri="{FF2B5EF4-FFF2-40B4-BE49-F238E27FC236}">
                <a16:creationId xmlns:a16="http://schemas.microsoft.com/office/drawing/2014/main" id="{A61A7F51-8F52-402B-A86C-28A3391D2D90}"/>
              </a:ext>
            </a:extLst>
          </p:cNvPr>
          <p:cNvSpPr/>
          <p:nvPr/>
        </p:nvSpPr>
        <p:spPr>
          <a:xfrm>
            <a:off x="9819471" y="5738103"/>
            <a:ext cx="753548" cy="461665"/>
          </a:xfrm>
          <a:prstGeom prst="lef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Build</a:t>
            </a:r>
            <a:endParaRPr lang="zh-CN" altLang="en-US" sz="1200" dirty="0"/>
          </a:p>
        </p:txBody>
      </p:sp>
      <p:sp>
        <p:nvSpPr>
          <p:cNvPr id="192" name="residential_122365">
            <a:extLst>
              <a:ext uri="{FF2B5EF4-FFF2-40B4-BE49-F238E27FC236}">
                <a16:creationId xmlns:a16="http://schemas.microsoft.com/office/drawing/2014/main" id="{063089D8-CBD8-412B-9E26-03147DDEFFA3}"/>
              </a:ext>
            </a:extLst>
          </p:cNvPr>
          <p:cNvSpPr>
            <a:spLocks noChangeAspect="1"/>
          </p:cNvSpPr>
          <p:nvPr/>
        </p:nvSpPr>
        <p:spPr bwMode="auto">
          <a:xfrm>
            <a:off x="8996397" y="5551605"/>
            <a:ext cx="462311" cy="461666"/>
          </a:xfrm>
          <a:custGeom>
            <a:avLst/>
            <a:gdLst>
              <a:gd name="connsiteX0" fmla="*/ 64421 w 606933"/>
              <a:gd name="connsiteY0" fmla="*/ 368927 h 606087"/>
              <a:gd name="connsiteX1" fmla="*/ 64421 w 606933"/>
              <a:gd name="connsiteY1" fmla="*/ 408886 h 606087"/>
              <a:gd name="connsiteX2" fmla="*/ 218970 w 606933"/>
              <a:gd name="connsiteY2" fmla="*/ 408886 h 606087"/>
              <a:gd name="connsiteX3" fmla="*/ 218970 w 606933"/>
              <a:gd name="connsiteY3" fmla="*/ 368927 h 606087"/>
              <a:gd name="connsiteX4" fmla="*/ 387986 w 606933"/>
              <a:gd name="connsiteY4" fmla="*/ 368912 h 606087"/>
              <a:gd name="connsiteX5" fmla="*/ 387986 w 606933"/>
              <a:gd name="connsiteY5" fmla="*/ 408874 h 606087"/>
              <a:gd name="connsiteX6" fmla="*/ 542419 w 606933"/>
              <a:gd name="connsiteY6" fmla="*/ 408874 h 606087"/>
              <a:gd name="connsiteX7" fmla="*/ 542419 w 606933"/>
              <a:gd name="connsiteY7" fmla="*/ 368912 h 606087"/>
              <a:gd name="connsiteX8" fmla="*/ 64421 w 606933"/>
              <a:gd name="connsiteY8" fmla="*/ 271725 h 606087"/>
              <a:gd name="connsiteX9" fmla="*/ 64421 w 606933"/>
              <a:gd name="connsiteY9" fmla="*/ 311685 h 606087"/>
              <a:gd name="connsiteX10" fmla="*/ 218970 w 606933"/>
              <a:gd name="connsiteY10" fmla="*/ 311685 h 606087"/>
              <a:gd name="connsiteX11" fmla="*/ 218970 w 606933"/>
              <a:gd name="connsiteY11" fmla="*/ 271725 h 606087"/>
              <a:gd name="connsiteX12" fmla="*/ 387986 w 606933"/>
              <a:gd name="connsiteY12" fmla="*/ 271704 h 606087"/>
              <a:gd name="connsiteX13" fmla="*/ 387986 w 606933"/>
              <a:gd name="connsiteY13" fmla="*/ 311666 h 606087"/>
              <a:gd name="connsiteX14" fmla="*/ 542419 w 606933"/>
              <a:gd name="connsiteY14" fmla="*/ 311666 h 606087"/>
              <a:gd name="connsiteX15" fmla="*/ 542419 w 606933"/>
              <a:gd name="connsiteY15" fmla="*/ 271704 h 606087"/>
              <a:gd name="connsiteX16" fmla="*/ 64421 w 606933"/>
              <a:gd name="connsiteY16" fmla="*/ 174524 h 606087"/>
              <a:gd name="connsiteX17" fmla="*/ 64421 w 606933"/>
              <a:gd name="connsiteY17" fmla="*/ 214483 h 606087"/>
              <a:gd name="connsiteX18" fmla="*/ 218970 w 606933"/>
              <a:gd name="connsiteY18" fmla="*/ 214483 h 606087"/>
              <a:gd name="connsiteX19" fmla="*/ 218970 w 606933"/>
              <a:gd name="connsiteY19" fmla="*/ 174524 h 606087"/>
              <a:gd name="connsiteX20" fmla="*/ 387986 w 606933"/>
              <a:gd name="connsiteY20" fmla="*/ 174496 h 606087"/>
              <a:gd name="connsiteX21" fmla="*/ 387986 w 606933"/>
              <a:gd name="connsiteY21" fmla="*/ 214458 h 606087"/>
              <a:gd name="connsiteX22" fmla="*/ 542419 w 606933"/>
              <a:gd name="connsiteY22" fmla="*/ 214458 h 606087"/>
              <a:gd name="connsiteX23" fmla="*/ 542419 w 606933"/>
              <a:gd name="connsiteY23" fmla="*/ 174496 h 606087"/>
              <a:gd name="connsiteX24" fmla="*/ 323472 w 606933"/>
              <a:gd name="connsiteY24" fmla="*/ 97169 h 606087"/>
              <a:gd name="connsiteX25" fmla="*/ 606933 w 606933"/>
              <a:gd name="connsiteY25" fmla="*/ 97169 h 606087"/>
              <a:gd name="connsiteX26" fmla="*/ 606933 w 606933"/>
              <a:gd name="connsiteY26" fmla="*/ 606087 h 606087"/>
              <a:gd name="connsiteX27" fmla="*/ 485207 w 606933"/>
              <a:gd name="connsiteY27" fmla="*/ 606087 h 606087"/>
              <a:gd name="connsiteX28" fmla="*/ 485207 w 606933"/>
              <a:gd name="connsiteY28" fmla="*/ 513974 h 606087"/>
              <a:gd name="connsiteX29" fmla="*/ 445198 w 606933"/>
              <a:gd name="connsiteY29" fmla="*/ 513974 h 606087"/>
              <a:gd name="connsiteX30" fmla="*/ 445198 w 606933"/>
              <a:gd name="connsiteY30" fmla="*/ 606087 h 606087"/>
              <a:gd name="connsiteX31" fmla="*/ 323472 w 606933"/>
              <a:gd name="connsiteY31" fmla="*/ 606087 h 606087"/>
              <a:gd name="connsiteX32" fmla="*/ 64421 w 606933"/>
              <a:gd name="connsiteY32" fmla="*/ 77222 h 606087"/>
              <a:gd name="connsiteX33" fmla="*/ 64421 w 606933"/>
              <a:gd name="connsiteY33" fmla="*/ 117181 h 606087"/>
              <a:gd name="connsiteX34" fmla="*/ 218970 w 606933"/>
              <a:gd name="connsiteY34" fmla="*/ 117181 h 606087"/>
              <a:gd name="connsiteX35" fmla="*/ 218970 w 606933"/>
              <a:gd name="connsiteY35" fmla="*/ 77222 h 606087"/>
              <a:gd name="connsiteX36" fmla="*/ 0 w 606933"/>
              <a:gd name="connsiteY36" fmla="*/ 0 h 606087"/>
              <a:gd name="connsiteX37" fmla="*/ 283391 w 606933"/>
              <a:gd name="connsiteY37" fmla="*/ 0 h 606087"/>
              <a:gd name="connsiteX38" fmla="*/ 283391 w 606933"/>
              <a:gd name="connsiteY38" fmla="*/ 606087 h 606087"/>
              <a:gd name="connsiteX39" fmla="*/ 161752 w 606933"/>
              <a:gd name="connsiteY39" fmla="*/ 606087 h 606087"/>
              <a:gd name="connsiteX40" fmla="*/ 161752 w 606933"/>
              <a:gd name="connsiteY40" fmla="*/ 513980 h 606087"/>
              <a:gd name="connsiteX41" fmla="*/ 121739 w 606933"/>
              <a:gd name="connsiteY41" fmla="*/ 513980 h 606087"/>
              <a:gd name="connsiteX42" fmla="*/ 121739 w 606933"/>
              <a:gd name="connsiteY42" fmla="*/ 606087 h 606087"/>
              <a:gd name="connsiteX43" fmla="*/ 0 w 606933"/>
              <a:gd name="connsiteY43" fmla="*/ 606087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6933" h="606087">
                <a:moveTo>
                  <a:pt x="64421" y="368927"/>
                </a:moveTo>
                <a:lnTo>
                  <a:pt x="64421" y="408886"/>
                </a:lnTo>
                <a:lnTo>
                  <a:pt x="218970" y="408886"/>
                </a:lnTo>
                <a:lnTo>
                  <a:pt x="218970" y="368927"/>
                </a:lnTo>
                <a:close/>
                <a:moveTo>
                  <a:pt x="387986" y="368912"/>
                </a:moveTo>
                <a:lnTo>
                  <a:pt x="387986" y="408874"/>
                </a:lnTo>
                <a:lnTo>
                  <a:pt x="542419" y="408874"/>
                </a:lnTo>
                <a:lnTo>
                  <a:pt x="542419" y="368912"/>
                </a:lnTo>
                <a:close/>
                <a:moveTo>
                  <a:pt x="64421" y="271725"/>
                </a:moveTo>
                <a:lnTo>
                  <a:pt x="64421" y="311685"/>
                </a:lnTo>
                <a:lnTo>
                  <a:pt x="218970" y="311685"/>
                </a:lnTo>
                <a:lnTo>
                  <a:pt x="218970" y="271725"/>
                </a:lnTo>
                <a:close/>
                <a:moveTo>
                  <a:pt x="387986" y="271704"/>
                </a:moveTo>
                <a:lnTo>
                  <a:pt x="387986" y="311666"/>
                </a:lnTo>
                <a:lnTo>
                  <a:pt x="542419" y="311666"/>
                </a:lnTo>
                <a:lnTo>
                  <a:pt x="542419" y="271704"/>
                </a:lnTo>
                <a:close/>
                <a:moveTo>
                  <a:pt x="64421" y="174524"/>
                </a:moveTo>
                <a:lnTo>
                  <a:pt x="64421" y="214483"/>
                </a:lnTo>
                <a:lnTo>
                  <a:pt x="218970" y="214483"/>
                </a:lnTo>
                <a:lnTo>
                  <a:pt x="218970" y="174524"/>
                </a:lnTo>
                <a:close/>
                <a:moveTo>
                  <a:pt x="387986" y="174496"/>
                </a:moveTo>
                <a:lnTo>
                  <a:pt x="387986" y="214458"/>
                </a:lnTo>
                <a:lnTo>
                  <a:pt x="542419" y="214458"/>
                </a:lnTo>
                <a:lnTo>
                  <a:pt x="542419" y="174496"/>
                </a:lnTo>
                <a:close/>
                <a:moveTo>
                  <a:pt x="323472" y="97169"/>
                </a:moveTo>
                <a:lnTo>
                  <a:pt x="606933" y="97169"/>
                </a:lnTo>
                <a:lnTo>
                  <a:pt x="606933" y="606087"/>
                </a:lnTo>
                <a:lnTo>
                  <a:pt x="485207" y="606087"/>
                </a:lnTo>
                <a:lnTo>
                  <a:pt x="485207" y="513974"/>
                </a:lnTo>
                <a:lnTo>
                  <a:pt x="445198" y="513974"/>
                </a:lnTo>
                <a:lnTo>
                  <a:pt x="445198" y="606087"/>
                </a:lnTo>
                <a:lnTo>
                  <a:pt x="323472" y="606087"/>
                </a:lnTo>
                <a:close/>
                <a:moveTo>
                  <a:pt x="64421" y="77222"/>
                </a:moveTo>
                <a:lnTo>
                  <a:pt x="64421" y="117181"/>
                </a:lnTo>
                <a:lnTo>
                  <a:pt x="218970" y="117181"/>
                </a:lnTo>
                <a:lnTo>
                  <a:pt x="218970" y="77222"/>
                </a:lnTo>
                <a:close/>
                <a:moveTo>
                  <a:pt x="0" y="0"/>
                </a:moveTo>
                <a:lnTo>
                  <a:pt x="283391" y="0"/>
                </a:lnTo>
                <a:lnTo>
                  <a:pt x="283391" y="606087"/>
                </a:lnTo>
                <a:lnTo>
                  <a:pt x="161752" y="606087"/>
                </a:lnTo>
                <a:lnTo>
                  <a:pt x="161752" y="513980"/>
                </a:lnTo>
                <a:lnTo>
                  <a:pt x="121739" y="513980"/>
                </a:lnTo>
                <a:lnTo>
                  <a:pt x="121739" y="606087"/>
                </a:lnTo>
                <a:lnTo>
                  <a:pt x="0" y="606087"/>
                </a:lnTo>
                <a:close/>
              </a:path>
            </a:pathLst>
          </a:custGeom>
          <a:solidFill>
            <a:schemeClr val="accent2">
              <a:lumMod val="75000"/>
            </a:schemeClr>
          </a:solidFill>
          <a:ln>
            <a:noFill/>
          </a:ln>
        </p:spPr>
        <p:txBody>
          <a:bodyPr/>
          <a:lstStyle/>
          <a:p>
            <a:endParaRPr lang="zh-CN" altLang="en-US"/>
          </a:p>
        </p:txBody>
      </p:sp>
      <p:sp>
        <p:nvSpPr>
          <p:cNvPr id="193" name="文本框 192">
            <a:extLst>
              <a:ext uri="{FF2B5EF4-FFF2-40B4-BE49-F238E27FC236}">
                <a16:creationId xmlns:a16="http://schemas.microsoft.com/office/drawing/2014/main" id="{5A1D000F-3F84-45EE-BFF6-93C45F6413D9}"/>
              </a:ext>
            </a:extLst>
          </p:cNvPr>
          <p:cNvSpPr txBox="1"/>
          <p:nvPr/>
        </p:nvSpPr>
        <p:spPr>
          <a:xfrm>
            <a:off x="8556010" y="6028374"/>
            <a:ext cx="1362874" cy="461665"/>
          </a:xfrm>
          <a:prstGeom prst="rect">
            <a:avLst/>
          </a:prstGeom>
          <a:noFill/>
        </p:spPr>
        <p:txBody>
          <a:bodyPr wrap="none" rtlCol="0">
            <a:spAutoFit/>
          </a:bodyPr>
          <a:lstStyle/>
          <a:p>
            <a:pPr algn="ctr"/>
            <a:r>
              <a:rPr lang="en-US" altLang="zh-CN" sz="1200" b="1" dirty="0">
                <a:solidFill>
                  <a:schemeClr val="accent2">
                    <a:lumMod val="75000"/>
                  </a:schemeClr>
                </a:solidFill>
              </a:rPr>
              <a:t>Office building</a:t>
            </a:r>
          </a:p>
          <a:p>
            <a:pPr algn="ctr"/>
            <a:r>
              <a:rPr lang="en-US" altLang="zh-CN" sz="1200" b="1" dirty="0">
                <a:solidFill>
                  <a:schemeClr val="accent2">
                    <a:lumMod val="75000"/>
                  </a:schemeClr>
                </a:solidFill>
              </a:rPr>
              <a:t>Residential area</a:t>
            </a:r>
            <a:endParaRPr lang="zh-CN" altLang="en-US" sz="1200" b="1" dirty="0">
              <a:solidFill>
                <a:schemeClr val="accent2">
                  <a:lumMod val="75000"/>
                </a:schemeClr>
              </a:solidFill>
            </a:endParaRPr>
          </a:p>
        </p:txBody>
      </p:sp>
      <p:sp>
        <p:nvSpPr>
          <p:cNvPr id="5" name="椭圆 4">
            <a:extLst>
              <a:ext uri="{FF2B5EF4-FFF2-40B4-BE49-F238E27FC236}">
                <a16:creationId xmlns:a16="http://schemas.microsoft.com/office/drawing/2014/main" id="{339C7361-EE83-45E3-A377-944927C4DCD6}"/>
              </a:ext>
            </a:extLst>
          </p:cNvPr>
          <p:cNvSpPr/>
          <p:nvPr>
            <p:custDataLst>
              <p:tags r:id="rId28"/>
            </p:custDataLst>
          </p:nvPr>
        </p:nvSpPr>
        <p:spPr bwMode="auto">
          <a:xfrm>
            <a:off x="1198563" y="2590800"/>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弧形 5">
            <a:extLst>
              <a:ext uri="{FF2B5EF4-FFF2-40B4-BE49-F238E27FC236}">
                <a16:creationId xmlns:a16="http://schemas.microsoft.com/office/drawing/2014/main" id="{C4C24781-06A7-4156-8B3D-5096238D7ECC}"/>
              </a:ext>
            </a:extLst>
          </p:cNvPr>
          <p:cNvSpPr/>
          <p:nvPr>
            <p:custDataLst>
              <p:tags r:id="rId29"/>
            </p:custDataLst>
          </p:nvPr>
        </p:nvSpPr>
        <p:spPr bwMode="gray">
          <a:xfrm>
            <a:off x="1198563" y="2590800"/>
            <a:ext cx="187325" cy="187325"/>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09282CD8-923C-4C5F-A2EC-109A2EC0E264}"/>
              </a:ext>
            </a:extLst>
          </p:cNvPr>
          <p:cNvSpPr/>
          <p:nvPr>
            <p:custDataLst>
              <p:tags r:id="rId30"/>
            </p:custDataLst>
          </p:nvPr>
        </p:nvSpPr>
        <p:spPr bwMode="auto">
          <a:xfrm>
            <a:off x="1198563" y="299878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弧形 128">
            <a:extLst>
              <a:ext uri="{FF2B5EF4-FFF2-40B4-BE49-F238E27FC236}">
                <a16:creationId xmlns:a16="http://schemas.microsoft.com/office/drawing/2014/main" id="{77B63FB9-FCF5-45D8-8061-EBD0175CE411}"/>
              </a:ext>
            </a:extLst>
          </p:cNvPr>
          <p:cNvSpPr/>
          <p:nvPr>
            <p:custDataLst>
              <p:tags r:id="rId31"/>
            </p:custDataLst>
          </p:nvPr>
        </p:nvSpPr>
        <p:spPr bwMode="gray">
          <a:xfrm>
            <a:off x="1198563" y="2998788"/>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03F0096C-98CC-48FA-B9ED-82BD8164615B}"/>
              </a:ext>
            </a:extLst>
          </p:cNvPr>
          <p:cNvSpPr/>
          <p:nvPr>
            <p:custDataLst>
              <p:tags r:id="rId32"/>
            </p:custDataLst>
          </p:nvPr>
        </p:nvSpPr>
        <p:spPr bwMode="auto">
          <a:xfrm>
            <a:off x="1198563" y="3452813"/>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弧形 130">
            <a:extLst>
              <a:ext uri="{FF2B5EF4-FFF2-40B4-BE49-F238E27FC236}">
                <a16:creationId xmlns:a16="http://schemas.microsoft.com/office/drawing/2014/main" id="{7E9A34F6-C395-458C-BE8A-1EC93B9D768A}"/>
              </a:ext>
            </a:extLst>
          </p:cNvPr>
          <p:cNvSpPr/>
          <p:nvPr>
            <p:custDataLst>
              <p:tags r:id="rId33"/>
            </p:custDataLst>
          </p:nvPr>
        </p:nvSpPr>
        <p:spPr bwMode="gray">
          <a:xfrm>
            <a:off x="1198563" y="3452813"/>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AF22CEE2-423E-4EF7-B229-DCE6BE75DA63}"/>
              </a:ext>
            </a:extLst>
          </p:cNvPr>
          <p:cNvSpPr/>
          <p:nvPr>
            <p:custDataLst>
              <p:tags r:id="rId34"/>
            </p:custDataLst>
          </p:nvPr>
        </p:nvSpPr>
        <p:spPr bwMode="auto">
          <a:xfrm>
            <a:off x="1198563" y="3879850"/>
            <a:ext cx="187325" cy="187325"/>
          </a:xfrm>
          <a:prstGeom prst="ellipse">
            <a:avLst/>
          </a:prstGeom>
          <a:solidFill>
            <a:schemeClr val="bg1"/>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弧形 133">
            <a:extLst>
              <a:ext uri="{FF2B5EF4-FFF2-40B4-BE49-F238E27FC236}">
                <a16:creationId xmlns:a16="http://schemas.microsoft.com/office/drawing/2014/main" id="{00C544D0-D87C-4CD4-A5A4-364F90702E93}"/>
              </a:ext>
            </a:extLst>
          </p:cNvPr>
          <p:cNvSpPr/>
          <p:nvPr>
            <p:custDataLst>
              <p:tags r:id="rId35"/>
            </p:custDataLst>
          </p:nvPr>
        </p:nvSpPr>
        <p:spPr bwMode="gray">
          <a:xfrm>
            <a:off x="1198563" y="3879850"/>
            <a:ext cx="187325" cy="187325"/>
          </a:xfrm>
          <a:prstGeom prst="arc">
            <a:avLst>
              <a:gd name="adj1" fmla="val 16200000"/>
              <a:gd name="adj2" fmla="val 10800000"/>
            </a:avLst>
          </a:prstGeom>
          <a:solidFill>
            <a:schemeClr val="accent5"/>
          </a:solidFill>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593FED59-671B-4BE0-B6D0-126FEEF23743}"/>
              </a:ext>
            </a:extLst>
          </p:cNvPr>
          <p:cNvSpPr/>
          <p:nvPr>
            <p:custDataLst>
              <p:tags r:id="rId36"/>
            </p:custDataLst>
          </p:nvPr>
        </p:nvSpPr>
        <p:spPr bwMode="auto">
          <a:xfrm>
            <a:off x="1773238" y="2590800"/>
            <a:ext cx="187325" cy="187325"/>
          </a:xfrm>
          <a:prstGeom prst="ellipse">
            <a:avLst/>
          </a:prstGeom>
          <a:solidFill>
            <a:schemeClr val="bg1"/>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弧形 136">
            <a:extLst>
              <a:ext uri="{FF2B5EF4-FFF2-40B4-BE49-F238E27FC236}">
                <a16:creationId xmlns:a16="http://schemas.microsoft.com/office/drawing/2014/main" id="{FEBAD50F-A996-4F03-BF48-AFAB6C722A73}"/>
              </a:ext>
            </a:extLst>
          </p:cNvPr>
          <p:cNvSpPr/>
          <p:nvPr>
            <p:custDataLst>
              <p:tags r:id="rId37"/>
            </p:custDataLst>
          </p:nvPr>
        </p:nvSpPr>
        <p:spPr bwMode="gray">
          <a:xfrm>
            <a:off x="1773238" y="2590800"/>
            <a:ext cx="187324" cy="187324"/>
          </a:xfrm>
          <a:prstGeom prst="arc">
            <a:avLst>
              <a:gd name="adj1" fmla="val 16200000"/>
              <a:gd name="adj2" fmla="val 10800000"/>
            </a:avLst>
          </a:prstGeom>
          <a:solidFill>
            <a:schemeClr val="accent5"/>
          </a:solidFill>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86A79C0B-50B0-4687-8EEC-5FFDE81C41A1}"/>
              </a:ext>
            </a:extLst>
          </p:cNvPr>
          <p:cNvSpPr/>
          <p:nvPr>
            <p:custDataLst>
              <p:tags r:id="rId38"/>
            </p:custDataLst>
          </p:nvPr>
        </p:nvSpPr>
        <p:spPr bwMode="auto">
          <a:xfrm>
            <a:off x="1773238" y="299878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弧形 138">
            <a:extLst>
              <a:ext uri="{FF2B5EF4-FFF2-40B4-BE49-F238E27FC236}">
                <a16:creationId xmlns:a16="http://schemas.microsoft.com/office/drawing/2014/main" id="{BD50BBFC-C8C7-4C8D-A8AB-7DF88BCB125C}"/>
              </a:ext>
            </a:extLst>
          </p:cNvPr>
          <p:cNvSpPr/>
          <p:nvPr>
            <p:custDataLst>
              <p:tags r:id="rId39"/>
            </p:custDataLst>
          </p:nvPr>
        </p:nvSpPr>
        <p:spPr bwMode="gray">
          <a:xfrm>
            <a:off x="1773238" y="2998788"/>
            <a:ext cx="187325" cy="187325"/>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9021EB1E-DC69-43D1-A2C8-A29AF441FBDF}"/>
              </a:ext>
            </a:extLst>
          </p:cNvPr>
          <p:cNvSpPr/>
          <p:nvPr>
            <p:custDataLst>
              <p:tags r:id="rId40"/>
            </p:custDataLst>
          </p:nvPr>
        </p:nvSpPr>
        <p:spPr bwMode="auto">
          <a:xfrm>
            <a:off x="1773238" y="3452813"/>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弧形 140">
            <a:extLst>
              <a:ext uri="{FF2B5EF4-FFF2-40B4-BE49-F238E27FC236}">
                <a16:creationId xmlns:a16="http://schemas.microsoft.com/office/drawing/2014/main" id="{B4DF96D5-ADD3-4DA1-8F04-84F94887224C}"/>
              </a:ext>
            </a:extLst>
          </p:cNvPr>
          <p:cNvSpPr/>
          <p:nvPr>
            <p:custDataLst>
              <p:tags r:id="rId41"/>
            </p:custDataLst>
          </p:nvPr>
        </p:nvSpPr>
        <p:spPr bwMode="gray">
          <a:xfrm>
            <a:off x="1773238" y="3452813"/>
            <a:ext cx="187325" cy="187325"/>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CAFA2E15-562E-45DB-9D11-BC0ECB836602}"/>
              </a:ext>
            </a:extLst>
          </p:cNvPr>
          <p:cNvSpPr/>
          <p:nvPr>
            <p:custDataLst>
              <p:tags r:id="rId42"/>
            </p:custDataLst>
          </p:nvPr>
        </p:nvSpPr>
        <p:spPr bwMode="auto">
          <a:xfrm>
            <a:off x="1773238" y="3879850"/>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弧形 142">
            <a:extLst>
              <a:ext uri="{FF2B5EF4-FFF2-40B4-BE49-F238E27FC236}">
                <a16:creationId xmlns:a16="http://schemas.microsoft.com/office/drawing/2014/main" id="{C6A6A307-E65E-4358-BD46-46F424FFF637}"/>
              </a:ext>
            </a:extLst>
          </p:cNvPr>
          <p:cNvSpPr/>
          <p:nvPr>
            <p:custDataLst>
              <p:tags r:id="rId43"/>
            </p:custDataLst>
          </p:nvPr>
        </p:nvSpPr>
        <p:spPr bwMode="gray">
          <a:xfrm>
            <a:off x="1773238" y="3879850"/>
            <a:ext cx="187325" cy="187325"/>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0A91CEC7-DC0F-484F-B434-A8DF925A0D0B}"/>
              </a:ext>
            </a:extLst>
          </p:cNvPr>
          <p:cNvSpPr/>
          <p:nvPr>
            <p:custDataLst>
              <p:tags r:id="rId44"/>
            </p:custDataLst>
          </p:nvPr>
        </p:nvSpPr>
        <p:spPr bwMode="auto">
          <a:xfrm>
            <a:off x="2338388" y="2998788"/>
            <a:ext cx="187325" cy="187325"/>
          </a:xfrm>
          <a:prstGeom prst="ellipse">
            <a:avLst/>
          </a:prstGeom>
          <a:solidFill>
            <a:schemeClr val="bg1"/>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弧形 144">
            <a:extLst>
              <a:ext uri="{FF2B5EF4-FFF2-40B4-BE49-F238E27FC236}">
                <a16:creationId xmlns:a16="http://schemas.microsoft.com/office/drawing/2014/main" id="{81393761-DCE6-49FE-A3B6-F27474B98BBD}"/>
              </a:ext>
            </a:extLst>
          </p:cNvPr>
          <p:cNvSpPr/>
          <p:nvPr>
            <p:custDataLst>
              <p:tags r:id="rId45"/>
            </p:custDataLst>
          </p:nvPr>
        </p:nvSpPr>
        <p:spPr bwMode="gray">
          <a:xfrm>
            <a:off x="2338388" y="2998788"/>
            <a:ext cx="187325" cy="187325"/>
          </a:xfrm>
          <a:prstGeom prst="arc">
            <a:avLst>
              <a:gd name="adj1" fmla="val 16200000"/>
              <a:gd name="adj2" fmla="val 10800000"/>
            </a:avLst>
          </a:prstGeom>
          <a:solidFill>
            <a:schemeClr val="accent5"/>
          </a:solidFill>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86168DC2-0CAE-44E5-B167-8B9330E5462C}"/>
              </a:ext>
            </a:extLst>
          </p:cNvPr>
          <p:cNvSpPr/>
          <p:nvPr>
            <p:custDataLst>
              <p:tags r:id="rId46"/>
            </p:custDataLst>
          </p:nvPr>
        </p:nvSpPr>
        <p:spPr bwMode="auto">
          <a:xfrm>
            <a:off x="2922588" y="3452813"/>
            <a:ext cx="187325" cy="187325"/>
          </a:xfrm>
          <a:prstGeom prst="ellipse">
            <a:avLst/>
          </a:prstGeom>
          <a:solidFill>
            <a:schemeClr val="bg1"/>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弧形 161">
            <a:extLst>
              <a:ext uri="{FF2B5EF4-FFF2-40B4-BE49-F238E27FC236}">
                <a16:creationId xmlns:a16="http://schemas.microsoft.com/office/drawing/2014/main" id="{0F02C2F2-69B4-4233-9EB3-92C76E10BBBD}"/>
              </a:ext>
            </a:extLst>
          </p:cNvPr>
          <p:cNvSpPr/>
          <p:nvPr>
            <p:custDataLst>
              <p:tags r:id="rId47"/>
            </p:custDataLst>
          </p:nvPr>
        </p:nvSpPr>
        <p:spPr bwMode="gray">
          <a:xfrm>
            <a:off x="2922588" y="3452813"/>
            <a:ext cx="187325" cy="187325"/>
          </a:xfrm>
          <a:prstGeom prst="arc">
            <a:avLst>
              <a:gd name="adj1" fmla="val 16200000"/>
              <a:gd name="adj2" fmla="val 10800000"/>
            </a:avLst>
          </a:prstGeom>
          <a:solidFill>
            <a:schemeClr val="accent5"/>
          </a:solidFill>
          <a:ln w="9525" cap="flat" cmpd="sng" algn="ctr">
            <a:solidFill>
              <a:schemeClr val="accent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5CC3149D-4172-4174-833A-15A32E435CE8}"/>
              </a:ext>
            </a:extLst>
          </p:cNvPr>
          <p:cNvSpPr/>
          <p:nvPr>
            <p:custDataLst>
              <p:tags r:id="rId48"/>
            </p:custDataLst>
          </p:nvPr>
        </p:nvSpPr>
        <p:spPr bwMode="auto">
          <a:xfrm>
            <a:off x="2338388" y="2595563"/>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弧形 165">
            <a:extLst>
              <a:ext uri="{FF2B5EF4-FFF2-40B4-BE49-F238E27FC236}">
                <a16:creationId xmlns:a16="http://schemas.microsoft.com/office/drawing/2014/main" id="{3F268B73-C348-44D5-9268-4A32AF29FCD2}"/>
              </a:ext>
            </a:extLst>
          </p:cNvPr>
          <p:cNvSpPr/>
          <p:nvPr>
            <p:custDataLst>
              <p:tags r:id="rId49"/>
            </p:custDataLst>
          </p:nvPr>
        </p:nvSpPr>
        <p:spPr bwMode="gray">
          <a:xfrm>
            <a:off x="2338388" y="2595563"/>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DD1957B5-41C8-404C-9DA8-F7BBD2B0570F}"/>
              </a:ext>
            </a:extLst>
          </p:cNvPr>
          <p:cNvSpPr/>
          <p:nvPr>
            <p:custDataLst>
              <p:tags r:id="rId50"/>
            </p:custDataLst>
          </p:nvPr>
        </p:nvSpPr>
        <p:spPr bwMode="auto">
          <a:xfrm>
            <a:off x="2338388" y="3452813"/>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弧形 168">
            <a:extLst>
              <a:ext uri="{FF2B5EF4-FFF2-40B4-BE49-F238E27FC236}">
                <a16:creationId xmlns:a16="http://schemas.microsoft.com/office/drawing/2014/main" id="{AA4D4165-D016-4F2A-8413-40ED1F791EC6}"/>
              </a:ext>
            </a:extLst>
          </p:cNvPr>
          <p:cNvSpPr/>
          <p:nvPr>
            <p:custDataLst>
              <p:tags r:id="rId51"/>
            </p:custDataLst>
          </p:nvPr>
        </p:nvSpPr>
        <p:spPr bwMode="gray">
          <a:xfrm>
            <a:off x="2338388" y="3452813"/>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2F3A2D65-9827-4CB9-857D-2E78DC7D5041}"/>
              </a:ext>
            </a:extLst>
          </p:cNvPr>
          <p:cNvSpPr/>
          <p:nvPr>
            <p:custDataLst>
              <p:tags r:id="rId52"/>
            </p:custDataLst>
          </p:nvPr>
        </p:nvSpPr>
        <p:spPr bwMode="auto">
          <a:xfrm>
            <a:off x="2338388" y="3879850"/>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弧形 171">
            <a:extLst>
              <a:ext uri="{FF2B5EF4-FFF2-40B4-BE49-F238E27FC236}">
                <a16:creationId xmlns:a16="http://schemas.microsoft.com/office/drawing/2014/main" id="{6D29974E-77DE-4D26-B9DB-26D6C86F572D}"/>
              </a:ext>
            </a:extLst>
          </p:cNvPr>
          <p:cNvSpPr/>
          <p:nvPr>
            <p:custDataLst>
              <p:tags r:id="rId53"/>
            </p:custDataLst>
          </p:nvPr>
        </p:nvSpPr>
        <p:spPr bwMode="gray">
          <a:xfrm>
            <a:off x="2338388" y="3879850"/>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3E15702D-0BDB-4390-9E10-2DC2CF01D402}"/>
              </a:ext>
            </a:extLst>
          </p:cNvPr>
          <p:cNvSpPr/>
          <p:nvPr>
            <p:custDataLst>
              <p:tags r:id="rId54"/>
            </p:custDataLst>
          </p:nvPr>
        </p:nvSpPr>
        <p:spPr bwMode="auto">
          <a:xfrm>
            <a:off x="2922588" y="2595563"/>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弧形 173">
            <a:extLst>
              <a:ext uri="{FF2B5EF4-FFF2-40B4-BE49-F238E27FC236}">
                <a16:creationId xmlns:a16="http://schemas.microsoft.com/office/drawing/2014/main" id="{BD837E7F-7E49-414D-B572-C51C1691777E}"/>
              </a:ext>
            </a:extLst>
          </p:cNvPr>
          <p:cNvSpPr/>
          <p:nvPr>
            <p:custDataLst>
              <p:tags r:id="rId55"/>
            </p:custDataLst>
          </p:nvPr>
        </p:nvSpPr>
        <p:spPr bwMode="gray">
          <a:xfrm>
            <a:off x="2922588" y="2595563"/>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椭圆 193">
            <a:extLst>
              <a:ext uri="{FF2B5EF4-FFF2-40B4-BE49-F238E27FC236}">
                <a16:creationId xmlns:a16="http://schemas.microsoft.com/office/drawing/2014/main" id="{07539447-6F9B-43CA-9AB7-3ADADCA2BB2F}"/>
              </a:ext>
            </a:extLst>
          </p:cNvPr>
          <p:cNvSpPr/>
          <p:nvPr>
            <p:custDataLst>
              <p:tags r:id="rId56"/>
            </p:custDataLst>
          </p:nvPr>
        </p:nvSpPr>
        <p:spPr bwMode="auto">
          <a:xfrm>
            <a:off x="2922588" y="299878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弧形 194">
            <a:extLst>
              <a:ext uri="{FF2B5EF4-FFF2-40B4-BE49-F238E27FC236}">
                <a16:creationId xmlns:a16="http://schemas.microsoft.com/office/drawing/2014/main" id="{FE8B8606-5588-49D6-9F58-A9BD859519F0}"/>
              </a:ext>
            </a:extLst>
          </p:cNvPr>
          <p:cNvSpPr/>
          <p:nvPr>
            <p:custDataLst>
              <p:tags r:id="rId57"/>
            </p:custDataLst>
          </p:nvPr>
        </p:nvSpPr>
        <p:spPr bwMode="gray">
          <a:xfrm>
            <a:off x="2922588" y="2998788"/>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椭圆 195">
            <a:extLst>
              <a:ext uri="{FF2B5EF4-FFF2-40B4-BE49-F238E27FC236}">
                <a16:creationId xmlns:a16="http://schemas.microsoft.com/office/drawing/2014/main" id="{EEE55CF4-7414-4F27-8B9F-177CDA3806F9}"/>
              </a:ext>
            </a:extLst>
          </p:cNvPr>
          <p:cNvSpPr/>
          <p:nvPr>
            <p:custDataLst>
              <p:tags r:id="rId58"/>
            </p:custDataLst>
          </p:nvPr>
        </p:nvSpPr>
        <p:spPr bwMode="auto">
          <a:xfrm>
            <a:off x="2922588" y="3879850"/>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弧形 196">
            <a:extLst>
              <a:ext uri="{FF2B5EF4-FFF2-40B4-BE49-F238E27FC236}">
                <a16:creationId xmlns:a16="http://schemas.microsoft.com/office/drawing/2014/main" id="{254612A4-7DB9-4279-9D8E-275444519A02}"/>
              </a:ext>
            </a:extLst>
          </p:cNvPr>
          <p:cNvSpPr/>
          <p:nvPr>
            <p:custDataLst>
              <p:tags r:id="rId59"/>
            </p:custDataLst>
          </p:nvPr>
        </p:nvSpPr>
        <p:spPr bwMode="gray">
          <a:xfrm>
            <a:off x="2922588" y="3879850"/>
            <a:ext cx="187324" cy="187324"/>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8" name="椭圆 197">
            <a:extLst>
              <a:ext uri="{FF2B5EF4-FFF2-40B4-BE49-F238E27FC236}">
                <a16:creationId xmlns:a16="http://schemas.microsoft.com/office/drawing/2014/main" id="{B7CF1AAB-6831-448D-8CA4-AD8511ADD1A6}"/>
              </a:ext>
            </a:extLst>
          </p:cNvPr>
          <p:cNvSpPr/>
          <p:nvPr>
            <p:custDataLst>
              <p:tags r:id="rId60"/>
            </p:custDataLst>
          </p:nvPr>
        </p:nvSpPr>
        <p:spPr bwMode="auto">
          <a:xfrm>
            <a:off x="3527425" y="2595563"/>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弧形 198">
            <a:extLst>
              <a:ext uri="{FF2B5EF4-FFF2-40B4-BE49-F238E27FC236}">
                <a16:creationId xmlns:a16="http://schemas.microsoft.com/office/drawing/2014/main" id="{0D9D4C65-E684-4BF9-8650-EB67182005F4}"/>
              </a:ext>
            </a:extLst>
          </p:cNvPr>
          <p:cNvSpPr/>
          <p:nvPr>
            <p:custDataLst>
              <p:tags r:id="rId61"/>
            </p:custDataLst>
          </p:nvPr>
        </p:nvSpPr>
        <p:spPr bwMode="gray">
          <a:xfrm>
            <a:off x="3527425" y="2595563"/>
            <a:ext cx="187324" cy="187324"/>
          </a:xfrm>
          <a:prstGeom prst="arc">
            <a:avLst>
              <a:gd name="adj1" fmla="val 16200000"/>
              <a:gd name="adj2" fmla="val 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64B1122B-CD3C-4705-AFB5-C50C1690D04D}"/>
              </a:ext>
            </a:extLst>
          </p:cNvPr>
          <p:cNvSpPr/>
          <p:nvPr>
            <p:custDataLst>
              <p:tags r:id="rId62"/>
            </p:custDataLst>
          </p:nvPr>
        </p:nvSpPr>
        <p:spPr bwMode="auto">
          <a:xfrm>
            <a:off x="3527425" y="2998788"/>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弧形 200">
            <a:extLst>
              <a:ext uri="{FF2B5EF4-FFF2-40B4-BE49-F238E27FC236}">
                <a16:creationId xmlns:a16="http://schemas.microsoft.com/office/drawing/2014/main" id="{1BD01672-0F2A-4A0C-86FF-FE8EADFE0087}"/>
              </a:ext>
            </a:extLst>
          </p:cNvPr>
          <p:cNvSpPr/>
          <p:nvPr>
            <p:custDataLst>
              <p:tags r:id="rId63"/>
            </p:custDataLst>
          </p:nvPr>
        </p:nvSpPr>
        <p:spPr bwMode="gray">
          <a:xfrm>
            <a:off x="3527425" y="2998788"/>
            <a:ext cx="187325" cy="187325"/>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椭圆 201">
            <a:extLst>
              <a:ext uri="{FF2B5EF4-FFF2-40B4-BE49-F238E27FC236}">
                <a16:creationId xmlns:a16="http://schemas.microsoft.com/office/drawing/2014/main" id="{C5830405-6BC0-459F-8DD5-BF907D042F37}"/>
              </a:ext>
            </a:extLst>
          </p:cNvPr>
          <p:cNvSpPr/>
          <p:nvPr>
            <p:custDataLst>
              <p:tags r:id="rId64"/>
            </p:custDataLst>
          </p:nvPr>
        </p:nvSpPr>
        <p:spPr bwMode="auto">
          <a:xfrm>
            <a:off x="3527425" y="3452813"/>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弧形 202">
            <a:extLst>
              <a:ext uri="{FF2B5EF4-FFF2-40B4-BE49-F238E27FC236}">
                <a16:creationId xmlns:a16="http://schemas.microsoft.com/office/drawing/2014/main" id="{F2F7D949-CD94-4BFD-B880-8F4E500C51A4}"/>
              </a:ext>
            </a:extLst>
          </p:cNvPr>
          <p:cNvSpPr/>
          <p:nvPr>
            <p:custDataLst>
              <p:tags r:id="rId65"/>
            </p:custDataLst>
          </p:nvPr>
        </p:nvSpPr>
        <p:spPr bwMode="gray">
          <a:xfrm>
            <a:off x="3527425" y="3452813"/>
            <a:ext cx="187325" cy="187325"/>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椭圆 203">
            <a:extLst>
              <a:ext uri="{FF2B5EF4-FFF2-40B4-BE49-F238E27FC236}">
                <a16:creationId xmlns:a16="http://schemas.microsoft.com/office/drawing/2014/main" id="{CC0B7A2D-485F-41B6-A5CD-C455C2BB29DA}"/>
              </a:ext>
            </a:extLst>
          </p:cNvPr>
          <p:cNvSpPr/>
          <p:nvPr>
            <p:custDataLst>
              <p:tags r:id="rId66"/>
            </p:custDataLst>
          </p:nvPr>
        </p:nvSpPr>
        <p:spPr bwMode="auto">
          <a:xfrm>
            <a:off x="3527425" y="3879850"/>
            <a:ext cx="187325" cy="187325"/>
          </a:xfrm>
          <a:prstGeom prst="ellipse">
            <a:avLst/>
          </a:prstGeom>
          <a:solidFill>
            <a:schemeClr val="bg1"/>
          </a:solidFill>
          <a:ln w="9525"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弧形 204">
            <a:extLst>
              <a:ext uri="{FF2B5EF4-FFF2-40B4-BE49-F238E27FC236}">
                <a16:creationId xmlns:a16="http://schemas.microsoft.com/office/drawing/2014/main" id="{5AB2387D-D89D-45C7-ABC4-79D177A122D0}"/>
              </a:ext>
            </a:extLst>
          </p:cNvPr>
          <p:cNvSpPr/>
          <p:nvPr>
            <p:custDataLst>
              <p:tags r:id="rId67"/>
            </p:custDataLst>
          </p:nvPr>
        </p:nvSpPr>
        <p:spPr bwMode="gray">
          <a:xfrm>
            <a:off x="3527425" y="3879850"/>
            <a:ext cx="187325" cy="187325"/>
          </a:xfrm>
          <a:prstGeom prst="arc">
            <a:avLst>
              <a:gd name="adj1" fmla="val 16200000"/>
              <a:gd name="adj2" fmla="val 5400000"/>
            </a:avLst>
          </a:prstGeom>
          <a:solidFill>
            <a:schemeClr val="accent3"/>
          </a:solidFill>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931CB929-9DE9-4E29-A3C2-641EC1D57C1C}"/>
              </a:ext>
            </a:extLst>
          </p:cNvPr>
          <p:cNvSpPr txBox="1"/>
          <p:nvPr/>
        </p:nvSpPr>
        <p:spPr>
          <a:xfrm>
            <a:off x="11627273" y="6552577"/>
            <a:ext cx="462119" cy="369332"/>
          </a:xfrm>
          <a:prstGeom prst="rect">
            <a:avLst/>
          </a:prstGeom>
          <a:noFill/>
        </p:spPr>
        <p:txBody>
          <a:bodyPr wrap="square" rtlCol="0">
            <a:spAutoFit/>
          </a:bodyPr>
          <a:lstStyle/>
          <a:p>
            <a:r>
              <a:rPr lang="en-US" altLang="zh-CN" b="1" dirty="0"/>
              <a:t>15</a:t>
            </a:r>
            <a:endParaRPr lang="zh-CN" altLang="en-US" b="1" dirty="0"/>
          </a:p>
        </p:txBody>
      </p:sp>
    </p:spTree>
    <p:custDataLst>
      <p:tags r:id="rId2"/>
    </p:custDataLst>
    <p:extLst>
      <p:ext uri="{BB962C8B-B14F-4D97-AF65-F5344CB8AC3E}">
        <p14:creationId xmlns:p14="http://schemas.microsoft.com/office/powerpoint/2010/main" val="21431504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对象 19" hidden="1">
            <a:extLst>
              <a:ext uri="{FF2B5EF4-FFF2-40B4-BE49-F238E27FC236}">
                <a16:creationId xmlns:a16="http://schemas.microsoft.com/office/drawing/2014/main" id="{76B29430-CE47-444A-9405-F03C9D44AA55}"/>
              </a:ext>
            </a:extLst>
          </p:cNvPr>
          <p:cNvGraphicFramePr>
            <a:graphicFrameLocks noChangeAspect="1"/>
          </p:cNvGraphicFramePr>
          <p:nvPr>
            <p:custDataLst>
              <p:tags r:id="rId3"/>
            </p:custDataLst>
            <p:extLst>
              <p:ext uri="{D42A27DB-BD31-4B8C-83A1-F6EECF244321}">
                <p14:modId xmlns:p14="http://schemas.microsoft.com/office/powerpoint/2010/main" val="37822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71" name="think-cell 幻灯片" r:id="rId5" imgW="532" imgH="533" progId="TCLayout.ActiveDocument.1">
                  <p:embed/>
                </p:oleObj>
              </mc:Choice>
              <mc:Fallback>
                <p:oleObj name="think-cell 幻灯片" r:id="rId5" imgW="532" imgH="533"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2" name="组合 1">
            <a:extLst>
              <a:ext uri="{FF2B5EF4-FFF2-40B4-BE49-F238E27FC236}">
                <a16:creationId xmlns:a16="http://schemas.microsoft.com/office/drawing/2014/main" id="{D449E37D-6187-40DF-94F4-D78DFD9367BE}"/>
              </a:ext>
            </a:extLst>
          </p:cNvPr>
          <p:cNvGrpSpPr/>
          <p:nvPr/>
        </p:nvGrpSpPr>
        <p:grpSpPr>
          <a:xfrm>
            <a:off x="0" y="412689"/>
            <a:ext cx="12192000" cy="488593"/>
            <a:chOff x="0" y="421343"/>
            <a:chExt cx="12192000" cy="488593"/>
          </a:xfrm>
        </p:grpSpPr>
        <p:sp>
          <p:nvSpPr>
            <p:cNvPr id="3" name="矩形 2">
              <a:extLst>
                <a:ext uri="{FF2B5EF4-FFF2-40B4-BE49-F238E27FC236}">
                  <a16:creationId xmlns:a16="http://schemas.microsoft.com/office/drawing/2014/main" id="{34E471BA-100D-4439-89C6-21B373CDA808}"/>
                </a:ext>
              </a:extLst>
            </p:cNvPr>
            <p:cNvSpPr/>
            <p:nvPr/>
          </p:nvSpPr>
          <p:spPr>
            <a:xfrm>
              <a:off x="0" y="421343"/>
              <a:ext cx="12192000" cy="48859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6" descr="Changes in consumer perception">
              <a:extLst>
                <a:ext uri="{FF2B5EF4-FFF2-40B4-BE49-F238E27FC236}">
                  <a16:creationId xmlns:a16="http://schemas.microsoft.com/office/drawing/2014/main" id="{C3BEFF7E-23FA-46EC-BE69-A8D6431BB576}"/>
                </a:ext>
              </a:extLst>
            </p:cNvPr>
            <p:cNvSpPr txBox="1"/>
            <p:nvPr/>
          </p:nvSpPr>
          <p:spPr>
            <a:xfrm>
              <a:off x="0" y="448271"/>
              <a:ext cx="12192000" cy="461665"/>
            </a:xfrm>
            <a:prstGeom prst="rect">
              <a:avLst/>
            </a:prstGeom>
            <a:noFill/>
          </p:spPr>
          <p:txBody>
            <a:bodyPr wrap="square" rtlCol="0">
              <a:spAutoFit/>
            </a:bodyPr>
            <a:lstStyle/>
            <a:p>
              <a:pPr algn="ctr"/>
              <a:r>
                <a:rPr lang="en-US" altLang="zh-CN" sz="2400" b="1" dirty="0">
                  <a:solidFill>
                    <a:schemeClr val="bg1"/>
                  </a:solidFill>
                </a:rPr>
                <a:t>Foreword</a:t>
              </a:r>
              <a:endParaRPr lang="zh-CN" altLang="en-US" sz="2400" b="1" dirty="0">
                <a:solidFill>
                  <a:schemeClr val="bg1"/>
                </a:solidFill>
              </a:endParaRPr>
            </a:p>
          </p:txBody>
        </p:sp>
      </p:grpSp>
      <p:cxnSp>
        <p:nvCxnSpPr>
          <p:cNvPr id="8" name="直接连接符 7">
            <a:extLst>
              <a:ext uri="{FF2B5EF4-FFF2-40B4-BE49-F238E27FC236}">
                <a16:creationId xmlns:a16="http://schemas.microsoft.com/office/drawing/2014/main" id="{9CBA5945-81F6-4366-B22D-9C1A9E1177F6}"/>
              </a:ext>
            </a:extLst>
          </p:cNvPr>
          <p:cNvCxnSpPr>
            <a:cxnSpLocks/>
          </p:cNvCxnSpPr>
          <p:nvPr/>
        </p:nvCxnSpPr>
        <p:spPr>
          <a:xfrm flipV="1">
            <a:off x="64453" y="1020342"/>
            <a:ext cx="5861001" cy="26569"/>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ABE05C05-50DB-446E-B80E-F799262901EF}"/>
              </a:ext>
            </a:extLst>
          </p:cNvPr>
          <p:cNvSpPr/>
          <p:nvPr/>
        </p:nvSpPr>
        <p:spPr>
          <a:xfrm>
            <a:off x="64453" y="1041168"/>
            <a:ext cx="498382" cy="46807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7" name="文本框 177">
            <a:extLst>
              <a:ext uri="{FF2B5EF4-FFF2-40B4-BE49-F238E27FC236}">
                <a16:creationId xmlns:a16="http://schemas.microsoft.com/office/drawing/2014/main" id="{5AEC6A20-C6E8-437C-9525-080883D05128}"/>
              </a:ext>
            </a:extLst>
          </p:cNvPr>
          <p:cNvSpPr txBox="1"/>
          <p:nvPr/>
        </p:nvSpPr>
        <p:spPr>
          <a:xfrm>
            <a:off x="656404" y="1050161"/>
            <a:ext cx="3857146" cy="461665"/>
          </a:xfrm>
          <a:prstGeom prst="rect">
            <a:avLst/>
          </a:prstGeom>
          <a:noFill/>
        </p:spPr>
        <p:txBody>
          <a:bodyPr wrap="none" rtlCol="0">
            <a:spAutoFit/>
          </a:bodyPr>
          <a:lstStyle/>
          <a:p>
            <a:r>
              <a:rPr lang="en-US" altLang="zh-CN" sz="2400" b="1" dirty="0">
                <a:solidFill>
                  <a:schemeClr val="accent2">
                    <a:lumMod val="50000"/>
                  </a:schemeClr>
                </a:solidFill>
              </a:rPr>
              <a:t>Background introduction</a:t>
            </a:r>
            <a:endParaRPr lang="zh-CN" altLang="en-US" sz="2400" b="1" dirty="0">
              <a:solidFill>
                <a:schemeClr val="accent2">
                  <a:lumMod val="50000"/>
                </a:schemeClr>
              </a:solidFill>
            </a:endParaRPr>
          </a:p>
        </p:txBody>
      </p:sp>
      <p:cxnSp>
        <p:nvCxnSpPr>
          <p:cNvPr id="13" name="直接连接符 12">
            <a:extLst>
              <a:ext uri="{FF2B5EF4-FFF2-40B4-BE49-F238E27FC236}">
                <a16:creationId xmlns:a16="http://schemas.microsoft.com/office/drawing/2014/main" id="{851B20EC-6A50-453B-A81E-6C5B77A49930}"/>
              </a:ext>
            </a:extLst>
          </p:cNvPr>
          <p:cNvCxnSpPr>
            <a:cxnSpLocks/>
          </p:cNvCxnSpPr>
          <p:nvPr/>
        </p:nvCxnSpPr>
        <p:spPr>
          <a:xfrm flipV="1">
            <a:off x="5987485" y="1020342"/>
            <a:ext cx="6140062" cy="1"/>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5FB5860-3221-47F0-8173-18CE35777768}"/>
              </a:ext>
            </a:extLst>
          </p:cNvPr>
          <p:cNvSpPr/>
          <p:nvPr/>
        </p:nvSpPr>
        <p:spPr>
          <a:xfrm>
            <a:off x="5987485" y="1034177"/>
            <a:ext cx="498382" cy="46807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12" name="文本框 192">
            <a:extLst>
              <a:ext uri="{FF2B5EF4-FFF2-40B4-BE49-F238E27FC236}">
                <a16:creationId xmlns:a16="http://schemas.microsoft.com/office/drawing/2014/main" id="{51CF8E6C-089A-49A0-8DD4-AEA193FDDDA1}"/>
              </a:ext>
            </a:extLst>
          </p:cNvPr>
          <p:cNvSpPr txBox="1"/>
          <p:nvPr/>
        </p:nvSpPr>
        <p:spPr>
          <a:xfrm>
            <a:off x="6450491" y="1020342"/>
            <a:ext cx="184731" cy="400110"/>
          </a:xfrm>
          <a:prstGeom prst="rect">
            <a:avLst/>
          </a:prstGeom>
          <a:noFill/>
        </p:spPr>
        <p:txBody>
          <a:bodyPr wrap="none" rtlCol="0">
            <a:spAutoFit/>
          </a:bodyPr>
          <a:lstStyle/>
          <a:p>
            <a:endParaRPr lang="zh-CN" altLang="en-US" sz="2000" b="1" dirty="0">
              <a:solidFill>
                <a:schemeClr val="accent2">
                  <a:lumMod val="50000"/>
                </a:schemeClr>
              </a:solidFill>
            </a:endParaRPr>
          </a:p>
        </p:txBody>
      </p:sp>
      <p:sp>
        <p:nvSpPr>
          <p:cNvPr id="43" name="TextBox 42"/>
          <p:cNvSpPr txBox="1"/>
          <p:nvPr/>
        </p:nvSpPr>
        <p:spPr>
          <a:xfrm>
            <a:off x="6265221" y="5242571"/>
            <a:ext cx="766980" cy="338554"/>
          </a:xfrm>
          <a:prstGeom prst="rect">
            <a:avLst/>
          </a:prstGeom>
          <a:noFill/>
        </p:spPr>
        <p:txBody>
          <a:bodyPr wrap="square" rtlCol="0">
            <a:spAutoFit/>
          </a:bodyPr>
          <a:lstStyle/>
          <a:p>
            <a:r>
              <a:rPr lang="en-US" altLang="zh-CN" sz="800" dirty="0">
                <a:solidFill>
                  <a:schemeClr val="bg1"/>
                </a:solidFill>
              </a:rPr>
              <a:t>Surrounding commercial</a:t>
            </a:r>
            <a:endParaRPr lang="zh-CN" altLang="en-US" sz="800" dirty="0">
              <a:solidFill>
                <a:schemeClr val="bg1"/>
              </a:solidFill>
            </a:endParaRPr>
          </a:p>
        </p:txBody>
      </p:sp>
      <p:sp>
        <p:nvSpPr>
          <p:cNvPr id="53" name="文本框 177">
            <a:extLst>
              <a:ext uri="{FF2B5EF4-FFF2-40B4-BE49-F238E27FC236}">
                <a16:creationId xmlns:a16="http://schemas.microsoft.com/office/drawing/2014/main" id="{8794975F-7A74-4E95-89D1-25286DE9984B}"/>
              </a:ext>
            </a:extLst>
          </p:cNvPr>
          <p:cNvSpPr txBox="1"/>
          <p:nvPr/>
        </p:nvSpPr>
        <p:spPr>
          <a:xfrm>
            <a:off x="6597526" y="1041168"/>
            <a:ext cx="3078087" cy="461665"/>
          </a:xfrm>
          <a:prstGeom prst="rect">
            <a:avLst/>
          </a:prstGeom>
          <a:noFill/>
        </p:spPr>
        <p:txBody>
          <a:bodyPr wrap="none" rtlCol="0">
            <a:spAutoFit/>
          </a:bodyPr>
          <a:lstStyle/>
          <a:p>
            <a:r>
              <a:rPr lang="en-US" altLang="zh-CN" sz="2400" b="1" dirty="0">
                <a:solidFill>
                  <a:schemeClr val="accent2">
                    <a:lumMod val="50000"/>
                  </a:schemeClr>
                </a:solidFill>
              </a:rPr>
              <a:t>Executive summary</a:t>
            </a:r>
            <a:endParaRPr lang="zh-CN" altLang="en-US" sz="2400" b="1" dirty="0">
              <a:solidFill>
                <a:schemeClr val="accent2">
                  <a:lumMod val="50000"/>
                </a:schemeClr>
              </a:solidFill>
            </a:endParaRPr>
          </a:p>
        </p:txBody>
      </p:sp>
      <p:sp>
        <p:nvSpPr>
          <p:cNvPr id="67" name="文本框 66">
            <a:extLst>
              <a:ext uri="{FF2B5EF4-FFF2-40B4-BE49-F238E27FC236}">
                <a16:creationId xmlns:a16="http://schemas.microsoft.com/office/drawing/2014/main" id="{FD45563E-1B2E-4320-AB27-826EDA94DE11}"/>
              </a:ext>
            </a:extLst>
          </p:cNvPr>
          <p:cNvSpPr txBox="1"/>
          <p:nvPr/>
        </p:nvSpPr>
        <p:spPr>
          <a:xfrm>
            <a:off x="5987485" y="1588360"/>
            <a:ext cx="6204516" cy="523220"/>
          </a:xfrm>
          <a:prstGeom prst="rect">
            <a:avLst/>
          </a:prstGeom>
          <a:noFill/>
        </p:spPr>
        <p:txBody>
          <a:bodyPr wrap="square" rtlCol="0">
            <a:spAutoFit/>
          </a:bodyPr>
          <a:lstStyle/>
          <a:p>
            <a:pPr algn="ctr"/>
            <a:r>
              <a:rPr lang="en-US" altLang="zh-CN" sz="1400" b="1" dirty="0">
                <a:solidFill>
                  <a:schemeClr val="accent2">
                    <a:lumMod val="50000"/>
                  </a:schemeClr>
                </a:solidFill>
              </a:rPr>
              <a:t>Retail industry needs to use technology to expand online business</a:t>
            </a:r>
          </a:p>
          <a:p>
            <a:pPr algn="ctr"/>
            <a:r>
              <a:rPr lang="en-US" altLang="zh-CN" sz="1400" b="1" dirty="0">
                <a:solidFill>
                  <a:schemeClr val="accent2">
                    <a:lumMod val="50000"/>
                  </a:schemeClr>
                </a:solidFill>
              </a:rPr>
              <a:t>Offline shopping center need to be transformed</a:t>
            </a:r>
            <a:endParaRPr lang="zh-CN" altLang="en-US" sz="1400" b="1" dirty="0">
              <a:solidFill>
                <a:schemeClr val="accent2">
                  <a:lumMod val="50000"/>
                </a:schemeClr>
              </a:solidFill>
            </a:endParaRPr>
          </a:p>
        </p:txBody>
      </p:sp>
      <p:cxnSp>
        <p:nvCxnSpPr>
          <p:cNvPr id="15" name="直接连接符 14">
            <a:extLst>
              <a:ext uri="{FF2B5EF4-FFF2-40B4-BE49-F238E27FC236}">
                <a16:creationId xmlns:a16="http://schemas.microsoft.com/office/drawing/2014/main" id="{B65217C3-C57E-4626-8ABD-27507808A90E}"/>
              </a:ext>
            </a:extLst>
          </p:cNvPr>
          <p:cNvCxnSpPr/>
          <p:nvPr/>
        </p:nvCxnSpPr>
        <p:spPr>
          <a:xfrm>
            <a:off x="5987485" y="1581634"/>
            <a:ext cx="620451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F0E03304-8980-44AD-B61D-EB03ECCE8FFC}"/>
              </a:ext>
            </a:extLst>
          </p:cNvPr>
          <p:cNvGrpSpPr/>
          <p:nvPr/>
        </p:nvGrpSpPr>
        <p:grpSpPr>
          <a:xfrm>
            <a:off x="5933921" y="2458542"/>
            <a:ext cx="2368805" cy="1349316"/>
            <a:chOff x="7877947" y="2742945"/>
            <a:chExt cx="2368805" cy="1349316"/>
          </a:xfrm>
        </p:grpSpPr>
        <p:sp>
          <p:nvSpPr>
            <p:cNvPr id="75" name="lightbulb-symbol_45049">
              <a:extLst>
                <a:ext uri="{FF2B5EF4-FFF2-40B4-BE49-F238E27FC236}">
                  <a16:creationId xmlns:a16="http://schemas.microsoft.com/office/drawing/2014/main" id="{0F375074-4E4D-461A-A921-EA11F1B1ACAE}"/>
                </a:ext>
              </a:extLst>
            </p:cNvPr>
            <p:cNvSpPr>
              <a:spLocks noChangeAspect="1"/>
            </p:cNvSpPr>
            <p:nvPr/>
          </p:nvSpPr>
          <p:spPr bwMode="auto">
            <a:xfrm>
              <a:off x="8862930" y="3136652"/>
              <a:ext cx="389169" cy="609685"/>
            </a:xfrm>
            <a:custGeom>
              <a:avLst/>
              <a:gdLst>
                <a:gd name="connsiteX0" fmla="*/ 116118 w 386557"/>
                <a:gd name="connsiteY0" fmla="*/ 554291 h 605592"/>
                <a:gd name="connsiteX1" fmla="*/ 270358 w 386557"/>
                <a:gd name="connsiteY1" fmla="*/ 554291 h 605592"/>
                <a:gd name="connsiteX2" fmla="*/ 296092 w 386557"/>
                <a:gd name="connsiteY2" fmla="*/ 579901 h 605592"/>
                <a:gd name="connsiteX3" fmla="*/ 270358 w 386557"/>
                <a:gd name="connsiteY3" fmla="*/ 605592 h 605592"/>
                <a:gd name="connsiteX4" fmla="*/ 116118 w 386557"/>
                <a:gd name="connsiteY4" fmla="*/ 605592 h 605592"/>
                <a:gd name="connsiteX5" fmla="*/ 90465 w 386557"/>
                <a:gd name="connsiteY5" fmla="*/ 579901 h 605592"/>
                <a:gd name="connsiteX6" fmla="*/ 116118 w 386557"/>
                <a:gd name="connsiteY6" fmla="*/ 554291 h 605592"/>
                <a:gd name="connsiteX7" fmla="*/ 116118 w 386557"/>
                <a:gd name="connsiteY7" fmla="*/ 481609 h 605592"/>
                <a:gd name="connsiteX8" fmla="*/ 270358 w 386557"/>
                <a:gd name="connsiteY8" fmla="*/ 481609 h 605592"/>
                <a:gd name="connsiteX9" fmla="*/ 296092 w 386557"/>
                <a:gd name="connsiteY9" fmla="*/ 507300 h 605592"/>
                <a:gd name="connsiteX10" fmla="*/ 270358 w 386557"/>
                <a:gd name="connsiteY10" fmla="*/ 532910 h 605592"/>
                <a:gd name="connsiteX11" fmla="*/ 116118 w 386557"/>
                <a:gd name="connsiteY11" fmla="*/ 532910 h 605592"/>
                <a:gd name="connsiteX12" fmla="*/ 90465 w 386557"/>
                <a:gd name="connsiteY12" fmla="*/ 507300 h 605592"/>
                <a:gd name="connsiteX13" fmla="*/ 116118 w 386557"/>
                <a:gd name="connsiteY13" fmla="*/ 481609 h 605592"/>
                <a:gd name="connsiteX14" fmla="*/ 156623 w 386557"/>
                <a:gd name="connsiteY14" fmla="*/ 199841 h 605592"/>
                <a:gd name="connsiteX15" fmla="*/ 229935 w 386557"/>
                <a:gd name="connsiteY15" fmla="*/ 199841 h 605592"/>
                <a:gd name="connsiteX16" fmla="*/ 258269 w 386557"/>
                <a:gd name="connsiteY16" fmla="*/ 228107 h 605592"/>
                <a:gd name="connsiteX17" fmla="*/ 229935 w 386557"/>
                <a:gd name="connsiteY17" fmla="*/ 256293 h 605592"/>
                <a:gd name="connsiteX18" fmla="*/ 156623 w 386557"/>
                <a:gd name="connsiteY18" fmla="*/ 256293 h 605592"/>
                <a:gd name="connsiteX19" fmla="*/ 128288 w 386557"/>
                <a:gd name="connsiteY19" fmla="*/ 228107 h 605592"/>
                <a:gd name="connsiteX20" fmla="*/ 156623 w 386557"/>
                <a:gd name="connsiteY20" fmla="*/ 199841 h 605592"/>
                <a:gd name="connsiteX21" fmla="*/ 156623 w 386557"/>
                <a:gd name="connsiteY21" fmla="*/ 125112 h 605592"/>
                <a:gd name="connsiteX22" fmla="*/ 229935 w 386557"/>
                <a:gd name="connsiteY22" fmla="*/ 125112 h 605592"/>
                <a:gd name="connsiteX23" fmla="*/ 258269 w 386557"/>
                <a:gd name="connsiteY23" fmla="*/ 153303 h 605592"/>
                <a:gd name="connsiteX24" fmla="*/ 229935 w 386557"/>
                <a:gd name="connsiteY24" fmla="*/ 181494 h 605592"/>
                <a:gd name="connsiteX25" fmla="*/ 156623 w 386557"/>
                <a:gd name="connsiteY25" fmla="*/ 181494 h 605592"/>
                <a:gd name="connsiteX26" fmla="*/ 128288 w 386557"/>
                <a:gd name="connsiteY26" fmla="*/ 153303 h 605592"/>
                <a:gd name="connsiteX27" fmla="*/ 156623 w 386557"/>
                <a:gd name="connsiteY27" fmla="*/ 125112 h 605592"/>
                <a:gd name="connsiteX28" fmla="*/ 193238 w 386557"/>
                <a:gd name="connsiteY28" fmla="*/ 56483 h 605592"/>
                <a:gd name="connsiteX29" fmla="*/ 56486 w 386557"/>
                <a:gd name="connsiteY29" fmla="*/ 193031 h 605592"/>
                <a:gd name="connsiteX30" fmla="*/ 92358 w 386557"/>
                <a:gd name="connsiteY30" fmla="*/ 299271 h 605592"/>
                <a:gd name="connsiteX31" fmla="*/ 129448 w 386557"/>
                <a:gd name="connsiteY31" fmla="*/ 402756 h 605592"/>
                <a:gd name="connsiteX32" fmla="*/ 164995 w 386557"/>
                <a:gd name="connsiteY32" fmla="*/ 402756 h 605592"/>
                <a:gd name="connsiteX33" fmla="*/ 164995 w 386557"/>
                <a:gd name="connsiteY33" fmla="*/ 302837 h 605592"/>
                <a:gd name="connsiteX34" fmla="*/ 193238 w 386557"/>
                <a:gd name="connsiteY34" fmla="*/ 274636 h 605592"/>
                <a:gd name="connsiteX35" fmla="*/ 221562 w 386557"/>
                <a:gd name="connsiteY35" fmla="*/ 302837 h 605592"/>
                <a:gd name="connsiteX36" fmla="*/ 221562 w 386557"/>
                <a:gd name="connsiteY36" fmla="*/ 402756 h 605592"/>
                <a:gd name="connsiteX37" fmla="*/ 257110 w 386557"/>
                <a:gd name="connsiteY37" fmla="*/ 402756 h 605592"/>
                <a:gd name="connsiteX38" fmla="*/ 294605 w 386557"/>
                <a:gd name="connsiteY38" fmla="*/ 297569 h 605592"/>
                <a:gd name="connsiteX39" fmla="*/ 329990 w 386557"/>
                <a:gd name="connsiteY39" fmla="*/ 193031 h 605592"/>
                <a:gd name="connsiteX40" fmla="*/ 193238 w 386557"/>
                <a:gd name="connsiteY40" fmla="*/ 56483 h 605592"/>
                <a:gd name="connsiteX41" fmla="*/ 193238 w 386557"/>
                <a:gd name="connsiteY41" fmla="*/ 0 h 605592"/>
                <a:gd name="connsiteX42" fmla="*/ 386557 w 386557"/>
                <a:gd name="connsiteY42" fmla="*/ 193031 h 605592"/>
                <a:gd name="connsiteX43" fmla="*/ 345166 w 386557"/>
                <a:gd name="connsiteY43" fmla="*/ 322853 h 605592"/>
                <a:gd name="connsiteX44" fmla="*/ 313190 w 386557"/>
                <a:gd name="connsiteY44" fmla="*/ 412724 h 605592"/>
                <a:gd name="connsiteX45" fmla="*/ 266605 w 386557"/>
                <a:gd name="connsiteY45" fmla="*/ 459239 h 605592"/>
                <a:gd name="connsiteX46" fmla="*/ 119952 w 386557"/>
                <a:gd name="connsiteY46" fmla="*/ 459239 h 605592"/>
                <a:gd name="connsiteX47" fmla="*/ 73367 w 386557"/>
                <a:gd name="connsiteY47" fmla="*/ 412724 h 605592"/>
                <a:gd name="connsiteX48" fmla="*/ 41796 w 386557"/>
                <a:gd name="connsiteY48" fmla="*/ 324474 h 605592"/>
                <a:gd name="connsiteX49" fmla="*/ 0 w 386557"/>
                <a:gd name="connsiteY49" fmla="*/ 193031 h 605592"/>
                <a:gd name="connsiteX50" fmla="*/ 193238 w 386557"/>
                <a:gd name="connsiteY50"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6557" h="605592">
                  <a:moveTo>
                    <a:pt x="116118" y="554291"/>
                  </a:moveTo>
                  <a:lnTo>
                    <a:pt x="270358" y="554291"/>
                  </a:lnTo>
                  <a:cubicBezTo>
                    <a:pt x="284565" y="554291"/>
                    <a:pt x="296092" y="565718"/>
                    <a:pt x="296092" y="579901"/>
                  </a:cubicBezTo>
                  <a:cubicBezTo>
                    <a:pt x="296092" y="594084"/>
                    <a:pt x="284565" y="605592"/>
                    <a:pt x="270358" y="605592"/>
                  </a:cubicBezTo>
                  <a:lnTo>
                    <a:pt x="116118" y="605592"/>
                  </a:lnTo>
                  <a:cubicBezTo>
                    <a:pt x="101912" y="605592"/>
                    <a:pt x="90465" y="594084"/>
                    <a:pt x="90465" y="579901"/>
                  </a:cubicBezTo>
                  <a:cubicBezTo>
                    <a:pt x="90465" y="565718"/>
                    <a:pt x="101912" y="554291"/>
                    <a:pt x="116118" y="554291"/>
                  </a:cubicBezTo>
                  <a:close/>
                  <a:moveTo>
                    <a:pt x="116118" y="481609"/>
                  </a:moveTo>
                  <a:lnTo>
                    <a:pt x="270358" y="481609"/>
                  </a:lnTo>
                  <a:cubicBezTo>
                    <a:pt x="284565" y="481609"/>
                    <a:pt x="296092" y="493117"/>
                    <a:pt x="296092" y="507300"/>
                  </a:cubicBezTo>
                  <a:cubicBezTo>
                    <a:pt x="296092" y="521483"/>
                    <a:pt x="284565" y="532910"/>
                    <a:pt x="270358" y="532910"/>
                  </a:cubicBezTo>
                  <a:lnTo>
                    <a:pt x="116118" y="532910"/>
                  </a:lnTo>
                  <a:cubicBezTo>
                    <a:pt x="101912" y="532910"/>
                    <a:pt x="90465" y="521483"/>
                    <a:pt x="90465" y="507300"/>
                  </a:cubicBezTo>
                  <a:cubicBezTo>
                    <a:pt x="90465" y="493117"/>
                    <a:pt x="101912" y="481609"/>
                    <a:pt x="116118" y="481609"/>
                  </a:cubicBezTo>
                  <a:close/>
                  <a:moveTo>
                    <a:pt x="156623" y="199841"/>
                  </a:moveTo>
                  <a:lnTo>
                    <a:pt x="229935" y="199841"/>
                  </a:lnTo>
                  <a:cubicBezTo>
                    <a:pt x="245523" y="199841"/>
                    <a:pt x="258269" y="212476"/>
                    <a:pt x="258269" y="228107"/>
                  </a:cubicBezTo>
                  <a:cubicBezTo>
                    <a:pt x="258269" y="243658"/>
                    <a:pt x="245523" y="256293"/>
                    <a:pt x="229935" y="256293"/>
                  </a:cubicBezTo>
                  <a:lnTo>
                    <a:pt x="156623" y="256293"/>
                  </a:lnTo>
                  <a:cubicBezTo>
                    <a:pt x="141035" y="256293"/>
                    <a:pt x="128288" y="243658"/>
                    <a:pt x="128288" y="228107"/>
                  </a:cubicBezTo>
                  <a:cubicBezTo>
                    <a:pt x="128288" y="212476"/>
                    <a:pt x="141035" y="199841"/>
                    <a:pt x="156623" y="199841"/>
                  </a:cubicBezTo>
                  <a:close/>
                  <a:moveTo>
                    <a:pt x="156623" y="125112"/>
                  </a:moveTo>
                  <a:lnTo>
                    <a:pt x="229935" y="125112"/>
                  </a:lnTo>
                  <a:cubicBezTo>
                    <a:pt x="245523" y="125112"/>
                    <a:pt x="258269" y="137749"/>
                    <a:pt x="258269" y="153303"/>
                  </a:cubicBezTo>
                  <a:cubicBezTo>
                    <a:pt x="258269" y="168857"/>
                    <a:pt x="245523" y="181494"/>
                    <a:pt x="229935" y="181494"/>
                  </a:cubicBezTo>
                  <a:lnTo>
                    <a:pt x="156623" y="181494"/>
                  </a:lnTo>
                  <a:cubicBezTo>
                    <a:pt x="141035" y="181494"/>
                    <a:pt x="128288" y="168857"/>
                    <a:pt x="128288" y="153303"/>
                  </a:cubicBezTo>
                  <a:cubicBezTo>
                    <a:pt x="128288" y="137749"/>
                    <a:pt x="141035" y="125112"/>
                    <a:pt x="156623" y="125112"/>
                  </a:cubicBezTo>
                  <a:close/>
                  <a:moveTo>
                    <a:pt x="193238" y="56483"/>
                  </a:moveTo>
                  <a:cubicBezTo>
                    <a:pt x="117842" y="56483"/>
                    <a:pt x="56486" y="117666"/>
                    <a:pt x="56486" y="193031"/>
                  </a:cubicBezTo>
                  <a:cubicBezTo>
                    <a:pt x="56486" y="227391"/>
                    <a:pt x="74747" y="263939"/>
                    <a:pt x="92358" y="299271"/>
                  </a:cubicBezTo>
                  <a:cubicBezTo>
                    <a:pt x="109239" y="333064"/>
                    <a:pt x="126607" y="367829"/>
                    <a:pt x="129448" y="402756"/>
                  </a:cubicBezTo>
                  <a:lnTo>
                    <a:pt x="164995" y="402756"/>
                  </a:lnTo>
                  <a:lnTo>
                    <a:pt x="164995" y="302837"/>
                  </a:lnTo>
                  <a:cubicBezTo>
                    <a:pt x="164995" y="287278"/>
                    <a:pt x="177656" y="274636"/>
                    <a:pt x="193238" y="274636"/>
                  </a:cubicBezTo>
                  <a:cubicBezTo>
                    <a:pt x="208821" y="274636"/>
                    <a:pt x="221562" y="287278"/>
                    <a:pt x="221562" y="302837"/>
                  </a:cubicBezTo>
                  <a:lnTo>
                    <a:pt x="221562" y="402756"/>
                  </a:lnTo>
                  <a:lnTo>
                    <a:pt x="257110" y="402756"/>
                  </a:lnTo>
                  <a:cubicBezTo>
                    <a:pt x="259869" y="366613"/>
                    <a:pt x="277562" y="331524"/>
                    <a:pt x="294605" y="297569"/>
                  </a:cubicBezTo>
                  <a:cubicBezTo>
                    <a:pt x="312865" y="261346"/>
                    <a:pt x="329990" y="227148"/>
                    <a:pt x="329990" y="193031"/>
                  </a:cubicBezTo>
                  <a:cubicBezTo>
                    <a:pt x="329990" y="117666"/>
                    <a:pt x="268715" y="56483"/>
                    <a:pt x="193238" y="56483"/>
                  </a:cubicBezTo>
                  <a:close/>
                  <a:moveTo>
                    <a:pt x="193238" y="0"/>
                  </a:moveTo>
                  <a:cubicBezTo>
                    <a:pt x="299880" y="0"/>
                    <a:pt x="386557" y="86548"/>
                    <a:pt x="386557" y="193031"/>
                  </a:cubicBezTo>
                  <a:cubicBezTo>
                    <a:pt x="386557" y="240519"/>
                    <a:pt x="365537" y="282334"/>
                    <a:pt x="345166" y="322853"/>
                  </a:cubicBezTo>
                  <a:cubicBezTo>
                    <a:pt x="328691" y="355511"/>
                    <a:pt x="313190" y="386305"/>
                    <a:pt x="313190" y="412724"/>
                  </a:cubicBezTo>
                  <a:cubicBezTo>
                    <a:pt x="313190" y="438331"/>
                    <a:pt x="292332" y="459239"/>
                    <a:pt x="266605" y="459239"/>
                  </a:cubicBezTo>
                  <a:lnTo>
                    <a:pt x="119952" y="459239"/>
                  </a:lnTo>
                  <a:cubicBezTo>
                    <a:pt x="94225" y="459239"/>
                    <a:pt x="73367" y="438331"/>
                    <a:pt x="73367" y="412724"/>
                  </a:cubicBezTo>
                  <a:cubicBezTo>
                    <a:pt x="73367" y="387764"/>
                    <a:pt x="58028" y="357051"/>
                    <a:pt x="41796" y="324474"/>
                  </a:cubicBezTo>
                  <a:cubicBezTo>
                    <a:pt x="21263" y="283307"/>
                    <a:pt x="0" y="240843"/>
                    <a:pt x="0" y="193031"/>
                  </a:cubicBezTo>
                  <a:cubicBezTo>
                    <a:pt x="0" y="86548"/>
                    <a:pt x="86677" y="0"/>
                    <a:pt x="193238" y="0"/>
                  </a:cubicBezTo>
                  <a:close/>
                </a:path>
              </a:pathLst>
            </a:custGeom>
            <a:solidFill>
              <a:schemeClr val="accent2">
                <a:lumMod val="75000"/>
              </a:schemeClr>
            </a:solidFill>
            <a:ln>
              <a:solidFill>
                <a:schemeClr val="accent2">
                  <a:lumMod val="75000"/>
                </a:schemeClr>
              </a:solidFill>
            </a:ln>
          </p:spPr>
          <p:txBody>
            <a:bodyPr/>
            <a:lstStyle/>
            <a:p>
              <a:endParaRPr lang="zh-CN" altLang="en-US"/>
            </a:p>
          </p:txBody>
        </p:sp>
        <p:sp>
          <p:nvSpPr>
            <p:cNvPr id="27" name="圆: 空心 26">
              <a:extLst>
                <a:ext uri="{FF2B5EF4-FFF2-40B4-BE49-F238E27FC236}">
                  <a16:creationId xmlns:a16="http://schemas.microsoft.com/office/drawing/2014/main" id="{4960D8D3-5A9F-48D3-B984-A2E8FAD60562}"/>
                </a:ext>
              </a:extLst>
            </p:cNvPr>
            <p:cNvSpPr/>
            <p:nvPr/>
          </p:nvSpPr>
          <p:spPr>
            <a:xfrm>
              <a:off x="8456047" y="2855340"/>
              <a:ext cx="1202937" cy="1172311"/>
            </a:xfrm>
            <a:prstGeom prst="donut">
              <a:avLst>
                <a:gd name="adj" fmla="val 1505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a:extLst>
                <a:ext uri="{FF2B5EF4-FFF2-40B4-BE49-F238E27FC236}">
                  <a16:creationId xmlns:a16="http://schemas.microsoft.com/office/drawing/2014/main" id="{B5AC2CC9-99AF-4523-A0D4-094F13904149}"/>
                </a:ext>
              </a:extLst>
            </p:cNvPr>
            <p:cNvSpPr/>
            <p:nvPr/>
          </p:nvSpPr>
          <p:spPr>
            <a:xfrm>
              <a:off x="7877947" y="2742945"/>
              <a:ext cx="709823" cy="650767"/>
            </a:xfrm>
            <a:prstGeom prst="ellipse">
              <a:avLst/>
            </a:prstGeom>
            <a:solidFill>
              <a:schemeClr val="accent2">
                <a:lumMod val="75000"/>
              </a:schemeClr>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S</a:t>
              </a:r>
              <a:endParaRPr lang="zh-CN" altLang="en-US" sz="2800" b="1" dirty="0"/>
            </a:p>
          </p:txBody>
        </p:sp>
        <p:sp>
          <p:nvSpPr>
            <p:cNvPr id="78" name="椭圆 77">
              <a:extLst>
                <a:ext uri="{FF2B5EF4-FFF2-40B4-BE49-F238E27FC236}">
                  <a16:creationId xmlns:a16="http://schemas.microsoft.com/office/drawing/2014/main" id="{EAB560B3-903A-4B12-BB03-507FF7169EAB}"/>
                </a:ext>
              </a:extLst>
            </p:cNvPr>
            <p:cNvSpPr/>
            <p:nvPr/>
          </p:nvSpPr>
          <p:spPr>
            <a:xfrm>
              <a:off x="7877947" y="3441494"/>
              <a:ext cx="709823" cy="650767"/>
            </a:xfrm>
            <a:prstGeom prst="ellipse">
              <a:avLst/>
            </a:prstGeom>
            <a:solidFill>
              <a:schemeClr val="accent2">
                <a:lumMod val="75000"/>
              </a:schemeClr>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O</a:t>
              </a:r>
              <a:endParaRPr lang="zh-CN" altLang="en-US" sz="2800" b="1" dirty="0"/>
            </a:p>
          </p:txBody>
        </p:sp>
        <p:sp>
          <p:nvSpPr>
            <p:cNvPr id="79" name="椭圆 78">
              <a:extLst>
                <a:ext uri="{FF2B5EF4-FFF2-40B4-BE49-F238E27FC236}">
                  <a16:creationId xmlns:a16="http://schemas.microsoft.com/office/drawing/2014/main" id="{3B5F9DF7-59CA-4493-9344-6BBA540C516E}"/>
                </a:ext>
              </a:extLst>
            </p:cNvPr>
            <p:cNvSpPr/>
            <p:nvPr/>
          </p:nvSpPr>
          <p:spPr>
            <a:xfrm>
              <a:off x="9507515" y="2742945"/>
              <a:ext cx="709823" cy="650767"/>
            </a:xfrm>
            <a:prstGeom prst="ellipse">
              <a:avLst/>
            </a:prstGeom>
            <a:solidFill>
              <a:schemeClr val="accent2">
                <a:lumMod val="75000"/>
              </a:schemeClr>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W</a:t>
              </a:r>
              <a:endParaRPr lang="zh-CN" altLang="en-US" sz="2800" b="1" dirty="0"/>
            </a:p>
          </p:txBody>
        </p:sp>
        <p:sp>
          <p:nvSpPr>
            <p:cNvPr id="80" name="椭圆 79">
              <a:extLst>
                <a:ext uri="{FF2B5EF4-FFF2-40B4-BE49-F238E27FC236}">
                  <a16:creationId xmlns:a16="http://schemas.microsoft.com/office/drawing/2014/main" id="{F7DE8E59-BF16-4052-9F0B-1F9994E62858}"/>
                </a:ext>
              </a:extLst>
            </p:cNvPr>
            <p:cNvSpPr/>
            <p:nvPr/>
          </p:nvSpPr>
          <p:spPr>
            <a:xfrm>
              <a:off x="9536929" y="3437012"/>
              <a:ext cx="709823" cy="650767"/>
            </a:xfrm>
            <a:prstGeom prst="ellipse">
              <a:avLst/>
            </a:prstGeom>
            <a:solidFill>
              <a:schemeClr val="accent2">
                <a:lumMod val="75000"/>
              </a:schemeClr>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T</a:t>
              </a:r>
              <a:endParaRPr lang="zh-CN" altLang="en-US" sz="2800" b="1" dirty="0"/>
            </a:p>
          </p:txBody>
        </p:sp>
      </p:grpSp>
      <p:cxnSp>
        <p:nvCxnSpPr>
          <p:cNvPr id="88" name="直接连接符 87">
            <a:extLst>
              <a:ext uri="{FF2B5EF4-FFF2-40B4-BE49-F238E27FC236}">
                <a16:creationId xmlns:a16="http://schemas.microsoft.com/office/drawing/2014/main" id="{5F259D22-CC0F-477F-8ED3-3BF07B1430FD}"/>
              </a:ext>
            </a:extLst>
          </p:cNvPr>
          <p:cNvCxnSpPr/>
          <p:nvPr/>
        </p:nvCxnSpPr>
        <p:spPr>
          <a:xfrm>
            <a:off x="5987485" y="4441375"/>
            <a:ext cx="6204515"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22">
            <a:extLst>
              <a:ext uri="{FF2B5EF4-FFF2-40B4-BE49-F238E27FC236}">
                <a16:creationId xmlns:a16="http://schemas.microsoft.com/office/drawing/2014/main" id="{E9BB37DC-B7AA-47DA-835E-3844EE74A69B}"/>
              </a:ext>
            </a:extLst>
          </p:cNvPr>
          <p:cNvSpPr txBox="1"/>
          <p:nvPr/>
        </p:nvSpPr>
        <p:spPr>
          <a:xfrm>
            <a:off x="120153" y="1443064"/>
            <a:ext cx="5556111" cy="4893647"/>
          </a:xfrm>
          <a:prstGeom prst="rect">
            <a:avLst/>
          </a:prstGeom>
          <a:noFill/>
        </p:spPr>
        <p:txBody>
          <a:bodyPr wrap="square" rtlCol="0">
            <a:spAutoFit/>
          </a:bodyPr>
          <a:lstStyle/>
          <a:p>
            <a:pPr latinLnBrk="1">
              <a:lnSpc>
                <a:spcPct val="200000"/>
              </a:lnSpc>
            </a:pPr>
            <a:r>
              <a:rPr lang="en-US" altLang="zh-CN" sz="1200" dirty="0">
                <a:solidFill>
                  <a:schemeClr val="accent2">
                    <a:lumMod val="50000"/>
                  </a:schemeClr>
                </a:solidFill>
              </a:rPr>
              <a:t>Due to the development of technology, online shopping is a major concern for traditional shopping models as well as shopping centers because of commodities with the ease of purchasing, larger ranges and lower prices. The development </a:t>
            </a:r>
          </a:p>
          <a:p>
            <a:pPr latinLnBrk="1">
              <a:lnSpc>
                <a:spcPct val="200000"/>
              </a:lnSpc>
            </a:pPr>
            <a:r>
              <a:rPr lang="en-US" altLang="zh-CN" sz="1200" dirty="0">
                <a:solidFill>
                  <a:schemeClr val="accent2">
                    <a:lumMod val="50000"/>
                  </a:schemeClr>
                </a:solidFill>
              </a:rPr>
              <a:t>of the e-commerce does not have a devastating effect on the Australian native retailers and it also has the opportunity to change their traditional pattern and meet the needs </a:t>
            </a:r>
            <a:r>
              <a:rPr lang="en-US" altLang="zh-CN" sz="1200">
                <a:solidFill>
                  <a:schemeClr val="accent2">
                    <a:lumMod val="50000"/>
                  </a:schemeClr>
                </a:solidFill>
              </a:rPr>
              <a:t>of consumers.</a:t>
            </a:r>
            <a:endParaRPr lang="en-US" altLang="zh-CN" sz="1200" dirty="0">
              <a:solidFill>
                <a:schemeClr val="accent2">
                  <a:lumMod val="50000"/>
                </a:schemeClr>
              </a:solidFill>
            </a:endParaRPr>
          </a:p>
          <a:p>
            <a:pPr latinLnBrk="1">
              <a:lnSpc>
                <a:spcPct val="200000"/>
              </a:lnSpc>
            </a:pPr>
            <a:r>
              <a:rPr lang="en-US" altLang="zh-CN" sz="1200" dirty="0">
                <a:solidFill>
                  <a:schemeClr val="accent2">
                    <a:lumMod val="50000"/>
                  </a:schemeClr>
                </a:solidFill>
              </a:rPr>
              <a:t>Therefore, measures should be taken in order to help traditional shopping models make more profits and to exist. Considering the features of traditional shopping models and the situation of macroeconomics in Australian, suggestion on the strategy has been given from the customers, commodities and other related aspects. From what has been mentioned above, we hope that the traditional shopping models can make full use of this opportunity to turn the crisis into opportunities and complete the self-transformation and upgrading.</a:t>
            </a:r>
          </a:p>
        </p:txBody>
      </p:sp>
      <p:sp>
        <p:nvSpPr>
          <p:cNvPr id="5" name="箭头: 右 4">
            <a:extLst>
              <a:ext uri="{FF2B5EF4-FFF2-40B4-BE49-F238E27FC236}">
                <a16:creationId xmlns:a16="http://schemas.microsoft.com/office/drawing/2014/main" id="{6AAEFEF5-34CD-4B6A-AF95-08E8F5B71033}"/>
              </a:ext>
            </a:extLst>
          </p:cNvPr>
          <p:cNvSpPr/>
          <p:nvPr/>
        </p:nvSpPr>
        <p:spPr>
          <a:xfrm>
            <a:off x="8299288" y="2818413"/>
            <a:ext cx="906471" cy="530752"/>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Analyze</a:t>
            </a:r>
            <a:endParaRPr lang="zh-CN" altLang="en-US" sz="1200" b="1" dirty="0"/>
          </a:p>
        </p:txBody>
      </p:sp>
      <p:sp>
        <p:nvSpPr>
          <p:cNvPr id="6" name="矩形: 圆角 5">
            <a:extLst>
              <a:ext uri="{FF2B5EF4-FFF2-40B4-BE49-F238E27FC236}">
                <a16:creationId xmlns:a16="http://schemas.microsoft.com/office/drawing/2014/main" id="{5B81A857-EB21-4550-953F-61661C9AF9ED}"/>
              </a:ext>
            </a:extLst>
          </p:cNvPr>
          <p:cNvSpPr/>
          <p:nvPr/>
        </p:nvSpPr>
        <p:spPr>
          <a:xfrm>
            <a:off x="10619565" y="2246740"/>
            <a:ext cx="1452282" cy="26778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Macroeconomics</a:t>
            </a:r>
            <a:endParaRPr lang="zh-CN" altLang="en-US" sz="1200" b="1" dirty="0"/>
          </a:p>
        </p:txBody>
      </p:sp>
      <p:sp>
        <p:nvSpPr>
          <p:cNvPr id="30" name="矩形: 圆角 29">
            <a:extLst>
              <a:ext uri="{FF2B5EF4-FFF2-40B4-BE49-F238E27FC236}">
                <a16:creationId xmlns:a16="http://schemas.microsoft.com/office/drawing/2014/main" id="{16F2DB16-80D9-45EB-B966-710330102EF2}"/>
              </a:ext>
            </a:extLst>
          </p:cNvPr>
          <p:cNvSpPr/>
          <p:nvPr/>
        </p:nvSpPr>
        <p:spPr>
          <a:xfrm>
            <a:off x="10619565" y="2684521"/>
            <a:ext cx="1452282" cy="26778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E-commerce</a:t>
            </a:r>
            <a:endParaRPr lang="zh-CN" altLang="en-US" sz="1200" b="1" dirty="0"/>
          </a:p>
        </p:txBody>
      </p:sp>
      <p:sp>
        <p:nvSpPr>
          <p:cNvPr id="31" name="矩形: 圆角 30">
            <a:extLst>
              <a:ext uri="{FF2B5EF4-FFF2-40B4-BE49-F238E27FC236}">
                <a16:creationId xmlns:a16="http://schemas.microsoft.com/office/drawing/2014/main" id="{DD0AD1A3-108E-4633-9911-7720FAEFA055}"/>
              </a:ext>
            </a:extLst>
          </p:cNvPr>
          <p:cNvSpPr/>
          <p:nvPr/>
        </p:nvSpPr>
        <p:spPr>
          <a:xfrm>
            <a:off x="10619565" y="3121608"/>
            <a:ext cx="1452282" cy="33400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International trade</a:t>
            </a:r>
            <a:endParaRPr lang="zh-CN" altLang="en-US" sz="1200" b="1" dirty="0"/>
          </a:p>
        </p:txBody>
      </p:sp>
      <p:sp>
        <p:nvSpPr>
          <p:cNvPr id="32" name="矩形: 圆角 31">
            <a:extLst>
              <a:ext uri="{FF2B5EF4-FFF2-40B4-BE49-F238E27FC236}">
                <a16:creationId xmlns:a16="http://schemas.microsoft.com/office/drawing/2014/main" id="{70752AC2-9C4A-452A-871F-66A1C45D8182}"/>
              </a:ext>
            </a:extLst>
          </p:cNvPr>
          <p:cNvSpPr/>
          <p:nvPr/>
        </p:nvSpPr>
        <p:spPr>
          <a:xfrm>
            <a:off x="10619565" y="3624912"/>
            <a:ext cx="1452282" cy="33400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Consumer preferences</a:t>
            </a:r>
            <a:endParaRPr lang="zh-CN" altLang="en-US" sz="1200" b="1" dirty="0"/>
          </a:p>
        </p:txBody>
      </p:sp>
      <p:sp>
        <p:nvSpPr>
          <p:cNvPr id="34" name="文本框 33">
            <a:extLst>
              <a:ext uri="{FF2B5EF4-FFF2-40B4-BE49-F238E27FC236}">
                <a16:creationId xmlns:a16="http://schemas.microsoft.com/office/drawing/2014/main" id="{D40205BB-6162-40E6-9442-75C92C018827}"/>
              </a:ext>
            </a:extLst>
          </p:cNvPr>
          <p:cNvSpPr txBox="1"/>
          <p:nvPr/>
        </p:nvSpPr>
        <p:spPr>
          <a:xfrm>
            <a:off x="8243448" y="3938071"/>
            <a:ext cx="6204516" cy="461665"/>
          </a:xfrm>
          <a:prstGeom prst="rect">
            <a:avLst/>
          </a:prstGeom>
          <a:noFill/>
        </p:spPr>
        <p:txBody>
          <a:bodyPr wrap="square" rtlCol="0">
            <a:spAutoFit/>
          </a:bodyPr>
          <a:lstStyle/>
          <a:p>
            <a:pPr algn="ctr"/>
            <a:r>
              <a:rPr lang="en-US" altLang="zh-CN" sz="2400" b="1" dirty="0">
                <a:solidFill>
                  <a:schemeClr val="accent2">
                    <a:lumMod val="50000"/>
                  </a:schemeClr>
                </a:solidFill>
              </a:rPr>
              <a:t>……</a:t>
            </a:r>
            <a:endParaRPr lang="zh-CN" altLang="en-US" sz="2400" b="1" dirty="0">
              <a:solidFill>
                <a:schemeClr val="accent2">
                  <a:lumMod val="50000"/>
                </a:schemeClr>
              </a:solidFill>
            </a:endParaRPr>
          </a:p>
        </p:txBody>
      </p:sp>
      <p:sp>
        <p:nvSpPr>
          <p:cNvPr id="35" name="文本框 34">
            <a:extLst>
              <a:ext uri="{FF2B5EF4-FFF2-40B4-BE49-F238E27FC236}">
                <a16:creationId xmlns:a16="http://schemas.microsoft.com/office/drawing/2014/main" id="{D3E5AB4A-E1B4-4DF9-B80D-EAB79C2D8607}"/>
              </a:ext>
            </a:extLst>
          </p:cNvPr>
          <p:cNvSpPr txBox="1"/>
          <p:nvPr/>
        </p:nvSpPr>
        <p:spPr>
          <a:xfrm>
            <a:off x="5867331" y="4498986"/>
            <a:ext cx="6204516" cy="523220"/>
          </a:xfrm>
          <a:prstGeom prst="rect">
            <a:avLst/>
          </a:prstGeom>
          <a:noFill/>
        </p:spPr>
        <p:txBody>
          <a:bodyPr wrap="square" rtlCol="0">
            <a:spAutoFit/>
          </a:bodyPr>
          <a:lstStyle/>
          <a:p>
            <a:pPr algn="ctr"/>
            <a:r>
              <a:rPr lang="en-US" altLang="zh-CN" sz="1400" b="1" dirty="0">
                <a:solidFill>
                  <a:schemeClr val="accent2">
                    <a:lumMod val="50000"/>
                  </a:schemeClr>
                </a:solidFill>
              </a:rPr>
              <a:t>Strategy about external, internal management &amp; structure upgrading</a:t>
            </a:r>
          </a:p>
          <a:p>
            <a:pPr algn="ctr"/>
            <a:endParaRPr lang="zh-CN" altLang="en-US" sz="1400" b="1" dirty="0">
              <a:solidFill>
                <a:schemeClr val="accent2">
                  <a:lumMod val="50000"/>
                </a:schemeClr>
              </a:solidFill>
            </a:endParaRPr>
          </a:p>
        </p:txBody>
      </p:sp>
      <p:sp>
        <p:nvSpPr>
          <p:cNvPr id="36" name="TextBox 22">
            <a:extLst>
              <a:ext uri="{FF2B5EF4-FFF2-40B4-BE49-F238E27FC236}">
                <a16:creationId xmlns:a16="http://schemas.microsoft.com/office/drawing/2014/main" id="{BC8077DC-C538-4C40-928B-7CDC3A8766C3}"/>
              </a:ext>
            </a:extLst>
          </p:cNvPr>
          <p:cNvSpPr txBox="1"/>
          <p:nvPr/>
        </p:nvSpPr>
        <p:spPr>
          <a:xfrm>
            <a:off x="6096000" y="4774014"/>
            <a:ext cx="5556111" cy="1512402"/>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l"/>
            </a:pPr>
            <a:r>
              <a:rPr lang="en-US" altLang="zh-CN" sz="1200" b="1" dirty="0">
                <a:solidFill>
                  <a:schemeClr val="accent2">
                    <a:lumMod val="50000"/>
                  </a:schemeClr>
                </a:solidFill>
              </a:rPr>
              <a:t>Combine the network for promotion and sales</a:t>
            </a:r>
          </a:p>
          <a:p>
            <a:pPr marL="171450" indent="-171450" latinLnBrk="1">
              <a:lnSpc>
                <a:spcPct val="200000"/>
              </a:lnSpc>
              <a:buFont typeface="Wingdings" panose="05000000000000000000" pitchFamily="2" charset="2"/>
              <a:buChar char="l"/>
            </a:pPr>
            <a:r>
              <a:rPr lang="en-US" altLang="zh-CN" sz="1200" b="1" dirty="0">
                <a:solidFill>
                  <a:schemeClr val="accent2">
                    <a:lumMod val="50000"/>
                  </a:schemeClr>
                </a:solidFill>
              </a:rPr>
              <a:t>Speed ​​up the brand upgrade</a:t>
            </a:r>
          </a:p>
          <a:p>
            <a:pPr marL="171450" indent="-171450" latinLnBrk="1">
              <a:lnSpc>
                <a:spcPct val="200000"/>
              </a:lnSpc>
              <a:buFont typeface="Wingdings" panose="05000000000000000000" pitchFamily="2" charset="2"/>
              <a:buChar char="l"/>
            </a:pPr>
            <a:r>
              <a:rPr lang="en-US" altLang="zh-CN" sz="1200" b="1" dirty="0">
                <a:solidFill>
                  <a:schemeClr val="accent2">
                    <a:lumMod val="50000"/>
                  </a:schemeClr>
                </a:solidFill>
              </a:rPr>
              <a:t>Guarantee the operation of the shopping center enterprise</a:t>
            </a:r>
          </a:p>
          <a:p>
            <a:pPr marL="171450" indent="-171450" latinLnBrk="1">
              <a:lnSpc>
                <a:spcPct val="200000"/>
              </a:lnSpc>
              <a:buFont typeface="Wingdings" panose="05000000000000000000" pitchFamily="2" charset="2"/>
              <a:buChar char="l"/>
            </a:pPr>
            <a:r>
              <a:rPr lang="en-US" altLang="zh-CN" sz="1200" b="1" dirty="0">
                <a:solidFill>
                  <a:schemeClr val="accent2">
                    <a:lumMod val="50000"/>
                  </a:schemeClr>
                </a:solidFill>
              </a:rPr>
              <a:t>Promote the transformation of the shopping center</a:t>
            </a:r>
          </a:p>
        </p:txBody>
      </p:sp>
      <p:sp>
        <p:nvSpPr>
          <p:cNvPr id="37" name="文本框 36">
            <a:extLst>
              <a:ext uri="{FF2B5EF4-FFF2-40B4-BE49-F238E27FC236}">
                <a16:creationId xmlns:a16="http://schemas.microsoft.com/office/drawing/2014/main" id="{1160F2C4-465C-46DD-8821-A4FD6E66EDD9}"/>
              </a:ext>
            </a:extLst>
          </p:cNvPr>
          <p:cNvSpPr txBox="1"/>
          <p:nvPr/>
        </p:nvSpPr>
        <p:spPr>
          <a:xfrm>
            <a:off x="11801017" y="6552577"/>
            <a:ext cx="288375" cy="369332"/>
          </a:xfrm>
          <a:prstGeom prst="rect">
            <a:avLst/>
          </a:prstGeom>
          <a:noFill/>
        </p:spPr>
        <p:txBody>
          <a:bodyPr wrap="square" rtlCol="0">
            <a:spAutoFit/>
          </a:bodyPr>
          <a:lstStyle/>
          <a:p>
            <a:r>
              <a:rPr lang="en-US" altLang="zh-CN" b="1" dirty="0"/>
              <a:t>2</a:t>
            </a:r>
            <a:endParaRPr lang="zh-CN" altLang="en-US" b="1" dirty="0"/>
          </a:p>
        </p:txBody>
      </p:sp>
      <p:sp>
        <p:nvSpPr>
          <p:cNvPr id="10" name="文本框 9">
            <a:extLst>
              <a:ext uri="{FF2B5EF4-FFF2-40B4-BE49-F238E27FC236}">
                <a16:creationId xmlns:a16="http://schemas.microsoft.com/office/drawing/2014/main" id="{5B42F019-542E-4BD3-A99C-D746F048B864}"/>
              </a:ext>
            </a:extLst>
          </p:cNvPr>
          <p:cNvSpPr txBox="1"/>
          <p:nvPr/>
        </p:nvSpPr>
        <p:spPr>
          <a:xfrm>
            <a:off x="9099593" y="2948058"/>
            <a:ext cx="1268296" cy="307777"/>
          </a:xfrm>
          <a:prstGeom prst="rect">
            <a:avLst/>
          </a:prstGeom>
          <a:noFill/>
        </p:spPr>
        <p:txBody>
          <a:bodyPr wrap="none" rtlCol="0">
            <a:spAutoFit/>
          </a:bodyPr>
          <a:lstStyle/>
          <a:p>
            <a:r>
              <a:rPr lang="en-US" altLang="zh-CN" sz="1400" dirty="0">
                <a:solidFill>
                  <a:schemeClr val="accent2">
                    <a:lumMod val="50000"/>
                  </a:schemeClr>
                </a:solidFill>
              </a:rPr>
              <a:t>The impact of</a:t>
            </a:r>
            <a:endParaRPr lang="zh-CN" altLang="en-US" sz="1400" dirty="0">
              <a:solidFill>
                <a:schemeClr val="accent2">
                  <a:lumMod val="50000"/>
                </a:schemeClr>
              </a:solidFill>
            </a:endParaRPr>
          </a:p>
        </p:txBody>
      </p:sp>
      <p:sp>
        <p:nvSpPr>
          <p:cNvPr id="16" name="左大括号 15">
            <a:extLst>
              <a:ext uri="{FF2B5EF4-FFF2-40B4-BE49-F238E27FC236}">
                <a16:creationId xmlns:a16="http://schemas.microsoft.com/office/drawing/2014/main" id="{4382D8A9-1B7C-428F-B650-793AB11F6A1C}"/>
              </a:ext>
            </a:extLst>
          </p:cNvPr>
          <p:cNvSpPr/>
          <p:nvPr/>
        </p:nvSpPr>
        <p:spPr>
          <a:xfrm>
            <a:off x="10308611" y="2278323"/>
            <a:ext cx="310954" cy="2000297"/>
          </a:xfrm>
          <a:prstGeom prst="leftBrace">
            <a:avLst>
              <a:gd name="adj1" fmla="val 8333"/>
              <a:gd name="adj2" fmla="val 409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2"/>
    </p:custDataLst>
    <p:extLst>
      <p:ext uri="{BB962C8B-B14F-4D97-AF65-F5344CB8AC3E}">
        <p14:creationId xmlns:p14="http://schemas.microsoft.com/office/powerpoint/2010/main" val="138531066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9000" b="-9000"/>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BF9941D-0E90-4AFB-A14B-F4AA24D63E5D}"/>
              </a:ext>
            </a:extLst>
          </p:cNvPr>
          <p:cNvSpPr txBox="1"/>
          <p:nvPr/>
        </p:nvSpPr>
        <p:spPr>
          <a:xfrm>
            <a:off x="223641" y="278674"/>
            <a:ext cx="5811399" cy="984885"/>
          </a:xfrm>
          <a:prstGeom prst="rect">
            <a:avLst/>
          </a:prstGeom>
          <a:noFill/>
        </p:spPr>
        <p:txBody>
          <a:bodyPr wrap="none" rtlCol="0">
            <a:spAutoFit/>
          </a:bodyPr>
          <a:lstStyle/>
          <a:p>
            <a:r>
              <a:rPr lang="en-US" altLang="zh-CN" sz="4000" b="1" dirty="0">
                <a:solidFill>
                  <a:schemeClr val="bg1"/>
                </a:solidFill>
                <a:latin typeface="Arial" panose="020B0604020202020204" pitchFamily="34" charset="0"/>
                <a:cs typeface="Arial" panose="020B0604020202020204" pitchFamily="34" charset="0"/>
              </a:rPr>
              <a:t>Circumstance Analysis</a:t>
            </a:r>
            <a:endParaRPr lang="zh-CN" altLang="en-US" sz="4000" b="1" dirty="0">
              <a:solidFill>
                <a:schemeClr val="bg1"/>
              </a:solidFill>
              <a:latin typeface="Arial" panose="020B0604020202020204" pitchFamily="34" charset="0"/>
              <a:cs typeface="Arial" panose="020B0604020202020204" pitchFamily="34" charset="0"/>
            </a:endParaRPr>
          </a:p>
          <a:p>
            <a:endParaRPr lang="zh-CN" altLang="en-US" dirty="0"/>
          </a:p>
        </p:txBody>
      </p:sp>
      <p:sp>
        <p:nvSpPr>
          <p:cNvPr id="6" name="文本框 5">
            <a:extLst>
              <a:ext uri="{FF2B5EF4-FFF2-40B4-BE49-F238E27FC236}">
                <a16:creationId xmlns:a16="http://schemas.microsoft.com/office/drawing/2014/main" id="{3C039A67-95C8-4BF9-BEBF-0AE67D056A36}"/>
              </a:ext>
            </a:extLst>
          </p:cNvPr>
          <p:cNvSpPr txBox="1"/>
          <p:nvPr/>
        </p:nvSpPr>
        <p:spPr>
          <a:xfrm>
            <a:off x="223641" y="1038096"/>
            <a:ext cx="6141425" cy="6186309"/>
          </a:xfrm>
          <a:prstGeom prst="rect">
            <a:avLst/>
          </a:prstGeom>
          <a:noFill/>
        </p:spPr>
        <p:txBody>
          <a:bodyPr wrap="none" rtlCol="0">
            <a:spAutoFit/>
          </a:bodyPr>
          <a:lstStyle/>
          <a:p>
            <a:pPr marL="285750" indent="-285750">
              <a:buFont typeface="Wingdings" panose="05000000000000000000" pitchFamily="2" charset="2"/>
              <a:buChar char="l"/>
            </a:pPr>
            <a:r>
              <a:rPr lang="en-US" altLang="zh-CN" b="1" dirty="0">
                <a:solidFill>
                  <a:schemeClr val="bg1"/>
                </a:solidFill>
              </a:rPr>
              <a:t>Strengths</a:t>
            </a:r>
          </a:p>
          <a:p>
            <a:pPr marL="742950" lvl="1" indent="-285750">
              <a:buFontTx/>
              <a:buChar char="-"/>
            </a:pPr>
            <a:r>
              <a:rPr lang="en-US" altLang="zh-CN" b="1" dirty="0">
                <a:solidFill>
                  <a:schemeClr val="bg1"/>
                </a:solidFill>
              </a:rPr>
              <a:t>Higher sense of experience</a:t>
            </a:r>
          </a:p>
          <a:p>
            <a:pPr marL="742950" lvl="1" indent="-285750">
              <a:buFontTx/>
              <a:buChar char="-"/>
            </a:pPr>
            <a:r>
              <a:rPr lang="en-US" altLang="zh-CN" b="1" dirty="0">
                <a:solidFill>
                  <a:schemeClr val="bg1"/>
                </a:solidFill>
              </a:rPr>
              <a:t>The overflow effect</a:t>
            </a:r>
          </a:p>
          <a:p>
            <a:pPr marL="285750" indent="-285750">
              <a:buFont typeface="Wingdings" panose="05000000000000000000" pitchFamily="2" charset="2"/>
              <a:buChar char="l"/>
            </a:pPr>
            <a:r>
              <a:rPr lang="en-US" altLang="zh-CN" b="1" dirty="0">
                <a:solidFill>
                  <a:schemeClr val="bg1"/>
                </a:solidFill>
              </a:rPr>
              <a:t>Weaknesses</a:t>
            </a:r>
          </a:p>
          <a:p>
            <a:pPr marL="742950" lvl="1" indent="-285750">
              <a:buFontTx/>
              <a:buChar char="-"/>
            </a:pPr>
            <a:r>
              <a:rPr lang="en-US" altLang="zh-CN" b="1" dirty="0">
                <a:solidFill>
                  <a:schemeClr val="bg1"/>
                </a:solidFill>
              </a:rPr>
              <a:t>Higher operation overheads</a:t>
            </a:r>
          </a:p>
          <a:p>
            <a:pPr marL="742950" lvl="1" indent="-285750">
              <a:buFontTx/>
              <a:buChar char="-"/>
            </a:pPr>
            <a:r>
              <a:rPr lang="en-US" altLang="zh-CN" b="1" dirty="0">
                <a:solidFill>
                  <a:schemeClr val="bg1"/>
                </a:solidFill>
              </a:rPr>
              <a:t>Outdated technology</a:t>
            </a:r>
          </a:p>
          <a:p>
            <a:pPr marL="742950" lvl="1" indent="-285750">
              <a:buFontTx/>
              <a:buChar char="-"/>
            </a:pPr>
            <a:r>
              <a:rPr lang="en-US" altLang="zh-CN" b="1" dirty="0">
                <a:solidFill>
                  <a:schemeClr val="bg1"/>
                </a:solidFill>
              </a:rPr>
              <a:t>Slow speed of upgrading</a:t>
            </a:r>
          </a:p>
          <a:p>
            <a:pPr marL="742950" lvl="1" indent="-285750">
              <a:buFontTx/>
              <a:buChar char="-"/>
            </a:pPr>
            <a:r>
              <a:rPr lang="en-US" altLang="zh-CN" b="1" dirty="0">
                <a:solidFill>
                  <a:schemeClr val="bg1"/>
                </a:solidFill>
              </a:rPr>
              <a:t>Passive consumption models</a:t>
            </a:r>
          </a:p>
          <a:p>
            <a:pPr marL="285750" indent="-285750">
              <a:buFont typeface="Wingdings" panose="05000000000000000000" pitchFamily="2" charset="2"/>
              <a:buChar char="l"/>
            </a:pPr>
            <a:r>
              <a:rPr lang="en-US" altLang="zh-CN" b="1" dirty="0">
                <a:solidFill>
                  <a:schemeClr val="bg1"/>
                </a:solidFill>
              </a:rPr>
              <a:t>Opportunities</a:t>
            </a:r>
          </a:p>
          <a:p>
            <a:pPr marL="742950" lvl="1" indent="-285750">
              <a:buFontTx/>
              <a:buChar char="-"/>
            </a:pPr>
            <a:r>
              <a:rPr lang="en-US" altLang="zh-CN" b="1" dirty="0">
                <a:solidFill>
                  <a:schemeClr val="bg1"/>
                </a:solidFill>
              </a:rPr>
              <a:t>The traditional retail industry is still dominating</a:t>
            </a:r>
          </a:p>
          <a:p>
            <a:pPr marL="742950" lvl="1" indent="-285750">
              <a:buFontTx/>
              <a:buChar char="-"/>
            </a:pPr>
            <a:r>
              <a:rPr lang="en-US" altLang="zh-CN" b="1" dirty="0">
                <a:solidFill>
                  <a:schemeClr val="bg1"/>
                </a:solidFill>
              </a:rPr>
              <a:t>Circular economy is the new ticket  to play</a:t>
            </a:r>
          </a:p>
          <a:p>
            <a:pPr marL="742950" lvl="1" indent="-285750">
              <a:buFontTx/>
              <a:buChar char="-"/>
            </a:pPr>
            <a:r>
              <a:rPr lang="en-US" altLang="zh-CN" b="1" dirty="0">
                <a:solidFill>
                  <a:schemeClr val="bg1"/>
                </a:solidFill>
              </a:rPr>
              <a:t>The cash flow is the king</a:t>
            </a:r>
          </a:p>
          <a:p>
            <a:pPr marL="285750" indent="-285750">
              <a:buFont typeface="Wingdings" panose="05000000000000000000" pitchFamily="2" charset="2"/>
              <a:buChar char="l"/>
            </a:pPr>
            <a:r>
              <a:rPr lang="en-US" altLang="zh-CN" b="1" dirty="0">
                <a:solidFill>
                  <a:schemeClr val="bg1"/>
                </a:solidFill>
              </a:rPr>
              <a:t>Threats</a:t>
            </a:r>
          </a:p>
          <a:p>
            <a:pPr marL="742950" lvl="1" indent="-285750">
              <a:buFontTx/>
              <a:buChar char="-"/>
            </a:pPr>
            <a:r>
              <a:rPr lang="en-US" altLang="zh-CN" b="1" dirty="0">
                <a:solidFill>
                  <a:schemeClr val="bg1"/>
                </a:solidFill>
              </a:rPr>
              <a:t>Higher e-commerce expectations</a:t>
            </a:r>
          </a:p>
          <a:p>
            <a:pPr marL="742950" lvl="1" indent="-285750">
              <a:buFontTx/>
              <a:buChar char="-"/>
            </a:pPr>
            <a:r>
              <a:rPr lang="en-US" altLang="zh-CN" b="1" dirty="0">
                <a:solidFill>
                  <a:schemeClr val="bg1"/>
                </a:solidFill>
              </a:rPr>
              <a:t>Booming e-commerce </a:t>
            </a:r>
          </a:p>
          <a:p>
            <a:pPr marL="742950" lvl="1" indent="-285750">
              <a:buFontTx/>
              <a:buChar char="-"/>
            </a:pPr>
            <a:r>
              <a:rPr lang="en-US" altLang="zh-CN" b="1" dirty="0">
                <a:solidFill>
                  <a:schemeClr val="bg1"/>
                </a:solidFill>
              </a:rPr>
              <a:t>Macroeconomic recession</a:t>
            </a:r>
          </a:p>
          <a:p>
            <a:pPr marL="742950" lvl="1" indent="-285750">
              <a:buFontTx/>
              <a:buChar char="-"/>
            </a:pPr>
            <a:r>
              <a:rPr lang="en-US" altLang="zh-CN" b="1" dirty="0">
                <a:solidFill>
                  <a:schemeClr val="bg1"/>
                </a:solidFill>
              </a:rPr>
              <a:t>The development of overseas trade</a:t>
            </a:r>
          </a:p>
          <a:p>
            <a:pPr marL="742950" lvl="1" indent="-285750">
              <a:buFont typeface="Wingdings" panose="05000000000000000000" pitchFamily="2" charset="2"/>
              <a:buChar char="l"/>
            </a:pPr>
            <a:endParaRPr lang="en-US" altLang="zh-CN" b="1" dirty="0">
              <a:solidFill>
                <a:schemeClr val="bg1"/>
              </a:solidFill>
            </a:endParaRPr>
          </a:p>
          <a:p>
            <a:pPr marL="742950" lvl="1" indent="-285750">
              <a:buFontTx/>
              <a:buChar char="-"/>
            </a:pPr>
            <a:endParaRPr lang="en-US" altLang="zh-CN" b="1" dirty="0">
              <a:solidFill>
                <a:schemeClr val="bg1"/>
              </a:solidFill>
            </a:endParaRPr>
          </a:p>
          <a:p>
            <a:pPr lvl="1"/>
            <a:endParaRPr lang="en-US" altLang="zh-CN" b="1" dirty="0">
              <a:solidFill>
                <a:schemeClr val="bg1"/>
              </a:solidFill>
            </a:endParaRPr>
          </a:p>
          <a:p>
            <a:pPr marL="285750" indent="-285750">
              <a:buFontTx/>
              <a:buChar char="-"/>
            </a:pPr>
            <a:endParaRPr lang="en-US" altLang="zh-CN" b="1" dirty="0">
              <a:solidFill>
                <a:schemeClr val="bg1"/>
              </a:solidFill>
            </a:endParaRPr>
          </a:p>
          <a:p>
            <a:pPr marL="742950" lvl="1" indent="-285750">
              <a:buFontTx/>
              <a:buChar char="-"/>
            </a:pPr>
            <a:endParaRPr lang="zh-CN" altLang="en-US" dirty="0"/>
          </a:p>
        </p:txBody>
      </p:sp>
      <p:grpSp>
        <p:nvGrpSpPr>
          <p:cNvPr id="4" name="组合 3">
            <a:extLst>
              <a:ext uri="{FF2B5EF4-FFF2-40B4-BE49-F238E27FC236}">
                <a16:creationId xmlns:a16="http://schemas.microsoft.com/office/drawing/2014/main" id="{305C3125-BFE3-490F-8065-0CF0219FB34F}"/>
              </a:ext>
            </a:extLst>
          </p:cNvPr>
          <p:cNvGrpSpPr/>
          <p:nvPr/>
        </p:nvGrpSpPr>
        <p:grpSpPr>
          <a:xfrm>
            <a:off x="8937812" y="-961185"/>
            <a:ext cx="4025153" cy="3998562"/>
            <a:chOff x="8937812" y="-961185"/>
            <a:chExt cx="4025153" cy="3998562"/>
          </a:xfrm>
        </p:grpSpPr>
        <p:sp>
          <p:nvSpPr>
            <p:cNvPr id="2" name="圆: 空心 1">
              <a:extLst>
                <a:ext uri="{FF2B5EF4-FFF2-40B4-BE49-F238E27FC236}">
                  <a16:creationId xmlns:a16="http://schemas.microsoft.com/office/drawing/2014/main" id="{0BCDE3D1-2E24-4713-9309-17370C62A8CA}"/>
                </a:ext>
              </a:extLst>
            </p:cNvPr>
            <p:cNvSpPr/>
            <p:nvPr/>
          </p:nvSpPr>
          <p:spPr>
            <a:xfrm>
              <a:off x="8937812" y="-961185"/>
              <a:ext cx="4025153" cy="3998562"/>
            </a:xfrm>
            <a:prstGeom prst="donut">
              <a:avLst>
                <a:gd name="adj" fmla="val 8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id="{EE3FDEB1-31A0-421E-9D92-0D807E4B2BFD}"/>
                </a:ext>
              </a:extLst>
            </p:cNvPr>
            <p:cNvSpPr txBox="1"/>
            <p:nvPr/>
          </p:nvSpPr>
          <p:spPr>
            <a:xfrm>
              <a:off x="10013578" y="-384244"/>
              <a:ext cx="1611339" cy="3170099"/>
            </a:xfrm>
            <a:prstGeom prst="rect">
              <a:avLst/>
            </a:prstGeom>
            <a:noFill/>
          </p:spPr>
          <p:txBody>
            <a:bodyPr wrap="none" rtlCol="0">
              <a:spAutoFit/>
            </a:bodyPr>
            <a:lstStyle/>
            <a:p>
              <a:r>
                <a:rPr lang="en-US" altLang="zh-CN" sz="20000" dirty="0">
                  <a:solidFill>
                    <a:schemeClr val="bg1"/>
                  </a:solidFill>
                </a:rPr>
                <a:t>1</a:t>
              </a:r>
              <a:endParaRPr lang="zh-CN" altLang="en-US" sz="20000" dirty="0">
                <a:solidFill>
                  <a:schemeClr val="bg1"/>
                </a:solidFill>
              </a:endParaRPr>
            </a:p>
          </p:txBody>
        </p:sp>
      </p:grpSp>
    </p:spTree>
    <p:custDataLst>
      <p:tags r:id="rId1"/>
    </p:custDataLst>
    <p:extLst>
      <p:ext uri="{BB962C8B-B14F-4D97-AF65-F5344CB8AC3E}">
        <p14:creationId xmlns:p14="http://schemas.microsoft.com/office/powerpoint/2010/main" val="300595477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449E37D-6187-40DF-94F4-D78DFD9367BE}"/>
              </a:ext>
            </a:extLst>
          </p:cNvPr>
          <p:cNvGrpSpPr/>
          <p:nvPr/>
        </p:nvGrpSpPr>
        <p:grpSpPr>
          <a:xfrm>
            <a:off x="0" y="412689"/>
            <a:ext cx="12192000" cy="488593"/>
            <a:chOff x="0" y="421343"/>
            <a:chExt cx="12192000" cy="488593"/>
          </a:xfrm>
        </p:grpSpPr>
        <p:sp>
          <p:nvSpPr>
            <p:cNvPr id="3" name="矩形 2">
              <a:extLst>
                <a:ext uri="{FF2B5EF4-FFF2-40B4-BE49-F238E27FC236}">
                  <a16:creationId xmlns:a16="http://schemas.microsoft.com/office/drawing/2014/main" id="{34E471BA-100D-4439-89C6-21B373CDA808}"/>
                </a:ext>
              </a:extLst>
            </p:cNvPr>
            <p:cNvSpPr/>
            <p:nvPr/>
          </p:nvSpPr>
          <p:spPr>
            <a:xfrm>
              <a:off x="0" y="421343"/>
              <a:ext cx="12192000" cy="48859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6" descr="Changes in consumer perception">
              <a:extLst>
                <a:ext uri="{FF2B5EF4-FFF2-40B4-BE49-F238E27FC236}">
                  <a16:creationId xmlns:a16="http://schemas.microsoft.com/office/drawing/2014/main" id="{C3BEFF7E-23FA-46EC-BE69-A8D6431BB576}"/>
                </a:ext>
              </a:extLst>
            </p:cNvPr>
            <p:cNvSpPr txBox="1"/>
            <p:nvPr/>
          </p:nvSpPr>
          <p:spPr>
            <a:xfrm>
              <a:off x="0" y="448271"/>
              <a:ext cx="12192000" cy="461665"/>
            </a:xfrm>
            <a:prstGeom prst="rect">
              <a:avLst/>
            </a:prstGeom>
            <a:noFill/>
          </p:spPr>
          <p:txBody>
            <a:bodyPr wrap="square" rtlCol="0">
              <a:spAutoFit/>
            </a:bodyPr>
            <a:lstStyle/>
            <a:p>
              <a:r>
                <a:rPr lang="en-US" altLang="zh-CN" sz="2400" b="1" dirty="0">
                  <a:solidFill>
                    <a:schemeClr val="bg1"/>
                  </a:solidFill>
                </a:rPr>
                <a:t>Higher experience and driving the overflow effect. </a:t>
              </a:r>
              <a:endParaRPr lang="zh-CN" altLang="en-US" sz="2400" b="1" dirty="0">
                <a:solidFill>
                  <a:schemeClr val="bg1"/>
                </a:solidFill>
              </a:endParaRPr>
            </a:p>
          </p:txBody>
        </p:sp>
      </p:grpSp>
      <p:cxnSp>
        <p:nvCxnSpPr>
          <p:cNvPr id="8" name="直接连接符 7">
            <a:extLst>
              <a:ext uri="{FF2B5EF4-FFF2-40B4-BE49-F238E27FC236}">
                <a16:creationId xmlns:a16="http://schemas.microsoft.com/office/drawing/2014/main" id="{9CBA5945-81F6-4366-B22D-9C1A9E1177F6}"/>
              </a:ext>
            </a:extLst>
          </p:cNvPr>
          <p:cNvCxnSpPr>
            <a:cxnSpLocks/>
          </p:cNvCxnSpPr>
          <p:nvPr/>
        </p:nvCxnSpPr>
        <p:spPr>
          <a:xfrm flipV="1">
            <a:off x="217714" y="1034177"/>
            <a:ext cx="5453324" cy="21618"/>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ABE05C05-50DB-446E-B80E-F799262901EF}"/>
              </a:ext>
            </a:extLst>
          </p:cNvPr>
          <p:cNvSpPr/>
          <p:nvPr/>
        </p:nvSpPr>
        <p:spPr>
          <a:xfrm>
            <a:off x="217714" y="1051196"/>
            <a:ext cx="498382" cy="46807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1</a:t>
            </a:r>
            <a:endParaRPr lang="zh-CN" altLang="en-US" sz="2400"/>
          </a:p>
        </p:txBody>
      </p:sp>
      <p:sp>
        <p:nvSpPr>
          <p:cNvPr id="7" name="文本框 177">
            <a:extLst>
              <a:ext uri="{FF2B5EF4-FFF2-40B4-BE49-F238E27FC236}">
                <a16:creationId xmlns:a16="http://schemas.microsoft.com/office/drawing/2014/main" id="{5AEC6A20-C6E8-437C-9525-080883D05128}"/>
              </a:ext>
            </a:extLst>
          </p:cNvPr>
          <p:cNvSpPr txBox="1"/>
          <p:nvPr/>
        </p:nvSpPr>
        <p:spPr>
          <a:xfrm>
            <a:off x="668500" y="1027534"/>
            <a:ext cx="2664512" cy="400110"/>
          </a:xfrm>
          <a:prstGeom prst="rect">
            <a:avLst/>
          </a:prstGeom>
          <a:noFill/>
        </p:spPr>
        <p:txBody>
          <a:bodyPr wrap="none" rtlCol="0">
            <a:spAutoFit/>
          </a:bodyPr>
          <a:lstStyle/>
          <a:p>
            <a:r>
              <a:rPr lang="en-US" altLang="zh-CN" sz="2000" b="1" dirty="0">
                <a:solidFill>
                  <a:schemeClr val="accent2">
                    <a:lumMod val="50000"/>
                  </a:schemeClr>
                </a:solidFill>
              </a:rPr>
              <a:t>Sense of experience</a:t>
            </a:r>
            <a:endParaRPr lang="zh-CN" altLang="en-US" sz="2000" b="1" dirty="0">
              <a:solidFill>
                <a:schemeClr val="accent2">
                  <a:lumMod val="50000"/>
                </a:schemeClr>
              </a:solidFill>
            </a:endParaRPr>
          </a:p>
        </p:txBody>
      </p:sp>
      <p:cxnSp>
        <p:nvCxnSpPr>
          <p:cNvPr id="13" name="直接连接符 12">
            <a:extLst>
              <a:ext uri="{FF2B5EF4-FFF2-40B4-BE49-F238E27FC236}">
                <a16:creationId xmlns:a16="http://schemas.microsoft.com/office/drawing/2014/main" id="{851B20EC-6A50-453B-A81E-6C5B77A49930}"/>
              </a:ext>
            </a:extLst>
          </p:cNvPr>
          <p:cNvCxnSpPr>
            <a:cxnSpLocks/>
          </p:cNvCxnSpPr>
          <p:nvPr/>
        </p:nvCxnSpPr>
        <p:spPr>
          <a:xfrm flipV="1">
            <a:off x="5987485" y="1020342"/>
            <a:ext cx="6140062" cy="1"/>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5FB5860-3221-47F0-8173-18CE35777768}"/>
              </a:ext>
            </a:extLst>
          </p:cNvPr>
          <p:cNvSpPr/>
          <p:nvPr/>
        </p:nvSpPr>
        <p:spPr>
          <a:xfrm>
            <a:off x="5987485" y="1034177"/>
            <a:ext cx="498382" cy="46807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12" name="文本框 192">
            <a:extLst>
              <a:ext uri="{FF2B5EF4-FFF2-40B4-BE49-F238E27FC236}">
                <a16:creationId xmlns:a16="http://schemas.microsoft.com/office/drawing/2014/main" id="{51CF8E6C-089A-49A0-8DD4-AEA193FDDDA1}"/>
              </a:ext>
            </a:extLst>
          </p:cNvPr>
          <p:cNvSpPr txBox="1"/>
          <p:nvPr/>
        </p:nvSpPr>
        <p:spPr>
          <a:xfrm>
            <a:off x="6450491" y="1020342"/>
            <a:ext cx="184731" cy="400110"/>
          </a:xfrm>
          <a:prstGeom prst="rect">
            <a:avLst/>
          </a:prstGeom>
          <a:noFill/>
        </p:spPr>
        <p:txBody>
          <a:bodyPr wrap="none" rtlCol="0">
            <a:spAutoFit/>
          </a:bodyPr>
          <a:lstStyle/>
          <a:p>
            <a:endParaRPr lang="zh-CN" altLang="en-US" sz="2000" b="1" dirty="0">
              <a:solidFill>
                <a:schemeClr val="accent2">
                  <a:lumMod val="50000"/>
                </a:schemeClr>
              </a:solidFill>
            </a:endParaRPr>
          </a:p>
        </p:txBody>
      </p:sp>
      <p:cxnSp>
        <p:nvCxnSpPr>
          <p:cNvPr id="18" name="直接连接符 17">
            <a:extLst>
              <a:ext uri="{FF2B5EF4-FFF2-40B4-BE49-F238E27FC236}">
                <a16:creationId xmlns:a16="http://schemas.microsoft.com/office/drawing/2014/main" id="{F07EA2F9-1EFC-45E0-902B-6D55D0A7D79F}"/>
              </a:ext>
            </a:extLst>
          </p:cNvPr>
          <p:cNvCxnSpPr>
            <a:cxnSpLocks/>
          </p:cNvCxnSpPr>
          <p:nvPr/>
        </p:nvCxnSpPr>
        <p:spPr>
          <a:xfrm>
            <a:off x="217714" y="3904893"/>
            <a:ext cx="5453324" cy="14331"/>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2DDB5C0-C983-4624-8956-640CCBF6C757}"/>
              </a:ext>
            </a:extLst>
          </p:cNvPr>
          <p:cNvSpPr/>
          <p:nvPr/>
        </p:nvSpPr>
        <p:spPr>
          <a:xfrm>
            <a:off x="217714" y="3900294"/>
            <a:ext cx="498382" cy="46807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17" name="文本框 43">
            <a:extLst>
              <a:ext uri="{FF2B5EF4-FFF2-40B4-BE49-F238E27FC236}">
                <a16:creationId xmlns:a16="http://schemas.microsoft.com/office/drawing/2014/main" id="{C43F76EB-A728-41FA-9F87-AB06C6340C9E}"/>
              </a:ext>
            </a:extLst>
          </p:cNvPr>
          <p:cNvSpPr txBox="1"/>
          <p:nvPr/>
        </p:nvSpPr>
        <p:spPr>
          <a:xfrm>
            <a:off x="668500" y="3869276"/>
            <a:ext cx="3018775" cy="400110"/>
          </a:xfrm>
          <a:prstGeom prst="rect">
            <a:avLst/>
          </a:prstGeom>
          <a:noFill/>
        </p:spPr>
        <p:txBody>
          <a:bodyPr wrap="none" rtlCol="0">
            <a:spAutoFit/>
          </a:bodyPr>
          <a:lstStyle/>
          <a:p>
            <a:r>
              <a:rPr lang="en-US" altLang="zh-CN" sz="2000" b="1" dirty="0">
                <a:solidFill>
                  <a:schemeClr val="accent2">
                    <a:lumMod val="50000"/>
                  </a:schemeClr>
                </a:solidFill>
              </a:rPr>
              <a:t>Customers satisfaction</a:t>
            </a:r>
            <a:endParaRPr lang="zh-CN" altLang="en-US" sz="2000" b="1" dirty="0">
              <a:solidFill>
                <a:schemeClr val="accent2">
                  <a:lumMod val="50000"/>
                </a:schemeClr>
              </a:solidFill>
            </a:endParaRPr>
          </a:p>
        </p:txBody>
      </p:sp>
      <p:sp>
        <p:nvSpPr>
          <p:cNvPr id="21" name="文本框 48">
            <a:extLst>
              <a:ext uri="{FF2B5EF4-FFF2-40B4-BE49-F238E27FC236}">
                <a16:creationId xmlns:a16="http://schemas.microsoft.com/office/drawing/2014/main" id="{14AA2FC3-AFF0-48BC-BB1B-C43F14CB38D9}"/>
              </a:ext>
            </a:extLst>
          </p:cNvPr>
          <p:cNvSpPr txBox="1"/>
          <p:nvPr/>
        </p:nvSpPr>
        <p:spPr>
          <a:xfrm>
            <a:off x="1375470" y="4227706"/>
            <a:ext cx="4414514" cy="2336537"/>
          </a:xfrm>
          <a:prstGeom prst="rect">
            <a:avLst/>
          </a:prstGeom>
          <a:noFill/>
        </p:spPr>
        <p:txBody>
          <a:bodyPr wrap="square" rtlCol="0">
            <a:spAutoFit/>
          </a:bodyPr>
          <a:lstStyle/>
          <a:p>
            <a:pPr marL="171450" indent="-171450" latinLnBrk="1">
              <a:lnSpc>
                <a:spcPts val="2500"/>
              </a:lnSpc>
              <a:buFont typeface="Wingdings" panose="05000000000000000000" pitchFamily="2" charset="2"/>
              <a:buChar char="Ø"/>
            </a:pPr>
            <a:r>
              <a:rPr lang="en-US" altLang="zh-CN" sz="1200" dirty="0">
                <a:solidFill>
                  <a:schemeClr val="accent2">
                    <a:lumMod val="50000"/>
                  </a:schemeClr>
                </a:solidFill>
              </a:rPr>
              <a:t>Shopping online just communicate with words, but salespeople in the store can </a:t>
            </a:r>
            <a:r>
              <a:rPr lang="en-US" altLang="zh-CN" sz="1200" b="1" dirty="0">
                <a:solidFill>
                  <a:schemeClr val="accent2">
                    <a:lumMod val="50000"/>
                  </a:schemeClr>
                </a:solidFill>
              </a:rPr>
              <a:t>recommend products </a:t>
            </a:r>
            <a:r>
              <a:rPr lang="en-US" altLang="zh-CN" sz="1200" dirty="0">
                <a:solidFill>
                  <a:schemeClr val="accent2">
                    <a:lumMod val="50000"/>
                  </a:schemeClr>
                </a:solidFill>
              </a:rPr>
              <a:t>to customers. Offline stores will also have professionals to provide customers with </a:t>
            </a:r>
            <a:r>
              <a:rPr lang="en-US" altLang="zh-CN" sz="1200" b="1" dirty="0">
                <a:solidFill>
                  <a:schemeClr val="accent2">
                    <a:lumMod val="50000"/>
                  </a:schemeClr>
                </a:solidFill>
              </a:rPr>
              <a:t>advice on purchasing items</a:t>
            </a:r>
            <a:r>
              <a:rPr lang="en-US" altLang="zh-CN" sz="1200" dirty="0">
                <a:solidFill>
                  <a:schemeClr val="accent2">
                    <a:lumMod val="50000"/>
                  </a:schemeClr>
                </a:solidFill>
              </a:rPr>
              <a:t>. Through the face-to-face communication, it can give customers a more </a:t>
            </a:r>
            <a:r>
              <a:rPr lang="en-US" altLang="zh-CN" sz="1200" b="1" dirty="0">
                <a:solidFill>
                  <a:schemeClr val="accent2">
                    <a:lumMod val="50000"/>
                  </a:schemeClr>
                </a:solidFill>
              </a:rPr>
              <a:t>intuitive impression</a:t>
            </a:r>
            <a:r>
              <a:rPr lang="en-US" altLang="zh-CN" sz="1200" dirty="0">
                <a:solidFill>
                  <a:schemeClr val="accent2">
                    <a:lumMod val="50000"/>
                  </a:schemeClr>
                </a:solidFill>
              </a:rPr>
              <a:t>, increase the customer's shopping experience, and thus improve the sales success rate.</a:t>
            </a:r>
            <a:endParaRPr lang="zh-CN" altLang="en-US" sz="1200" dirty="0">
              <a:solidFill>
                <a:schemeClr val="accent2">
                  <a:lumMod val="50000"/>
                </a:schemeClr>
              </a:solidFill>
            </a:endParaRPr>
          </a:p>
        </p:txBody>
      </p:sp>
      <p:graphicFrame>
        <p:nvGraphicFramePr>
          <p:cNvPr id="22" name="图示 21"/>
          <p:cNvGraphicFramePr/>
          <p:nvPr>
            <p:extLst>
              <p:ext uri="{D42A27DB-BD31-4B8C-83A1-F6EECF244321}">
                <p14:modId xmlns:p14="http://schemas.microsoft.com/office/powerpoint/2010/main" val="133688727"/>
              </p:ext>
            </p:extLst>
          </p:nvPr>
        </p:nvGraphicFramePr>
        <p:xfrm>
          <a:off x="0" y="1654499"/>
          <a:ext cx="2009592" cy="1795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p:cNvSpPr txBox="1"/>
          <p:nvPr/>
        </p:nvSpPr>
        <p:spPr>
          <a:xfrm>
            <a:off x="1683761" y="1262077"/>
            <a:ext cx="4125549" cy="2677656"/>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In-store shopping allows customers to </a:t>
            </a:r>
            <a:r>
              <a:rPr lang="en-US" altLang="zh-CN" sz="1200" b="1" dirty="0">
                <a:solidFill>
                  <a:schemeClr val="accent2">
                    <a:lumMod val="50000"/>
                  </a:schemeClr>
                </a:solidFill>
              </a:rPr>
              <a:t>experience products face-to-face</a:t>
            </a:r>
            <a:r>
              <a:rPr lang="en-US" altLang="zh-CN" sz="1200" dirty="0">
                <a:solidFill>
                  <a:schemeClr val="accent2">
                    <a:lumMod val="50000"/>
                  </a:schemeClr>
                </a:solidFill>
              </a:rPr>
              <a:t>. Compared with online shopping that only looks at pictures or 3D virtual technology, consumers can feel the goods through touching, tasting, smelling and seeing, so that consumers can be more satisfied with the products they buy, and there will be </a:t>
            </a:r>
            <a:r>
              <a:rPr lang="en-US" altLang="zh-CN" sz="1200" b="1" dirty="0">
                <a:solidFill>
                  <a:schemeClr val="accent2">
                    <a:lumMod val="50000"/>
                  </a:schemeClr>
                </a:solidFill>
              </a:rPr>
              <a:t>rarely returns</a:t>
            </a:r>
            <a:r>
              <a:rPr lang="en-US" altLang="zh-CN" sz="1200" dirty="0">
                <a:solidFill>
                  <a:schemeClr val="accent2">
                    <a:lumMod val="50000"/>
                  </a:schemeClr>
                </a:solidFill>
              </a:rPr>
              <a:t>, which can also </a:t>
            </a:r>
            <a:r>
              <a:rPr lang="en-US" altLang="zh-CN" sz="1200" b="1" dirty="0">
                <a:solidFill>
                  <a:schemeClr val="accent2">
                    <a:lumMod val="50000"/>
                  </a:schemeClr>
                </a:solidFill>
              </a:rPr>
              <a:t>increase shopping satisfaction</a:t>
            </a:r>
            <a:r>
              <a:rPr lang="en-US" altLang="zh-CN" sz="1200" dirty="0">
                <a:solidFill>
                  <a:schemeClr val="accent2">
                    <a:lumMod val="50000"/>
                  </a:schemeClr>
                </a:solidFill>
              </a:rPr>
              <a:t>.</a:t>
            </a:r>
          </a:p>
        </p:txBody>
      </p:sp>
      <p:sp>
        <p:nvSpPr>
          <p:cNvPr id="24" name="文本框 177">
            <a:extLst>
              <a:ext uri="{FF2B5EF4-FFF2-40B4-BE49-F238E27FC236}">
                <a16:creationId xmlns:a16="http://schemas.microsoft.com/office/drawing/2014/main" id="{5AEC6A20-C6E8-437C-9525-080883D05128}"/>
              </a:ext>
            </a:extLst>
          </p:cNvPr>
          <p:cNvSpPr txBox="1"/>
          <p:nvPr/>
        </p:nvSpPr>
        <p:spPr>
          <a:xfrm>
            <a:off x="6444912" y="1050161"/>
            <a:ext cx="2180405" cy="400110"/>
          </a:xfrm>
          <a:prstGeom prst="rect">
            <a:avLst/>
          </a:prstGeom>
          <a:noFill/>
        </p:spPr>
        <p:txBody>
          <a:bodyPr wrap="none" rtlCol="0">
            <a:spAutoFit/>
          </a:bodyPr>
          <a:lstStyle/>
          <a:p>
            <a:r>
              <a:rPr lang="en-US" altLang="zh-CN" sz="2000" b="1" dirty="0">
                <a:solidFill>
                  <a:schemeClr val="accent2">
                    <a:lumMod val="50000"/>
                  </a:schemeClr>
                </a:solidFill>
              </a:rPr>
              <a:t>Shopping safety</a:t>
            </a:r>
            <a:endParaRPr lang="zh-CN" altLang="en-US" sz="2000" b="1" dirty="0">
              <a:solidFill>
                <a:schemeClr val="accent2">
                  <a:lumMod val="50000"/>
                </a:schemeClr>
              </a:solidFill>
            </a:endParaRPr>
          </a:p>
        </p:txBody>
      </p:sp>
      <p:cxnSp>
        <p:nvCxnSpPr>
          <p:cNvPr id="39" name="直接连接符 38">
            <a:extLst>
              <a:ext uri="{FF2B5EF4-FFF2-40B4-BE49-F238E27FC236}">
                <a16:creationId xmlns:a16="http://schemas.microsoft.com/office/drawing/2014/main" id="{9CBA5945-81F6-4366-B22D-9C1A9E1177F6}"/>
              </a:ext>
            </a:extLst>
          </p:cNvPr>
          <p:cNvCxnSpPr>
            <a:cxnSpLocks/>
          </p:cNvCxnSpPr>
          <p:nvPr/>
        </p:nvCxnSpPr>
        <p:spPr>
          <a:xfrm>
            <a:off x="5987484" y="3855857"/>
            <a:ext cx="5986802" cy="13419"/>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ABE05C05-50DB-446E-B80E-F799262901EF}"/>
              </a:ext>
            </a:extLst>
          </p:cNvPr>
          <p:cNvSpPr/>
          <p:nvPr/>
        </p:nvSpPr>
        <p:spPr>
          <a:xfrm>
            <a:off x="5987484" y="3851258"/>
            <a:ext cx="498382" cy="46807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38" name="文本框 177">
            <a:extLst>
              <a:ext uri="{FF2B5EF4-FFF2-40B4-BE49-F238E27FC236}">
                <a16:creationId xmlns:a16="http://schemas.microsoft.com/office/drawing/2014/main" id="{5AEC6A20-C6E8-437C-9525-080883D05128}"/>
              </a:ext>
            </a:extLst>
          </p:cNvPr>
          <p:cNvSpPr txBox="1"/>
          <p:nvPr/>
        </p:nvSpPr>
        <p:spPr>
          <a:xfrm>
            <a:off x="6438270" y="3827596"/>
            <a:ext cx="184731" cy="400110"/>
          </a:xfrm>
          <a:prstGeom prst="rect">
            <a:avLst/>
          </a:prstGeom>
          <a:noFill/>
        </p:spPr>
        <p:txBody>
          <a:bodyPr wrap="none" rtlCol="0">
            <a:spAutoFit/>
          </a:bodyPr>
          <a:lstStyle/>
          <a:p>
            <a:endParaRPr lang="zh-CN" altLang="en-US" sz="2000" b="1" dirty="0">
              <a:solidFill>
                <a:schemeClr val="accent2">
                  <a:lumMod val="50000"/>
                </a:schemeClr>
              </a:solidFill>
            </a:endParaRPr>
          </a:p>
        </p:txBody>
      </p:sp>
      <p:sp>
        <p:nvSpPr>
          <p:cNvPr id="41" name="文本框 43">
            <a:extLst>
              <a:ext uri="{FF2B5EF4-FFF2-40B4-BE49-F238E27FC236}">
                <a16:creationId xmlns:a16="http://schemas.microsoft.com/office/drawing/2014/main" id="{C43F76EB-A728-41FA-9F87-AB06C6340C9E}"/>
              </a:ext>
            </a:extLst>
          </p:cNvPr>
          <p:cNvSpPr txBox="1"/>
          <p:nvPr/>
        </p:nvSpPr>
        <p:spPr>
          <a:xfrm>
            <a:off x="6441170" y="3882474"/>
            <a:ext cx="2518638" cy="400110"/>
          </a:xfrm>
          <a:prstGeom prst="rect">
            <a:avLst/>
          </a:prstGeom>
          <a:noFill/>
        </p:spPr>
        <p:txBody>
          <a:bodyPr wrap="none" rtlCol="0">
            <a:spAutoFit/>
          </a:bodyPr>
          <a:lstStyle/>
          <a:p>
            <a:r>
              <a:rPr lang="en-US" altLang="zh-CN" sz="2000" b="1" dirty="0">
                <a:solidFill>
                  <a:schemeClr val="accent2">
                    <a:lumMod val="50000"/>
                  </a:schemeClr>
                </a:solidFill>
              </a:rPr>
              <a:t>The overflow effect</a:t>
            </a:r>
          </a:p>
        </p:txBody>
      </p:sp>
      <p:graphicFrame>
        <p:nvGraphicFramePr>
          <p:cNvPr id="42" name="图示 41"/>
          <p:cNvGraphicFramePr/>
          <p:nvPr>
            <p:extLst>
              <p:ext uri="{D42A27DB-BD31-4B8C-83A1-F6EECF244321}">
                <p14:modId xmlns:p14="http://schemas.microsoft.com/office/powerpoint/2010/main" val="59268708"/>
              </p:ext>
            </p:extLst>
          </p:nvPr>
        </p:nvGraphicFramePr>
        <p:xfrm>
          <a:off x="5496692" y="4227824"/>
          <a:ext cx="3018775" cy="23132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3" name="TextBox 42"/>
          <p:cNvSpPr txBox="1"/>
          <p:nvPr/>
        </p:nvSpPr>
        <p:spPr>
          <a:xfrm>
            <a:off x="6223607" y="5242571"/>
            <a:ext cx="891487" cy="338554"/>
          </a:xfrm>
          <a:prstGeom prst="rect">
            <a:avLst/>
          </a:prstGeom>
          <a:noFill/>
        </p:spPr>
        <p:txBody>
          <a:bodyPr wrap="square" rtlCol="0">
            <a:spAutoFit/>
          </a:bodyPr>
          <a:lstStyle/>
          <a:p>
            <a:r>
              <a:rPr lang="en-US" altLang="zh-CN" sz="800" b="1" dirty="0">
                <a:solidFill>
                  <a:schemeClr val="bg1"/>
                </a:solidFill>
              </a:rPr>
              <a:t>Surrounding commercial</a:t>
            </a:r>
            <a:endParaRPr lang="zh-CN" altLang="en-US" sz="800" b="1" dirty="0">
              <a:solidFill>
                <a:schemeClr val="bg1"/>
              </a:solidFill>
            </a:endParaRPr>
          </a:p>
        </p:txBody>
      </p:sp>
      <p:grpSp>
        <p:nvGrpSpPr>
          <p:cNvPr id="47" name="组合 46">
            <a:extLst>
              <a:ext uri="{FF2B5EF4-FFF2-40B4-BE49-F238E27FC236}">
                <a16:creationId xmlns:a16="http://schemas.microsoft.com/office/drawing/2014/main" id="{515E75E4-CDC9-4D79-A783-A23D8A3E6D38}"/>
              </a:ext>
            </a:extLst>
          </p:cNvPr>
          <p:cNvGrpSpPr/>
          <p:nvPr/>
        </p:nvGrpSpPr>
        <p:grpSpPr>
          <a:xfrm>
            <a:off x="159374" y="4449111"/>
            <a:ext cx="1277914" cy="950902"/>
            <a:chOff x="3087127" y="1219662"/>
            <a:chExt cx="1277914" cy="950902"/>
          </a:xfrm>
        </p:grpSpPr>
        <p:sp>
          <p:nvSpPr>
            <p:cNvPr id="48" name="man-working-on-a-laptop-from-side-view_49728">
              <a:extLst>
                <a:ext uri="{FF2B5EF4-FFF2-40B4-BE49-F238E27FC236}">
                  <a16:creationId xmlns:a16="http://schemas.microsoft.com/office/drawing/2014/main" id="{D492FF17-EF6B-4B3D-BCDE-F945FB7BF19F}"/>
                </a:ext>
              </a:extLst>
            </p:cNvPr>
            <p:cNvSpPr>
              <a:spLocks noChangeAspect="1"/>
            </p:cNvSpPr>
            <p:nvPr/>
          </p:nvSpPr>
          <p:spPr bwMode="auto">
            <a:xfrm>
              <a:off x="3421242" y="1219662"/>
              <a:ext cx="609685" cy="492442"/>
            </a:xfrm>
            <a:custGeom>
              <a:avLst/>
              <a:gdLst>
                <a:gd name="connsiteX0" fmla="*/ 199013 w 609377"/>
                <a:gd name="connsiteY0" fmla="*/ 435742 h 492194"/>
                <a:gd name="connsiteX1" fmla="*/ 414600 w 609377"/>
                <a:gd name="connsiteY1" fmla="*/ 435742 h 492194"/>
                <a:gd name="connsiteX2" fmla="*/ 518491 w 609377"/>
                <a:gd name="connsiteY2" fmla="*/ 435742 h 492194"/>
                <a:gd name="connsiteX3" fmla="*/ 572285 w 609377"/>
                <a:gd name="connsiteY3" fmla="*/ 435742 h 492194"/>
                <a:gd name="connsiteX4" fmla="*/ 572285 w 609377"/>
                <a:gd name="connsiteY4" fmla="*/ 478222 h 492194"/>
                <a:gd name="connsiteX5" fmla="*/ 518491 w 609377"/>
                <a:gd name="connsiteY5" fmla="*/ 478222 h 492194"/>
                <a:gd name="connsiteX6" fmla="*/ 414600 w 609377"/>
                <a:gd name="connsiteY6" fmla="*/ 478222 h 492194"/>
                <a:gd name="connsiteX7" fmla="*/ 199013 w 609377"/>
                <a:gd name="connsiteY7" fmla="*/ 478222 h 492194"/>
                <a:gd name="connsiteX8" fmla="*/ 182764 w 609377"/>
                <a:gd name="connsiteY8" fmla="*/ 461956 h 492194"/>
                <a:gd name="connsiteX9" fmla="*/ 182764 w 609377"/>
                <a:gd name="connsiteY9" fmla="*/ 452008 h 492194"/>
                <a:gd name="connsiteX10" fmla="*/ 199013 w 609377"/>
                <a:gd name="connsiteY10" fmla="*/ 435742 h 492194"/>
                <a:gd name="connsiteX11" fmla="*/ 598532 w 609377"/>
                <a:gd name="connsiteY11" fmla="*/ 183306 h 492194"/>
                <a:gd name="connsiteX12" fmla="*/ 608505 w 609377"/>
                <a:gd name="connsiteY12" fmla="*/ 203745 h 492194"/>
                <a:gd name="connsiteX13" fmla="*/ 536759 w 609377"/>
                <a:gd name="connsiteY13" fmla="*/ 412878 h 492194"/>
                <a:gd name="connsiteX14" fmla="*/ 534354 w 609377"/>
                <a:gd name="connsiteY14" fmla="*/ 417329 h 492194"/>
                <a:gd name="connsiteX15" fmla="*/ 521155 w 609377"/>
                <a:gd name="connsiteY15" fmla="*/ 424240 h 492194"/>
                <a:gd name="connsiteX16" fmla="*/ 265794 w 609377"/>
                <a:gd name="connsiteY16" fmla="*/ 424240 h 492194"/>
                <a:gd name="connsiteX17" fmla="*/ 249661 w 609377"/>
                <a:gd name="connsiteY17" fmla="*/ 408193 h 492194"/>
                <a:gd name="connsiteX18" fmla="*/ 265794 w 609377"/>
                <a:gd name="connsiteY18" fmla="*/ 392147 h 492194"/>
                <a:gd name="connsiteX19" fmla="*/ 509892 w 609377"/>
                <a:gd name="connsiteY19" fmla="*/ 392147 h 492194"/>
                <a:gd name="connsiteX20" fmla="*/ 578058 w 609377"/>
                <a:gd name="connsiteY20" fmla="*/ 193320 h 492194"/>
                <a:gd name="connsiteX21" fmla="*/ 598532 w 609377"/>
                <a:gd name="connsiteY21" fmla="*/ 183306 h 492194"/>
                <a:gd name="connsiteX22" fmla="*/ 81768 w 609377"/>
                <a:gd name="connsiteY22" fmla="*/ 179942 h 492194"/>
                <a:gd name="connsiteX23" fmla="*/ 81885 w 609377"/>
                <a:gd name="connsiteY23" fmla="*/ 180118 h 492194"/>
                <a:gd name="connsiteX24" fmla="*/ 86754 w 609377"/>
                <a:gd name="connsiteY24" fmla="*/ 179942 h 492194"/>
                <a:gd name="connsiteX25" fmla="*/ 173449 w 609377"/>
                <a:gd name="connsiteY25" fmla="*/ 266555 h 492194"/>
                <a:gd name="connsiteX26" fmla="*/ 173625 w 609377"/>
                <a:gd name="connsiteY26" fmla="*/ 286583 h 492194"/>
                <a:gd name="connsiteX27" fmla="*/ 173625 w 609377"/>
                <a:gd name="connsiteY27" fmla="*/ 310476 h 492194"/>
                <a:gd name="connsiteX28" fmla="*/ 178552 w 609377"/>
                <a:gd name="connsiteY28" fmla="*/ 310476 h 492194"/>
                <a:gd name="connsiteX29" fmla="*/ 384966 w 609377"/>
                <a:gd name="connsiteY29" fmla="*/ 310594 h 492194"/>
                <a:gd name="connsiteX30" fmla="*/ 420923 w 609377"/>
                <a:gd name="connsiteY30" fmla="*/ 346492 h 492194"/>
                <a:gd name="connsiteX31" fmla="*/ 384966 w 609377"/>
                <a:gd name="connsiteY31" fmla="*/ 382390 h 492194"/>
                <a:gd name="connsiteX32" fmla="*/ 179549 w 609377"/>
                <a:gd name="connsiteY32" fmla="*/ 382390 h 492194"/>
                <a:gd name="connsiteX33" fmla="*/ 171278 w 609377"/>
                <a:gd name="connsiteY33" fmla="*/ 382273 h 492194"/>
                <a:gd name="connsiteX34" fmla="*/ 148989 w 609377"/>
                <a:gd name="connsiteY34" fmla="*/ 372084 h 492194"/>
                <a:gd name="connsiteX35" fmla="*/ 78483 w 609377"/>
                <a:gd name="connsiteY35" fmla="*/ 295250 h 492194"/>
                <a:gd name="connsiteX36" fmla="*/ 69978 w 609377"/>
                <a:gd name="connsiteY36" fmla="*/ 294899 h 492194"/>
                <a:gd name="connsiteX37" fmla="*/ 69626 w 609377"/>
                <a:gd name="connsiteY37" fmla="*/ 303390 h 492194"/>
                <a:gd name="connsiteX38" fmla="*/ 140073 w 609377"/>
                <a:gd name="connsiteY38" fmla="*/ 380165 h 492194"/>
                <a:gd name="connsiteX39" fmla="*/ 171044 w 609377"/>
                <a:gd name="connsiteY39" fmla="*/ 393751 h 492194"/>
                <a:gd name="connsiteX40" fmla="*/ 171337 w 609377"/>
                <a:gd name="connsiteY40" fmla="*/ 393751 h 492194"/>
                <a:gd name="connsiteX41" fmla="*/ 173625 w 609377"/>
                <a:gd name="connsiteY41" fmla="*/ 393927 h 492194"/>
                <a:gd name="connsiteX42" fmla="*/ 173625 w 609377"/>
                <a:gd name="connsiteY42" fmla="*/ 492194 h 492194"/>
                <a:gd name="connsiteX43" fmla="*/ 0 w 609377"/>
                <a:gd name="connsiteY43" fmla="*/ 492194 h 492194"/>
                <a:gd name="connsiteX44" fmla="*/ 0 w 609377"/>
                <a:gd name="connsiteY44" fmla="*/ 261577 h 492194"/>
                <a:gd name="connsiteX45" fmla="*/ 81768 w 609377"/>
                <a:gd name="connsiteY45" fmla="*/ 179942 h 492194"/>
                <a:gd name="connsiteX46" fmla="*/ 165194 w 609377"/>
                <a:gd name="connsiteY46" fmla="*/ 0 h 492194"/>
                <a:gd name="connsiteX47" fmla="*/ 255306 w 609377"/>
                <a:gd name="connsiteY47" fmla="*/ 89971 h 492194"/>
                <a:gd name="connsiteX48" fmla="*/ 165194 w 609377"/>
                <a:gd name="connsiteY48" fmla="*/ 179942 h 492194"/>
                <a:gd name="connsiteX49" fmla="*/ 75082 w 609377"/>
                <a:gd name="connsiteY49" fmla="*/ 89971 h 492194"/>
                <a:gd name="connsiteX50" fmla="*/ 165194 w 609377"/>
                <a:gd name="connsiteY50" fmla="*/ 0 h 49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377" h="492194">
                  <a:moveTo>
                    <a:pt x="199013" y="435742"/>
                  </a:moveTo>
                  <a:lnTo>
                    <a:pt x="414600" y="435742"/>
                  </a:lnTo>
                  <a:lnTo>
                    <a:pt x="518491" y="435742"/>
                  </a:lnTo>
                  <a:lnTo>
                    <a:pt x="572285" y="435742"/>
                  </a:lnTo>
                  <a:lnTo>
                    <a:pt x="572285" y="478222"/>
                  </a:lnTo>
                  <a:lnTo>
                    <a:pt x="518491" y="478222"/>
                  </a:lnTo>
                  <a:lnTo>
                    <a:pt x="414600" y="478222"/>
                  </a:lnTo>
                  <a:lnTo>
                    <a:pt x="199013" y="478222"/>
                  </a:lnTo>
                  <a:cubicBezTo>
                    <a:pt x="190038" y="478222"/>
                    <a:pt x="182764" y="470966"/>
                    <a:pt x="182764" y="461956"/>
                  </a:cubicBezTo>
                  <a:lnTo>
                    <a:pt x="182764" y="452008"/>
                  </a:lnTo>
                  <a:cubicBezTo>
                    <a:pt x="182764" y="443056"/>
                    <a:pt x="190038" y="435742"/>
                    <a:pt x="199013" y="435742"/>
                  </a:cubicBezTo>
                  <a:close/>
                  <a:moveTo>
                    <a:pt x="598532" y="183306"/>
                  </a:moveTo>
                  <a:cubicBezTo>
                    <a:pt x="606921" y="186234"/>
                    <a:pt x="611379" y="195311"/>
                    <a:pt x="608505" y="203745"/>
                  </a:cubicBezTo>
                  <a:lnTo>
                    <a:pt x="536759" y="412878"/>
                  </a:lnTo>
                  <a:cubicBezTo>
                    <a:pt x="536173" y="414518"/>
                    <a:pt x="535352" y="416041"/>
                    <a:pt x="534354" y="417329"/>
                  </a:cubicBezTo>
                  <a:cubicBezTo>
                    <a:pt x="531480" y="421487"/>
                    <a:pt x="526611" y="424240"/>
                    <a:pt x="521155" y="424240"/>
                  </a:cubicBezTo>
                  <a:lnTo>
                    <a:pt x="265794" y="424240"/>
                  </a:lnTo>
                  <a:cubicBezTo>
                    <a:pt x="256877" y="424240"/>
                    <a:pt x="249661" y="417037"/>
                    <a:pt x="249661" y="408193"/>
                  </a:cubicBezTo>
                  <a:cubicBezTo>
                    <a:pt x="249661" y="399292"/>
                    <a:pt x="256877" y="392147"/>
                    <a:pt x="265794" y="392147"/>
                  </a:cubicBezTo>
                  <a:lnTo>
                    <a:pt x="509892" y="392147"/>
                  </a:lnTo>
                  <a:lnTo>
                    <a:pt x="578058" y="193320"/>
                  </a:lnTo>
                  <a:cubicBezTo>
                    <a:pt x="580933" y="184945"/>
                    <a:pt x="590084" y="180436"/>
                    <a:pt x="598532" y="183306"/>
                  </a:cubicBezTo>
                  <a:close/>
                  <a:moveTo>
                    <a:pt x="81768" y="179942"/>
                  </a:moveTo>
                  <a:lnTo>
                    <a:pt x="81885" y="180118"/>
                  </a:lnTo>
                  <a:cubicBezTo>
                    <a:pt x="83527" y="180001"/>
                    <a:pt x="85111" y="179942"/>
                    <a:pt x="86754" y="179942"/>
                  </a:cubicBezTo>
                  <a:cubicBezTo>
                    <a:pt x="134618" y="179942"/>
                    <a:pt x="173449" y="218710"/>
                    <a:pt x="173449" y="266555"/>
                  </a:cubicBezTo>
                  <a:lnTo>
                    <a:pt x="173625" y="286583"/>
                  </a:lnTo>
                  <a:lnTo>
                    <a:pt x="173625" y="310476"/>
                  </a:lnTo>
                  <a:lnTo>
                    <a:pt x="178552" y="310476"/>
                  </a:lnTo>
                  <a:lnTo>
                    <a:pt x="384966" y="310594"/>
                  </a:lnTo>
                  <a:cubicBezTo>
                    <a:pt x="404793" y="310594"/>
                    <a:pt x="420923" y="326698"/>
                    <a:pt x="420923" y="346492"/>
                  </a:cubicBezTo>
                  <a:cubicBezTo>
                    <a:pt x="420923" y="366286"/>
                    <a:pt x="404793" y="382390"/>
                    <a:pt x="384966" y="382390"/>
                  </a:cubicBezTo>
                  <a:lnTo>
                    <a:pt x="179549" y="382390"/>
                  </a:lnTo>
                  <a:cubicBezTo>
                    <a:pt x="179549" y="382390"/>
                    <a:pt x="171865" y="382273"/>
                    <a:pt x="171278" y="382273"/>
                  </a:cubicBezTo>
                  <a:cubicBezTo>
                    <a:pt x="162773" y="382098"/>
                    <a:pt x="154678" y="378291"/>
                    <a:pt x="148989" y="372084"/>
                  </a:cubicBezTo>
                  <a:lnTo>
                    <a:pt x="78483" y="295250"/>
                  </a:lnTo>
                  <a:cubicBezTo>
                    <a:pt x="76254" y="292791"/>
                    <a:pt x="72441" y="292674"/>
                    <a:pt x="69978" y="294899"/>
                  </a:cubicBezTo>
                  <a:cubicBezTo>
                    <a:pt x="67514" y="297124"/>
                    <a:pt x="67397" y="300931"/>
                    <a:pt x="69626" y="303390"/>
                  </a:cubicBezTo>
                  <a:lnTo>
                    <a:pt x="140073" y="380165"/>
                  </a:lnTo>
                  <a:cubicBezTo>
                    <a:pt x="148050" y="388832"/>
                    <a:pt x="159312" y="393751"/>
                    <a:pt x="171044" y="393751"/>
                  </a:cubicBezTo>
                  <a:cubicBezTo>
                    <a:pt x="171161" y="393751"/>
                    <a:pt x="171161" y="393751"/>
                    <a:pt x="171337" y="393751"/>
                  </a:cubicBezTo>
                  <a:lnTo>
                    <a:pt x="173625" y="393927"/>
                  </a:lnTo>
                  <a:lnTo>
                    <a:pt x="173625" y="492194"/>
                  </a:lnTo>
                  <a:lnTo>
                    <a:pt x="0" y="492194"/>
                  </a:lnTo>
                  <a:lnTo>
                    <a:pt x="0" y="261577"/>
                  </a:lnTo>
                  <a:cubicBezTo>
                    <a:pt x="0" y="216485"/>
                    <a:pt x="36602" y="179942"/>
                    <a:pt x="81768" y="179942"/>
                  </a:cubicBezTo>
                  <a:close/>
                  <a:moveTo>
                    <a:pt x="165194" y="0"/>
                  </a:moveTo>
                  <a:cubicBezTo>
                    <a:pt x="214961" y="0"/>
                    <a:pt x="255306" y="40281"/>
                    <a:pt x="255306" y="89971"/>
                  </a:cubicBezTo>
                  <a:cubicBezTo>
                    <a:pt x="255306" y="139661"/>
                    <a:pt x="214961" y="179942"/>
                    <a:pt x="165194" y="179942"/>
                  </a:cubicBezTo>
                  <a:cubicBezTo>
                    <a:pt x="115427" y="179942"/>
                    <a:pt x="75082" y="139661"/>
                    <a:pt x="75082" y="89971"/>
                  </a:cubicBezTo>
                  <a:cubicBezTo>
                    <a:pt x="75082" y="40281"/>
                    <a:pt x="115427" y="0"/>
                    <a:pt x="165194" y="0"/>
                  </a:cubicBezTo>
                  <a:close/>
                </a:path>
              </a:pathLst>
            </a:custGeom>
            <a:solidFill>
              <a:schemeClr val="accent2">
                <a:lumMod val="60000"/>
                <a:lumOff val="40000"/>
              </a:schemeClr>
            </a:solidFill>
            <a:ln>
              <a:noFill/>
            </a:ln>
          </p:spPr>
          <p:txBody>
            <a:bodyPr/>
            <a:lstStyle/>
            <a:p>
              <a:endParaRPr lang="zh-CN" altLang="en-US" dirty="0"/>
            </a:p>
          </p:txBody>
        </p:sp>
        <p:sp>
          <p:nvSpPr>
            <p:cNvPr id="49" name="文本框 48">
              <a:extLst>
                <a:ext uri="{FF2B5EF4-FFF2-40B4-BE49-F238E27FC236}">
                  <a16:creationId xmlns:a16="http://schemas.microsoft.com/office/drawing/2014/main" id="{CE67E67E-6CC1-4BD2-A34D-98037910DB2E}"/>
                </a:ext>
              </a:extLst>
            </p:cNvPr>
            <p:cNvSpPr txBox="1"/>
            <p:nvPr/>
          </p:nvSpPr>
          <p:spPr>
            <a:xfrm>
              <a:off x="3087127" y="1708899"/>
              <a:ext cx="1277914" cy="461665"/>
            </a:xfrm>
            <a:prstGeom prst="rect">
              <a:avLst/>
            </a:prstGeom>
            <a:noFill/>
          </p:spPr>
          <p:txBody>
            <a:bodyPr wrap="none" rtlCol="0">
              <a:spAutoFit/>
            </a:bodyPr>
            <a:lstStyle/>
            <a:p>
              <a:pPr algn="ctr"/>
              <a:r>
                <a:rPr lang="en-US" altLang="zh-CN" sz="1200" b="1" dirty="0">
                  <a:solidFill>
                    <a:schemeClr val="accent3"/>
                  </a:solidFill>
                </a:rPr>
                <a:t>Online</a:t>
              </a:r>
            </a:p>
            <a:p>
              <a:r>
                <a:rPr lang="en-US" altLang="zh-CN" sz="1200" b="1" dirty="0">
                  <a:solidFill>
                    <a:schemeClr val="accent2">
                      <a:lumMod val="75000"/>
                    </a:schemeClr>
                  </a:solidFill>
                </a:rPr>
                <a:t>Face to Screen</a:t>
              </a:r>
              <a:endParaRPr lang="zh-CN" altLang="en-US" sz="1200" b="1" dirty="0">
                <a:solidFill>
                  <a:schemeClr val="accent2">
                    <a:lumMod val="75000"/>
                  </a:schemeClr>
                </a:solidFill>
              </a:endParaRPr>
            </a:p>
          </p:txBody>
        </p:sp>
      </p:grpSp>
      <p:grpSp>
        <p:nvGrpSpPr>
          <p:cNvPr id="50" name="组合 49">
            <a:extLst>
              <a:ext uri="{FF2B5EF4-FFF2-40B4-BE49-F238E27FC236}">
                <a16:creationId xmlns:a16="http://schemas.microsoft.com/office/drawing/2014/main" id="{9430BF96-2A22-4BDC-ACE2-5FCB16795A8D}"/>
              </a:ext>
            </a:extLst>
          </p:cNvPr>
          <p:cNvGrpSpPr/>
          <p:nvPr/>
        </p:nvGrpSpPr>
        <p:grpSpPr>
          <a:xfrm>
            <a:off x="184664" y="5511531"/>
            <a:ext cx="1116011" cy="952369"/>
            <a:chOff x="4619288" y="1216458"/>
            <a:chExt cx="1116011" cy="952369"/>
          </a:xfrm>
        </p:grpSpPr>
        <p:sp>
          <p:nvSpPr>
            <p:cNvPr id="51" name="shaking-hands-silhouette_62316">
              <a:extLst>
                <a:ext uri="{FF2B5EF4-FFF2-40B4-BE49-F238E27FC236}">
                  <a16:creationId xmlns:a16="http://schemas.microsoft.com/office/drawing/2014/main" id="{51D587DD-CF05-4BF8-B530-EE3CEA052544}"/>
                </a:ext>
              </a:extLst>
            </p:cNvPr>
            <p:cNvSpPr>
              <a:spLocks noChangeAspect="1"/>
            </p:cNvSpPr>
            <p:nvPr/>
          </p:nvSpPr>
          <p:spPr bwMode="auto">
            <a:xfrm>
              <a:off x="4872452" y="1216458"/>
              <a:ext cx="609685" cy="492442"/>
            </a:xfrm>
            <a:custGeom>
              <a:avLst/>
              <a:gdLst>
                <a:gd name="connsiteX0" fmla="*/ 432219 w 608699"/>
                <a:gd name="connsiteY0" fmla="*/ 100132 h 558314"/>
                <a:gd name="connsiteX1" fmla="*/ 540779 w 608699"/>
                <a:gd name="connsiteY1" fmla="*/ 100132 h 558314"/>
                <a:gd name="connsiteX2" fmla="*/ 557374 w 608699"/>
                <a:gd name="connsiteY2" fmla="*/ 108877 h 558314"/>
                <a:gd name="connsiteX3" fmla="*/ 606699 w 608699"/>
                <a:gd name="connsiteY3" fmla="*/ 198857 h 558314"/>
                <a:gd name="connsiteX4" fmla="*/ 608082 w 608699"/>
                <a:gd name="connsiteY4" fmla="*/ 211744 h 558314"/>
                <a:gd name="connsiteX5" fmla="*/ 584111 w 608699"/>
                <a:gd name="connsiteY5" fmla="*/ 292748 h 558314"/>
                <a:gd name="connsiteX6" fmla="*/ 567977 w 608699"/>
                <a:gd name="connsiteY6" fmla="*/ 304945 h 558314"/>
                <a:gd name="connsiteX7" fmla="*/ 563137 w 608699"/>
                <a:gd name="connsiteY7" fmla="*/ 304255 h 558314"/>
                <a:gd name="connsiteX8" fmla="*/ 551843 w 608699"/>
                <a:gd name="connsiteY8" fmla="*/ 283313 h 558314"/>
                <a:gd name="connsiteX9" fmla="*/ 572587 w 608699"/>
                <a:gd name="connsiteY9" fmla="*/ 212894 h 558314"/>
                <a:gd name="connsiteX10" fmla="*/ 571665 w 608699"/>
                <a:gd name="connsiteY10" fmla="*/ 205300 h 558314"/>
                <a:gd name="connsiteX11" fmla="*/ 542854 w 608699"/>
                <a:gd name="connsiteY11" fmla="*/ 152141 h 558314"/>
                <a:gd name="connsiteX12" fmla="*/ 542854 w 608699"/>
                <a:gd name="connsiteY12" fmla="*/ 533230 h 558314"/>
                <a:gd name="connsiteX13" fmla="*/ 517269 w 608699"/>
                <a:gd name="connsiteY13" fmla="*/ 558314 h 558314"/>
                <a:gd name="connsiteX14" fmla="*/ 491916 w 608699"/>
                <a:gd name="connsiteY14" fmla="*/ 533230 h 558314"/>
                <a:gd name="connsiteX15" fmla="*/ 491916 w 608699"/>
                <a:gd name="connsiteY15" fmla="*/ 341995 h 558314"/>
                <a:gd name="connsiteX16" fmla="*/ 479930 w 608699"/>
                <a:gd name="connsiteY16" fmla="*/ 341995 h 558314"/>
                <a:gd name="connsiteX17" fmla="*/ 479930 w 608699"/>
                <a:gd name="connsiteY17" fmla="*/ 533230 h 558314"/>
                <a:gd name="connsiteX18" fmla="*/ 454576 w 608699"/>
                <a:gd name="connsiteY18" fmla="*/ 558314 h 558314"/>
                <a:gd name="connsiteX19" fmla="*/ 428992 w 608699"/>
                <a:gd name="connsiteY19" fmla="*/ 533230 h 558314"/>
                <a:gd name="connsiteX20" fmla="*/ 428992 w 608699"/>
                <a:gd name="connsiteY20" fmla="*/ 167559 h 558314"/>
                <a:gd name="connsiteX21" fmla="*/ 409401 w 608699"/>
                <a:gd name="connsiteY21" fmla="*/ 219798 h 558314"/>
                <a:gd name="connsiteX22" fmla="*/ 403408 w 608699"/>
                <a:gd name="connsiteY22" fmla="*/ 227392 h 558314"/>
                <a:gd name="connsiteX23" fmla="*/ 334492 w 608699"/>
                <a:gd name="connsiteY23" fmla="*/ 277100 h 558314"/>
                <a:gd name="connsiteX24" fmla="*/ 324581 w 608699"/>
                <a:gd name="connsiteY24" fmla="*/ 280321 h 558314"/>
                <a:gd name="connsiteX25" fmla="*/ 310982 w 608699"/>
                <a:gd name="connsiteY25" fmla="*/ 273418 h 558314"/>
                <a:gd name="connsiteX26" fmla="*/ 314670 w 608699"/>
                <a:gd name="connsiteY26" fmla="*/ 249715 h 558314"/>
                <a:gd name="connsiteX27" fmla="*/ 377132 w 608699"/>
                <a:gd name="connsiteY27" fmla="*/ 204840 h 558314"/>
                <a:gd name="connsiteX28" fmla="*/ 380820 w 608699"/>
                <a:gd name="connsiteY28" fmla="*/ 200237 h 558314"/>
                <a:gd name="connsiteX29" fmla="*/ 414471 w 608699"/>
                <a:gd name="connsiteY29" fmla="*/ 110948 h 558314"/>
                <a:gd name="connsiteX30" fmla="*/ 432219 w 608699"/>
                <a:gd name="connsiteY30" fmla="*/ 100132 h 558314"/>
                <a:gd name="connsiteX31" fmla="*/ 68019 w 608699"/>
                <a:gd name="connsiteY31" fmla="*/ 100132 h 558314"/>
                <a:gd name="connsiteX32" fmla="*/ 176572 w 608699"/>
                <a:gd name="connsiteY32" fmla="*/ 100132 h 558314"/>
                <a:gd name="connsiteX33" fmla="*/ 194319 w 608699"/>
                <a:gd name="connsiteY33" fmla="*/ 110948 h 558314"/>
                <a:gd name="connsiteX34" fmla="*/ 227968 w 608699"/>
                <a:gd name="connsiteY34" fmla="*/ 200237 h 558314"/>
                <a:gd name="connsiteX35" fmla="*/ 231425 w 608699"/>
                <a:gd name="connsiteY35" fmla="*/ 204840 h 558314"/>
                <a:gd name="connsiteX36" fmla="*/ 294114 w 608699"/>
                <a:gd name="connsiteY36" fmla="*/ 249715 h 558314"/>
                <a:gd name="connsiteX37" fmla="*/ 297802 w 608699"/>
                <a:gd name="connsiteY37" fmla="*/ 273418 h 558314"/>
                <a:gd name="connsiteX38" fmla="*/ 284204 w 608699"/>
                <a:gd name="connsiteY38" fmla="*/ 280321 h 558314"/>
                <a:gd name="connsiteX39" fmla="*/ 274293 w 608699"/>
                <a:gd name="connsiteY39" fmla="*/ 277100 h 558314"/>
                <a:gd name="connsiteX40" fmla="*/ 205151 w 608699"/>
                <a:gd name="connsiteY40" fmla="*/ 227392 h 558314"/>
                <a:gd name="connsiteX41" fmla="*/ 199389 w 608699"/>
                <a:gd name="connsiteY41" fmla="*/ 219798 h 558314"/>
                <a:gd name="connsiteX42" fmla="*/ 179568 w 608699"/>
                <a:gd name="connsiteY42" fmla="*/ 167559 h 558314"/>
                <a:gd name="connsiteX43" fmla="*/ 179568 w 608699"/>
                <a:gd name="connsiteY43" fmla="*/ 533230 h 558314"/>
                <a:gd name="connsiteX44" fmla="*/ 154216 w 608699"/>
                <a:gd name="connsiteY44" fmla="*/ 558314 h 558314"/>
                <a:gd name="connsiteX45" fmla="*/ 128864 w 608699"/>
                <a:gd name="connsiteY45" fmla="*/ 533230 h 558314"/>
                <a:gd name="connsiteX46" fmla="*/ 128864 w 608699"/>
                <a:gd name="connsiteY46" fmla="*/ 341995 h 558314"/>
                <a:gd name="connsiteX47" fmla="*/ 116879 w 608699"/>
                <a:gd name="connsiteY47" fmla="*/ 341995 h 558314"/>
                <a:gd name="connsiteX48" fmla="*/ 116879 w 608699"/>
                <a:gd name="connsiteY48" fmla="*/ 533230 h 558314"/>
                <a:gd name="connsiteX49" fmla="*/ 91297 w 608699"/>
                <a:gd name="connsiteY49" fmla="*/ 558314 h 558314"/>
                <a:gd name="connsiteX50" fmla="*/ 65944 w 608699"/>
                <a:gd name="connsiteY50" fmla="*/ 533230 h 558314"/>
                <a:gd name="connsiteX51" fmla="*/ 65944 w 608699"/>
                <a:gd name="connsiteY51" fmla="*/ 152141 h 558314"/>
                <a:gd name="connsiteX52" fmla="*/ 36905 w 608699"/>
                <a:gd name="connsiteY52" fmla="*/ 205300 h 558314"/>
                <a:gd name="connsiteX53" fmla="*/ 36213 w 608699"/>
                <a:gd name="connsiteY53" fmla="*/ 212894 h 558314"/>
                <a:gd name="connsiteX54" fmla="*/ 56956 w 608699"/>
                <a:gd name="connsiteY54" fmla="*/ 283313 h 558314"/>
                <a:gd name="connsiteX55" fmla="*/ 45432 w 608699"/>
                <a:gd name="connsiteY55" fmla="*/ 304255 h 558314"/>
                <a:gd name="connsiteX56" fmla="*/ 40823 w 608699"/>
                <a:gd name="connsiteY56" fmla="*/ 304945 h 558314"/>
                <a:gd name="connsiteX57" fmla="*/ 24459 w 608699"/>
                <a:gd name="connsiteY57" fmla="*/ 292748 h 558314"/>
                <a:gd name="connsiteX58" fmla="*/ 720 w 608699"/>
                <a:gd name="connsiteY58" fmla="*/ 211744 h 558314"/>
                <a:gd name="connsiteX59" fmla="*/ 2103 w 608699"/>
                <a:gd name="connsiteY59" fmla="*/ 198857 h 558314"/>
                <a:gd name="connsiteX60" fmla="*/ 51194 w 608699"/>
                <a:gd name="connsiteY60" fmla="*/ 108877 h 558314"/>
                <a:gd name="connsiteX61" fmla="*/ 68019 w 608699"/>
                <a:gd name="connsiteY61" fmla="*/ 100132 h 558314"/>
                <a:gd name="connsiteX62" fmla="*/ 486027 w 608699"/>
                <a:gd name="connsiteY62" fmla="*/ 0 h 558314"/>
                <a:gd name="connsiteX63" fmla="*/ 533377 w 608699"/>
                <a:gd name="connsiteY63" fmla="*/ 46715 h 558314"/>
                <a:gd name="connsiteX64" fmla="*/ 486027 w 608699"/>
                <a:gd name="connsiteY64" fmla="*/ 93430 h 558314"/>
                <a:gd name="connsiteX65" fmla="*/ 438677 w 608699"/>
                <a:gd name="connsiteY65" fmla="*/ 46715 h 558314"/>
                <a:gd name="connsiteX66" fmla="*/ 486027 w 608699"/>
                <a:gd name="connsiteY66" fmla="*/ 0 h 558314"/>
                <a:gd name="connsiteX67" fmla="*/ 122757 w 608699"/>
                <a:gd name="connsiteY67" fmla="*/ 0 h 558314"/>
                <a:gd name="connsiteX68" fmla="*/ 170107 w 608699"/>
                <a:gd name="connsiteY68" fmla="*/ 46715 h 558314"/>
                <a:gd name="connsiteX69" fmla="*/ 122757 w 608699"/>
                <a:gd name="connsiteY69" fmla="*/ 93430 h 558314"/>
                <a:gd name="connsiteX70" fmla="*/ 75407 w 608699"/>
                <a:gd name="connsiteY70" fmla="*/ 46715 h 558314"/>
                <a:gd name="connsiteX71" fmla="*/ 122757 w 608699"/>
                <a:gd name="connsiteY71" fmla="*/ 0 h 55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8699" h="558314">
                  <a:moveTo>
                    <a:pt x="432219" y="100132"/>
                  </a:moveTo>
                  <a:lnTo>
                    <a:pt x="540779" y="100132"/>
                  </a:lnTo>
                  <a:cubicBezTo>
                    <a:pt x="547463" y="100132"/>
                    <a:pt x="554147" y="102664"/>
                    <a:pt x="557374" y="108877"/>
                  </a:cubicBezTo>
                  <a:lnTo>
                    <a:pt x="606699" y="198857"/>
                  </a:lnTo>
                  <a:cubicBezTo>
                    <a:pt x="608773" y="202769"/>
                    <a:pt x="609234" y="207601"/>
                    <a:pt x="608082" y="211744"/>
                  </a:cubicBezTo>
                  <a:lnTo>
                    <a:pt x="584111" y="292748"/>
                  </a:lnTo>
                  <a:cubicBezTo>
                    <a:pt x="582037" y="300112"/>
                    <a:pt x="575352" y="304945"/>
                    <a:pt x="567977" y="304945"/>
                  </a:cubicBezTo>
                  <a:cubicBezTo>
                    <a:pt x="566363" y="304945"/>
                    <a:pt x="564750" y="304715"/>
                    <a:pt x="563137" y="304255"/>
                  </a:cubicBezTo>
                  <a:cubicBezTo>
                    <a:pt x="554378" y="301723"/>
                    <a:pt x="549077" y="292288"/>
                    <a:pt x="551843" y="283313"/>
                  </a:cubicBezTo>
                  <a:lnTo>
                    <a:pt x="572587" y="212894"/>
                  </a:lnTo>
                  <a:cubicBezTo>
                    <a:pt x="573278" y="210363"/>
                    <a:pt x="573048" y="207601"/>
                    <a:pt x="571665" y="205300"/>
                  </a:cubicBezTo>
                  <a:lnTo>
                    <a:pt x="542854" y="152141"/>
                  </a:lnTo>
                  <a:lnTo>
                    <a:pt x="542854" y="533230"/>
                  </a:lnTo>
                  <a:cubicBezTo>
                    <a:pt x="542854" y="547038"/>
                    <a:pt x="531329" y="558314"/>
                    <a:pt x="517269" y="558314"/>
                  </a:cubicBezTo>
                  <a:cubicBezTo>
                    <a:pt x="503440" y="558314"/>
                    <a:pt x="491916" y="547038"/>
                    <a:pt x="491916" y="533230"/>
                  </a:cubicBezTo>
                  <a:lnTo>
                    <a:pt x="491916" y="341995"/>
                  </a:lnTo>
                  <a:lnTo>
                    <a:pt x="479930" y="341995"/>
                  </a:lnTo>
                  <a:lnTo>
                    <a:pt x="479930" y="533230"/>
                  </a:lnTo>
                  <a:cubicBezTo>
                    <a:pt x="479930" y="547038"/>
                    <a:pt x="468406" y="558314"/>
                    <a:pt x="454576" y="558314"/>
                  </a:cubicBezTo>
                  <a:cubicBezTo>
                    <a:pt x="440517" y="558314"/>
                    <a:pt x="428992" y="547038"/>
                    <a:pt x="428992" y="533230"/>
                  </a:cubicBezTo>
                  <a:lnTo>
                    <a:pt x="428992" y="167559"/>
                  </a:lnTo>
                  <a:lnTo>
                    <a:pt x="409401" y="219798"/>
                  </a:lnTo>
                  <a:cubicBezTo>
                    <a:pt x="408248" y="222790"/>
                    <a:pt x="406174" y="225551"/>
                    <a:pt x="403408" y="227392"/>
                  </a:cubicBezTo>
                  <a:lnTo>
                    <a:pt x="334492" y="277100"/>
                  </a:lnTo>
                  <a:cubicBezTo>
                    <a:pt x="331495" y="279401"/>
                    <a:pt x="328038" y="280321"/>
                    <a:pt x="324581" y="280321"/>
                  </a:cubicBezTo>
                  <a:cubicBezTo>
                    <a:pt x="319280" y="280321"/>
                    <a:pt x="314209" y="277790"/>
                    <a:pt x="310982" y="273418"/>
                  </a:cubicBezTo>
                  <a:cubicBezTo>
                    <a:pt x="305450" y="265823"/>
                    <a:pt x="307064" y="255238"/>
                    <a:pt x="314670" y="249715"/>
                  </a:cubicBezTo>
                  <a:lnTo>
                    <a:pt x="377132" y="204840"/>
                  </a:lnTo>
                  <a:cubicBezTo>
                    <a:pt x="378746" y="203689"/>
                    <a:pt x="380129" y="202078"/>
                    <a:pt x="380820" y="200237"/>
                  </a:cubicBezTo>
                  <a:lnTo>
                    <a:pt x="414471" y="110948"/>
                  </a:lnTo>
                  <a:cubicBezTo>
                    <a:pt x="417237" y="103584"/>
                    <a:pt x="424613" y="100132"/>
                    <a:pt x="432219" y="100132"/>
                  </a:cubicBezTo>
                  <a:close/>
                  <a:moveTo>
                    <a:pt x="68019" y="100132"/>
                  </a:moveTo>
                  <a:lnTo>
                    <a:pt x="176572" y="100132"/>
                  </a:lnTo>
                  <a:cubicBezTo>
                    <a:pt x="183947" y="100132"/>
                    <a:pt x="191323" y="103584"/>
                    <a:pt x="194319" y="110948"/>
                  </a:cubicBezTo>
                  <a:lnTo>
                    <a:pt x="227968" y="200237"/>
                  </a:lnTo>
                  <a:cubicBezTo>
                    <a:pt x="228659" y="202078"/>
                    <a:pt x="229812" y="203689"/>
                    <a:pt x="231425" y="204840"/>
                  </a:cubicBezTo>
                  <a:lnTo>
                    <a:pt x="294114" y="249715"/>
                  </a:lnTo>
                  <a:cubicBezTo>
                    <a:pt x="301489" y="255238"/>
                    <a:pt x="303333" y="265823"/>
                    <a:pt x="297802" y="273418"/>
                  </a:cubicBezTo>
                  <a:cubicBezTo>
                    <a:pt x="294575" y="277790"/>
                    <a:pt x="289274" y="280321"/>
                    <a:pt x="284204" y="280321"/>
                  </a:cubicBezTo>
                  <a:cubicBezTo>
                    <a:pt x="280747" y="280321"/>
                    <a:pt x="277290" y="279401"/>
                    <a:pt x="274293" y="277100"/>
                  </a:cubicBezTo>
                  <a:lnTo>
                    <a:pt x="205151" y="227392"/>
                  </a:lnTo>
                  <a:cubicBezTo>
                    <a:pt x="202616" y="225551"/>
                    <a:pt x="200542" y="222790"/>
                    <a:pt x="199389" y="219798"/>
                  </a:cubicBezTo>
                  <a:lnTo>
                    <a:pt x="179568" y="167559"/>
                  </a:lnTo>
                  <a:lnTo>
                    <a:pt x="179568" y="533230"/>
                  </a:lnTo>
                  <a:cubicBezTo>
                    <a:pt x="179568" y="547038"/>
                    <a:pt x="168275" y="558314"/>
                    <a:pt x="154216" y="558314"/>
                  </a:cubicBezTo>
                  <a:cubicBezTo>
                    <a:pt x="140157" y="558314"/>
                    <a:pt x="128864" y="547038"/>
                    <a:pt x="128864" y="533230"/>
                  </a:cubicBezTo>
                  <a:lnTo>
                    <a:pt x="128864" y="341995"/>
                  </a:lnTo>
                  <a:lnTo>
                    <a:pt x="116879" y="341995"/>
                  </a:lnTo>
                  <a:lnTo>
                    <a:pt x="116879" y="533230"/>
                  </a:lnTo>
                  <a:cubicBezTo>
                    <a:pt x="116879" y="547038"/>
                    <a:pt x="105356" y="558314"/>
                    <a:pt x="91297" y="558314"/>
                  </a:cubicBezTo>
                  <a:cubicBezTo>
                    <a:pt x="77468" y="558314"/>
                    <a:pt x="65944" y="547038"/>
                    <a:pt x="65944" y="533230"/>
                  </a:cubicBezTo>
                  <a:lnTo>
                    <a:pt x="65944" y="152141"/>
                  </a:lnTo>
                  <a:lnTo>
                    <a:pt x="36905" y="205300"/>
                  </a:lnTo>
                  <a:cubicBezTo>
                    <a:pt x="35752" y="207601"/>
                    <a:pt x="35522" y="210363"/>
                    <a:pt x="36213" y="212894"/>
                  </a:cubicBezTo>
                  <a:lnTo>
                    <a:pt x="56956" y="283313"/>
                  </a:lnTo>
                  <a:cubicBezTo>
                    <a:pt x="59491" y="292288"/>
                    <a:pt x="54421" y="301723"/>
                    <a:pt x="45432" y="304255"/>
                  </a:cubicBezTo>
                  <a:cubicBezTo>
                    <a:pt x="43819" y="304715"/>
                    <a:pt x="42206" y="304945"/>
                    <a:pt x="40823" y="304945"/>
                  </a:cubicBezTo>
                  <a:cubicBezTo>
                    <a:pt x="33447" y="304945"/>
                    <a:pt x="26764" y="300112"/>
                    <a:pt x="24459" y="292748"/>
                  </a:cubicBezTo>
                  <a:lnTo>
                    <a:pt x="720" y="211744"/>
                  </a:lnTo>
                  <a:cubicBezTo>
                    <a:pt x="-663" y="207601"/>
                    <a:pt x="29" y="202769"/>
                    <a:pt x="2103" y="198857"/>
                  </a:cubicBezTo>
                  <a:lnTo>
                    <a:pt x="51194" y="108877"/>
                  </a:lnTo>
                  <a:cubicBezTo>
                    <a:pt x="54651" y="102664"/>
                    <a:pt x="61335" y="100132"/>
                    <a:pt x="68019" y="100132"/>
                  </a:cubicBezTo>
                  <a:close/>
                  <a:moveTo>
                    <a:pt x="486027" y="0"/>
                  </a:moveTo>
                  <a:cubicBezTo>
                    <a:pt x="512178" y="0"/>
                    <a:pt x="533377" y="20915"/>
                    <a:pt x="533377" y="46715"/>
                  </a:cubicBezTo>
                  <a:cubicBezTo>
                    <a:pt x="533377" y="72515"/>
                    <a:pt x="512178" y="93430"/>
                    <a:pt x="486027" y="93430"/>
                  </a:cubicBezTo>
                  <a:cubicBezTo>
                    <a:pt x="459876" y="93430"/>
                    <a:pt x="438677" y="72515"/>
                    <a:pt x="438677" y="46715"/>
                  </a:cubicBezTo>
                  <a:cubicBezTo>
                    <a:pt x="438677" y="20915"/>
                    <a:pt x="459876" y="0"/>
                    <a:pt x="486027" y="0"/>
                  </a:cubicBezTo>
                  <a:close/>
                  <a:moveTo>
                    <a:pt x="122757" y="0"/>
                  </a:moveTo>
                  <a:cubicBezTo>
                    <a:pt x="148908" y="0"/>
                    <a:pt x="170107" y="20915"/>
                    <a:pt x="170107" y="46715"/>
                  </a:cubicBezTo>
                  <a:cubicBezTo>
                    <a:pt x="170107" y="72515"/>
                    <a:pt x="148908" y="93430"/>
                    <a:pt x="122757" y="93430"/>
                  </a:cubicBezTo>
                  <a:cubicBezTo>
                    <a:pt x="96606" y="93430"/>
                    <a:pt x="75407" y="72515"/>
                    <a:pt x="75407" y="46715"/>
                  </a:cubicBezTo>
                  <a:cubicBezTo>
                    <a:pt x="75407" y="20915"/>
                    <a:pt x="96606" y="0"/>
                    <a:pt x="122757" y="0"/>
                  </a:cubicBezTo>
                  <a:close/>
                </a:path>
              </a:pathLst>
            </a:custGeom>
            <a:solidFill>
              <a:schemeClr val="accent2">
                <a:lumMod val="60000"/>
                <a:lumOff val="40000"/>
              </a:schemeClr>
            </a:solidFill>
            <a:ln>
              <a:noFill/>
            </a:ln>
          </p:spPr>
          <p:txBody>
            <a:bodyPr/>
            <a:lstStyle/>
            <a:p>
              <a:endParaRPr lang="zh-CN" altLang="en-US"/>
            </a:p>
          </p:txBody>
        </p:sp>
        <p:sp>
          <p:nvSpPr>
            <p:cNvPr id="52" name="文本框 51">
              <a:extLst>
                <a:ext uri="{FF2B5EF4-FFF2-40B4-BE49-F238E27FC236}">
                  <a16:creationId xmlns:a16="http://schemas.microsoft.com/office/drawing/2014/main" id="{FB1819C0-4D85-4E24-A762-54F07BE64A99}"/>
                </a:ext>
              </a:extLst>
            </p:cNvPr>
            <p:cNvSpPr txBox="1"/>
            <p:nvPr/>
          </p:nvSpPr>
          <p:spPr>
            <a:xfrm>
              <a:off x="4619288" y="1707162"/>
              <a:ext cx="1116011" cy="461665"/>
            </a:xfrm>
            <a:prstGeom prst="rect">
              <a:avLst/>
            </a:prstGeom>
            <a:noFill/>
          </p:spPr>
          <p:txBody>
            <a:bodyPr wrap="none" rtlCol="0">
              <a:spAutoFit/>
            </a:bodyPr>
            <a:lstStyle/>
            <a:p>
              <a:pPr algn="ctr"/>
              <a:r>
                <a:rPr lang="en-US" altLang="zh-CN" sz="1200" b="1" dirty="0">
                  <a:solidFill>
                    <a:schemeClr val="accent3"/>
                  </a:solidFill>
                </a:rPr>
                <a:t>In-store</a:t>
              </a:r>
            </a:p>
            <a:p>
              <a:r>
                <a:rPr lang="en-US" altLang="zh-CN" sz="1200" b="1" dirty="0">
                  <a:solidFill>
                    <a:schemeClr val="accent2">
                      <a:lumMod val="75000"/>
                    </a:schemeClr>
                  </a:solidFill>
                </a:rPr>
                <a:t>Face to Face</a:t>
              </a:r>
              <a:endParaRPr lang="zh-CN" altLang="en-US" sz="1200" b="1" dirty="0">
                <a:solidFill>
                  <a:schemeClr val="accent2">
                    <a:lumMod val="75000"/>
                  </a:schemeClr>
                </a:solidFill>
              </a:endParaRPr>
            </a:p>
          </p:txBody>
        </p:sp>
      </p:grpSp>
      <p:grpSp>
        <p:nvGrpSpPr>
          <p:cNvPr id="69" name="组合 68">
            <a:extLst>
              <a:ext uri="{FF2B5EF4-FFF2-40B4-BE49-F238E27FC236}">
                <a16:creationId xmlns:a16="http://schemas.microsoft.com/office/drawing/2014/main" id="{60D913C3-14F3-48C6-B2E0-8AA4FA919E23}"/>
              </a:ext>
            </a:extLst>
          </p:cNvPr>
          <p:cNvGrpSpPr/>
          <p:nvPr/>
        </p:nvGrpSpPr>
        <p:grpSpPr>
          <a:xfrm>
            <a:off x="5925454" y="1686173"/>
            <a:ext cx="2633455" cy="1663099"/>
            <a:chOff x="6051723" y="1721767"/>
            <a:chExt cx="2633455" cy="1663099"/>
          </a:xfrm>
        </p:grpSpPr>
        <p:grpSp>
          <p:nvGrpSpPr>
            <p:cNvPr id="54" name="组合 53">
              <a:extLst>
                <a:ext uri="{FF2B5EF4-FFF2-40B4-BE49-F238E27FC236}">
                  <a16:creationId xmlns:a16="http://schemas.microsoft.com/office/drawing/2014/main" id="{F8421BBC-00B2-430C-BD70-8751E2E6DD57}"/>
                </a:ext>
              </a:extLst>
            </p:cNvPr>
            <p:cNvGrpSpPr/>
            <p:nvPr/>
          </p:nvGrpSpPr>
          <p:grpSpPr>
            <a:xfrm>
              <a:off x="6051723" y="1803636"/>
              <a:ext cx="1031052" cy="602094"/>
              <a:chOff x="8988414" y="3183032"/>
              <a:chExt cx="1031052" cy="602094"/>
            </a:xfrm>
          </p:grpSpPr>
          <p:sp>
            <p:nvSpPr>
              <p:cNvPr id="55" name="shirt_115509">
                <a:extLst>
                  <a:ext uri="{FF2B5EF4-FFF2-40B4-BE49-F238E27FC236}">
                    <a16:creationId xmlns:a16="http://schemas.microsoft.com/office/drawing/2014/main" id="{A257B5DD-BAC0-4CD3-A2C7-E3851895A17E}"/>
                  </a:ext>
                </a:extLst>
              </p:cNvPr>
              <p:cNvSpPr>
                <a:spLocks noChangeAspect="1"/>
              </p:cNvSpPr>
              <p:nvPr/>
            </p:nvSpPr>
            <p:spPr bwMode="auto">
              <a:xfrm>
                <a:off x="9249914" y="3183032"/>
                <a:ext cx="508052" cy="395549"/>
              </a:xfrm>
              <a:custGeom>
                <a:avLst/>
                <a:gdLst>
                  <a:gd name="connsiteX0" fmla="*/ 345526 w 607443"/>
                  <a:gd name="connsiteY0" fmla="*/ 182740 h 472931"/>
                  <a:gd name="connsiteX1" fmla="*/ 292237 w 607443"/>
                  <a:gd name="connsiteY1" fmla="*/ 214384 h 472931"/>
                  <a:gd name="connsiteX2" fmla="*/ 281631 w 607443"/>
                  <a:gd name="connsiteY2" fmla="*/ 221018 h 472931"/>
                  <a:gd name="connsiteX3" fmla="*/ 270385 w 607443"/>
                  <a:gd name="connsiteY3" fmla="*/ 215277 h 472931"/>
                  <a:gd name="connsiteX4" fmla="*/ 243294 w 607443"/>
                  <a:gd name="connsiteY4" fmla="*/ 198817 h 472931"/>
                  <a:gd name="connsiteX5" fmla="*/ 238821 w 607443"/>
                  <a:gd name="connsiteY5" fmla="*/ 198562 h 472931"/>
                  <a:gd name="connsiteX6" fmla="*/ 201251 w 607443"/>
                  <a:gd name="connsiteY6" fmla="*/ 231992 h 472931"/>
                  <a:gd name="connsiteX7" fmla="*/ 217991 w 607443"/>
                  <a:gd name="connsiteY7" fmla="*/ 267973 h 472931"/>
                  <a:gd name="connsiteX8" fmla="*/ 223486 w 607443"/>
                  <a:gd name="connsiteY8" fmla="*/ 276139 h 472931"/>
                  <a:gd name="connsiteX9" fmla="*/ 221441 w 607443"/>
                  <a:gd name="connsiteY9" fmla="*/ 285709 h 472931"/>
                  <a:gd name="connsiteX10" fmla="*/ 209557 w 607443"/>
                  <a:gd name="connsiteY10" fmla="*/ 317480 h 472931"/>
                  <a:gd name="connsiteX11" fmla="*/ 224381 w 607443"/>
                  <a:gd name="connsiteY11" fmla="*/ 370049 h 472931"/>
                  <a:gd name="connsiteX12" fmla="*/ 272047 w 607443"/>
                  <a:gd name="connsiteY12" fmla="*/ 396589 h 472931"/>
                  <a:gd name="connsiteX13" fmla="*/ 280481 w 607443"/>
                  <a:gd name="connsiteY13" fmla="*/ 397099 h 472931"/>
                  <a:gd name="connsiteX14" fmla="*/ 351277 w 607443"/>
                  <a:gd name="connsiteY14" fmla="*/ 334195 h 472931"/>
                  <a:gd name="connsiteX15" fmla="*/ 351149 w 607443"/>
                  <a:gd name="connsiteY15" fmla="*/ 316459 h 472931"/>
                  <a:gd name="connsiteX16" fmla="*/ 360605 w 607443"/>
                  <a:gd name="connsiteY16" fmla="*/ 302424 h 472931"/>
                  <a:gd name="connsiteX17" fmla="*/ 406099 w 607443"/>
                  <a:gd name="connsiteY17" fmla="*/ 250620 h 472931"/>
                  <a:gd name="connsiteX18" fmla="*/ 352810 w 607443"/>
                  <a:gd name="connsiteY18" fmla="*/ 183123 h 472931"/>
                  <a:gd name="connsiteX19" fmla="*/ 345526 w 607443"/>
                  <a:gd name="connsiteY19" fmla="*/ 182740 h 472931"/>
                  <a:gd name="connsiteX20" fmla="*/ 345526 w 607443"/>
                  <a:gd name="connsiteY20" fmla="*/ 157221 h 472931"/>
                  <a:gd name="connsiteX21" fmla="*/ 355749 w 607443"/>
                  <a:gd name="connsiteY21" fmla="*/ 157732 h 472931"/>
                  <a:gd name="connsiteX22" fmla="*/ 431529 w 607443"/>
                  <a:gd name="connsiteY22" fmla="*/ 253683 h 472931"/>
                  <a:gd name="connsiteX23" fmla="*/ 377346 w 607443"/>
                  <a:gd name="connsiteY23" fmla="*/ 323732 h 472931"/>
                  <a:gd name="connsiteX24" fmla="*/ 376707 w 607443"/>
                  <a:gd name="connsiteY24" fmla="*/ 337130 h 472931"/>
                  <a:gd name="connsiteX25" fmla="*/ 280481 w 607443"/>
                  <a:gd name="connsiteY25" fmla="*/ 422618 h 472931"/>
                  <a:gd name="connsiteX26" fmla="*/ 269107 w 607443"/>
                  <a:gd name="connsiteY26" fmla="*/ 421980 h 472931"/>
                  <a:gd name="connsiteX27" fmla="*/ 204318 w 607443"/>
                  <a:gd name="connsiteY27" fmla="*/ 385871 h 472931"/>
                  <a:gd name="connsiteX28" fmla="*/ 184127 w 607443"/>
                  <a:gd name="connsiteY28" fmla="*/ 314545 h 472931"/>
                  <a:gd name="connsiteX29" fmla="*/ 194350 w 607443"/>
                  <a:gd name="connsiteY29" fmla="*/ 281498 h 472931"/>
                  <a:gd name="connsiteX30" fmla="*/ 175820 w 607443"/>
                  <a:gd name="connsiteY30" fmla="*/ 228929 h 472931"/>
                  <a:gd name="connsiteX31" fmla="*/ 238821 w 607443"/>
                  <a:gd name="connsiteY31" fmla="*/ 173043 h 472931"/>
                  <a:gd name="connsiteX32" fmla="*/ 246361 w 607443"/>
                  <a:gd name="connsiteY32" fmla="*/ 173426 h 472931"/>
                  <a:gd name="connsiteX33" fmla="*/ 279586 w 607443"/>
                  <a:gd name="connsiteY33" fmla="*/ 187716 h 472931"/>
                  <a:gd name="connsiteX34" fmla="*/ 345526 w 607443"/>
                  <a:gd name="connsiteY34" fmla="*/ 157221 h 472931"/>
                  <a:gd name="connsiteX35" fmla="*/ 483499 w 607443"/>
                  <a:gd name="connsiteY35" fmla="*/ 54494 h 472931"/>
                  <a:gd name="connsiteX36" fmla="*/ 483499 w 607443"/>
                  <a:gd name="connsiteY36" fmla="*/ 207628 h 472931"/>
                  <a:gd name="connsiteX37" fmla="*/ 581885 w 607443"/>
                  <a:gd name="connsiteY37" fmla="*/ 226004 h 472931"/>
                  <a:gd name="connsiteX38" fmla="*/ 581885 w 607443"/>
                  <a:gd name="connsiteY38" fmla="*/ 91501 h 472931"/>
                  <a:gd name="connsiteX39" fmla="*/ 123941 w 607443"/>
                  <a:gd name="connsiteY39" fmla="*/ 54494 h 472931"/>
                  <a:gd name="connsiteX40" fmla="*/ 25555 w 607443"/>
                  <a:gd name="connsiteY40" fmla="*/ 91629 h 472931"/>
                  <a:gd name="connsiteX41" fmla="*/ 25555 w 607443"/>
                  <a:gd name="connsiteY41" fmla="*/ 226004 h 472931"/>
                  <a:gd name="connsiteX42" fmla="*/ 123941 w 607443"/>
                  <a:gd name="connsiteY42" fmla="*/ 207628 h 472931"/>
                  <a:gd name="connsiteX43" fmla="*/ 196645 w 607443"/>
                  <a:gd name="connsiteY43" fmla="*/ 29865 h 472931"/>
                  <a:gd name="connsiteX44" fmla="*/ 149496 w 607443"/>
                  <a:gd name="connsiteY44" fmla="*/ 45306 h 472931"/>
                  <a:gd name="connsiteX45" fmla="*/ 149496 w 607443"/>
                  <a:gd name="connsiteY45" fmla="*/ 218219 h 472931"/>
                  <a:gd name="connsiteX46" fmla="*/ 149496 w 607443"/>
                  <a:gd name="connsiteY46" fmla="*/ 447409 h 472931"/>
                  <a:gd name="connsiteX47" fmla="*/ 457944 w 607443"/>
                  <a:gd name="connsiteY47" fmla="*/ 447409 h 472931"/>
                  <a:gd name="connsiteX48" fmla="*/ 457944 w 607443"/>
                  <a:gd name="connsiteY48" fmla="*/ 218219 h 472931"/>
                  <a:gd name="connsiteX49" fmla="*/ 457944 w 607443"/>
                  <a:gd name="connsiteY49" fmla="*/ 45306 h 472931"/>
                  <a:gd name="connsiteX50" fmla="*/ 410923 w 607443"/>
                  <a:gd name="connsiteY50" fmla="*/ 29865 h 472931"/>
                  <a:gd name="connsiteX51" fmla="*/ 303720 w 607443"/>
                  <a:gd name="connsiteY51" fmla="*/ 120341 h 472931"/>
                  <a:gd name="connsiteX52" fmla="*/ 196645 w 607443"/>
                  <a:gd name="connsiteY52" fmla="*/ 29865 h 472931"/>
                  <a:gd name="connsiteX53" fmla="*/ 203928 w 607443"/>
                  <a:gd name="connsiteY53" fmla="*/ 642 h 472931"/>
                  <a:gd name="connsiteX54" fmla="*/ 215300 w 607443"/>
                  <a:gd name="connsiteY54" fmla="*/ 2429 h 472931"/>
                  <a:gd name="connsiteX55" fmla="*/ 220667 w 607443"/>
                  <a:gd name="connsiteY55" fmla="*/ 12637 h 472931"/>
                  <a:gd name="connsiteX56" fmla="*/ 303720 w 607443"/>
                  <a:gd name="connsiteY56" fmla="*/ 94819 h 472931"/>
                  <a:gd name="connsiteX57" fmla="*/ 386774 w 607443"/>
                  <a:gd name="connsiteY57" fmla="*/ 12637 h 472931"/>
                  <a:gd name="connsiteX58" fmla="*/ 392140 w 607443"/>
                  <a:gd name="connsiteY58" fmla="*/ 2429 h 472931"/>
                  <a:gd name="connsiteX59" fmla="*/ 403512 w 607443"/>
                  <a:gd name="connsiteY59" fmla="*/ 642 h 472931"/>
                  <a:gd name="connsiteX60" fmla="*/ 474682 w 607443"/>
                  <a:gd name="connsiteY60" fmla="*/ 23867 h 472931"/>
                  <a:gd name="connsiteX61" fmla="*/ 474938 w 607443"/>
                  <a:gd name="connsiteY61" fmla="*/ 23995 h 472931"/>
                  <a:gd name="connsiteX62" fmla="*/ 475321 w 607443"/>
                  <a:gd name="connsiteY62" fmla="*/ 23995 h 472931"/>
                  <a:gd name="connsiteX63" fmla="*/ 599263 w 607443"/>
                  <a:gd name="connsiteY63" fmla="*/ 70828 h 472931"/>
                  <a:gd name="connsiteX64" fmla="*/ 607440 w 607443"/>
                  <a:gd name="connsiteY64" fmla="*/ 82696 h 472931"/>
                  <a:gd name="connsiteX65" fmla="*/ 607440 w 607443"/>
                  <a:gd name="connsiteY65" fmla="*/ 241444 h 472931"/>
                  <a:gd name="connsiteX66" fmla="*/ 602840 w 607443"/>
                  <a:gd name="connsiteY66" fmla="*/ 251271 h 472931"/>
                  <a:gd name="connsiteX67" fmla="*/ 594663 w 607443"/>
                  <a:gd name="connsiteY67" fmla="*/ 254206 h 472931"/>
                  <a:gd name="connsiteX68" fmla="*/ 592363 w 607443"/>
                  <a:gd name="connsiteY68" fmla="*/ 253950 h 472931"/>
                  <a:gd name="connsiteX69" fmla="*/ 483499 w 607443"/>
                  <a:gd name="connsiteY69" fmla="*/ 233533 h 472931"/>
                  <a:gd name="connsiteX70" fmla="*/ 483499 w 607443"/>
                  <a:gd name="connsiteY70" fmla="*/ 460170 h 472931"/>
                  <a:gd name="connsiteX71" fmla="*/ 470721 w 607443"/>
                  <a:gd name="connsiteY71" fmla="*/ 472931 h 472931"/>
                  <a:gd name="connsiteX72" fmla="*/ 136719 w 607443"/>
                  <a:gd name="connsiteY72" fmla="*/ 472931 h 472931"/>
                  <a:gd name="connsiteX73" fmla="*/ 123941 w 607443"/>
                  <a:gd name="connsiteY73" fmla="*/ 460170 h 472931"/>
                  <a:gd name="connsiteX74" fmla="*/ 123941 w 607443"/>
                  <a:gd name="connsiteY74" fmla="*/ 233533 h 472931"/>
                  <a:gd name="connsiteX75" fmla="*/ 15077 w 607443"/>
                  <a:gd name="connsiteY75" fmla="*/ 253950 h 472931"/>
                  <a:gd name="connsiteX76" fmla="*/ 12777 w 607443"/>
                  <a:gd name="connsiteY76" fmla="*/ 254206 h 472931"/>
                  <a:gd name="connsiteX77" fmla="*/ 4600 w 607443"/>
                  <a:gd name="connsiteY77" fmla="*/ 251271 h 472931"/>
                  <a:gd name="connsiteX78" fmla="*/ 0 w 607443"/>
                  <a:gd name="connsiteY78" fmla="*/ 241444 h 472931"/>
                  <a:gd name="connsiteX79" fmla="*/ 0 w 607443"/>
                  <a:gd name="connsiteY79" fmla="*/ 82696 h 472931"/>
                  <a:gd name="connsiteX80" fmla="*/ 8305 w 607443"/>
                  <a:gd name="connsiteY80" fmla="*/ 70828 h 472931"/>
                  <a:gd name="connsiteX81" fmla="*/ 132247 w 607443"/>
                  <a:gd name="connsiteY81" fmla="*/ 23995 h 472931"/>
                  <a:gd name="connsiteX82" fmla="*/ 132502 w 607443"/>
                  <a:gd name="connsiteY82" fmla="*/ 23995 h 472931"/>
                  <a:gd name="connsiteX83" fmla="*/ 132758 w 607443"/>
                  <a:gd name="connsiteY83" fmla="*/ 23867 h 47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443" h="472931">
                    <a:moveTo>
                      <a:pt x="345526" y="182740"/>
                    </a:moveTo>
                    <a:cubicBezTo>
                      <a:pt x="323418" y="182740"/>
                      <a:pt x="302972" y="194862"/>
                      <a:pt x="292237" y="214384"/>
                    </a:cubicBezTo>
                    <a:cubicBezTo>
                      <a:pt x="290065" y="218211"/>
                      <a:pt x="285976" y="220763"/>
                      <a:pt x="281631" y="221018"/>
                    </a:cubicBezTo>
                    <a:cubicBezTo>
                      <a:pt x="277158" y="221146"/>
                      <a:pt x="272941" y="218977"/>
                      <a:pt x="270385" y="215277"/>
                    </a:cubicBezTo>
                    <a:cubicBezTo>
                      <a:pt x="264251" y="206090"/>
                      <a:pt x="254284" y="200093"/>
                      <a:pt x="243294" y="198817"/>
                    </a:cubicBezTo>
                    <a:cubicBezTo>
                      <a:pt x="241888" y="198562"/>
                      <a:pt x="240354" y="198562"/>
                      <a:pt x="238821" y="198562"/>
                    </a:cubicBezTo>
                    <a:cubicBezTo>
                      <a:pt x="219652" y="198562"/>
                      <a:pt x="203551" y="212852"/>
                      <a:pt x="201251" y="231992"/>
                    </a:cubicBezTo>
                    <a:cubicBezTo>
                      <a:pt x="199589" y="246155"/>
                      <a:pt x="205979" y="259935"/>
                      <a:pt x="217991" y="267973"/>
                    </a:cubicBezTo>
                    <a:cubicBezTo>
                      <a:pt x="220803" y="269760"/>
                      <a:pt x="222719" y="272694"/>
                      <a:pt x="223486" y="276139"/>
                    </a:cubicBezTo>
                    <a:cubicBezTo>
                      <a:pt x="224125" y="279457"/>
                      <a:pt x="223358" y="282902"/>
                      <a:pt x="221441" y="285709"/>
                    </a:cubicBezTo>
                    <a:cubicBezTo>
                      <a:pt x="214924" y="295279"/>
                      <a:pt x="210835" y="305997"/>
                      <a:pt x="209557" y="317480"/>
                    </a:cubicBezTo>
                    <a:cubicBezTo>
                      <a:pt x="207257" y="336364"/>
                      <a:pt x="212496" y="354993"/>
                      <a:pt x="224381" y="370049"/>
                    </a:cubicBezTo>
                    <a:cubicBezTo>
                      <a:pt x="236137" y="384978"/>
                      <a:pt x="253134" y="394420"/>
                      <a:pt x="272047" y="396589"/>
                    </a:cubicBezTo>
                    <a:cubicBezTo>
                      <a:pt x="274858" y="396972"/>
                      <a:pt x="277669" y="397099"/>
                      <a:pt x="280481" y="397099"/>
                    </a:cubicBezTo>
                    <a:cubicBezTo>
                      <a:pt x="316645" y="397099"/>
                      <a:pt x="347060" y="370049"/>
                      <a:pt x="351277" y="334195"/>
                    </a:cubicBezTo>
                    <a:cubicBezTo>
                      <a:pt x="352043" y="328581"/>
                      <a:pt x="351916" y="322584"/>
                      <a:pt x="351149" y="316459"/>
                    </a:cubicBezTo>
                    <a:cubicBezTo>
                      <a:pt x="350254" y="310080"/>
                      <a:pt x="354344" y="303955"/>
                      <a:pt x="360605" y="302424"/>
                    </a:cubicBezTo>
                    <a:cubicBezTo>
                      <a:pt x="384886" y="296299"/>
                      <a:pt x="403160" y="275374"/>
                      <a:pt x="406099" y="250620"/>
                    </a:cubicBezTo>
                    <a:cubicBezTo>
                      <a:pt x="410060" y="217318"/>
                      <a:pt x="386164" y="187078"/>
                      <a:pt x="352810" y="183123"/>
                    </a:cubicBezTo>
                    <a:cubicBezTo>
                      <a:pt x="350382" y="182868"/>
                      <a:pt x="347954" y="182740"/>
                      <a:pt x="345526" y="182740"/>
                    </a:cubicBezTo>
                    <a:close/>
                    <a:moveTo>
                      <a:pt x="345526" y="157221"/>
                    </a:moveTo>
                    <a:cubicBezTo>
                      <a:pt x="348976" y="157221"/>
                      <a:pt x="352427" y="157349"/>
                      <a:pt x="355749" y="157732"/>
                    </a:cubicBezTo>
                    <a:cubicBezTo>
                      <a:pt x="403160" y="163346"/>
                      <a:pt x="437152" y="206345"/>
                      <a:pt x="431529" y="253683"/>
                    </a:cubicBezTo>
                    <a:cubicBezTo>
                      <a:pt x="427823" y="285199"/>
                      <a:pt x="406482" y="312249"/>
                      <a:pt x="377346" y="323732"/>
                    </a:cubicBezTo>
                    <a:cubicBezTo>
                      <a:pt x="377474" y="328326"/>
                      <a:pt x="377218" y="332791"/>
                      <a:pt x="376707" y="337130"/>
                    </a:cubicBezTo>
                    <a:cubicBezTo>
                      <a:pt x="370956" y="385871"/>
                      <a:pt x="329552" y="422618"/>
                      <a:pt x="280481" y="422618"/>
                    </a:cubicBezTo>
                    <a:cubicBezTo>
                      <a:pt x="276775" y="422618"/>
                      <a:pt x="272813" y="422491"/>
                      <a:pt x="269107" y="421980"/>
                    </a:cubicBezTo>
                    <a:cubicBezTo>
                      <a:pt x="243294" y="418918"/>
                      <a:pt x="220291" y="406158"/>
                      <a:pt x="204318" y="385871"/>
                    </a:cubicBezTo>
                    <a:cubicBezTo>
                      <a:pt x="188216" y="365456"/>
                      <a:pt x="181060" y="340192"/>
                      <a:pt x="184127" y="314545"/>
                    </a:cubicBezTo>
                    <a:cubicBezTo>
                      <a:pt x="185532" y="303062"/>
                      <a:pt x="188983" y="291706"/>
                      <a:pt x="194350" y="281498"/>
                    </a:cubicBezTo>
                    <a:cubicBezTo>
                      <a:pt x="180421" y="267846"/>
                      <a:pt x="173520" y="248707"/>
                      <a:pt x="175820" y="228929"/>
                    </a:cubicBezTo>
                    <a:cubicBezTo>
                      <a:pt x="179654" y="197031"/>
                      <a:pt x="206746" y="173043"/>
                      <a:pt x="238821" y="173043"/>
                    </a:cubicBezTo>
                    <a:cubicBezTo>
                      <a:pt x="241377" y="173043"/>
                      <a:pt x="243805" y="173170"/>
                      <a:pt x="246361" y="173426"/>
                    </a:cubicBezTo>
                    <a:cubicBezTo>
                      <a:pt x="258756" y="174829"/>
                      <a:pt x="270257" y="179933"/>
                      <a:pt x="279586" y="187716"/>
                    </a:cubicBezTo>
                    <a:cubicBezTo>
                      <a:pt x="295816" y="168577"/>
                      <a:pt x="319840" y="157221"/>
                      <a:pt x="345526" y="157221"/>
                    </a:cubicBezTo>
                    <a:close/>
                    <a:moveTo>
                      <a:pt x="483499" y="54494"/>
                    </a:moveTo>
                    <a:lnTo>
                      <a:pt x="483499" y="207628"/>
                    </a:lnTo>
                    <a:lnTo>
                      <a:pt x="581885" y="226004"/>
                    </a:lnTo>
                    <a:lnTo>
                      <a:pt x="581885" y="91501"/>
                    </a:lnTo>
                    <a:close/>
                    <a:moveTo>
                      <a:pt x="123941" y="54494"/>
                    </a:moveTo>
                    <a:lnTo>
                      <a:pt x="25555" y="91629"/>
                    </a:lnTo>
                    <a:lnTo>
                      <a:pt x="25555" y="226004"/>
                    </a:lnTo>
                    <a:lnTo>
                      <a:pt x="123941" y="207628"/>
                    </a:lnTo>
                    <a:close/>
                    <a:moveTo>
                      <a:pt x="196645" y="29865"/>
                    </a:moveTo>
                    <a:lnTo>
                      <a:pt x="149496" y="45306"/>
                    </a:lnTo>
                    <a:lnTo>
                      <a:pt x="149496" y="218219"/>
                    </a:lnTo>
                    <a:lnTo>
                      <a:pt x="149496" y="447409"/>
                    </a:lnTo>
                    <a:lnTo>
                      <a:pt x="457944" y="447409"/>
                    </a:lnTo>
                    <a:lnTo>
                      <a:pt x="457944" y="218219"/>
                    </a:lnTo>
                    <a:lnTo>
                      <a:pt x="457944" y="45306"/>
                    </a:lnTo>
                    <a:lnTo>
                      <a:pt x="410923" y="29865"/>
                    </a:lnTo>
                    <a:cubicBezTo>
                      <a:pt x="402234" y="81037"/>
                      <a:pt x="357258" y="120341"/>
                      <a:pt x="303720" y="120341"/>
                    </a:cubicBezTo>
                    <a:cubicBezTo>
                      <a:pt x="250183" y="120341"/>
                      <a:pt x="205334" y="81037"/>
                      <a:pt x="196645" y="29865"/>
                    </a:cubicBezTo>
                    <a:close/>
                    <a:moveTo>
                      <a:pt x="203928" y="642"/>
                    </a:moveTo>
                    <a:cubicBezTo>
                      <a:pt x="207761" y="-634"/>
                      <a:pt x="212106" y="4"/>
                      <a:pt x="215300" y="2429"/>
                    </a:cubicBezTo>
                    <a:cubicBezTo>
                      <a:pt x="218622" y="4726"/>
                      <a:pt x="220667" y="8554"/>
                      <a:pt x="220667" y="12637"/>
                    </a:cubicBezTo>
                    <a:cubicBezTo>
                      <a:pt x="221178" y="57939"/>
                      <a:pt x="258360" y="94819"/>
                      <a:pt x="303720" y="94819"/>
                    </a:cubicBezTo>
                    <a:cubicBezTo>
                      <a:pt x="349080" y="94819"/>
                      <a:pt x="386390" y="57939"/>
                      <a:pt x="386774" y="12637"/>
                    </a:cubicBezTo>
                    <a:cubicBezTo>
                      <a:pt x="386901" y="8554"/>
                      <a:pt x="388818" y="4726"/>
                      <a:pt x="392140" y="2429"/>
                    </a:cubicBezTo>
                    <a:cubicBezTo>
                      <a:pt x="395462" y="4"/>
                      <a:pt x="399679" y="-634"/>
                      <a:pt x="403512" y="642"/>
                    </a:cubicBezTo>
                    <a:lnTo>
                      <a:pt x="474682" y="23867"/>
                    </a:lnTo>
                    <a:cubicBezTo>
                      <a:pt x="474810" y="23867"/>
                      <a:pt x="474810" y="23867"/>
                      <a:pt x="474938" y="23995"/>
                    </a:cubicBezTo>
                    <a:cubicBezTo>
                      <a:pt x="475066" y="23995"/>
                      <a:pt x="475194" y="23995"/>
                      <a:pt x="475321" y="23995"/>
                    </a:cubicBezTo>
                    <a:lnTo>
                      <a:pt x="599263" y="70828"/>
                    </a:lnTo>
                    <a:cubicBezTo>
                      <a:pt x="604246" y="72742"/>
                      <a:pt x="607568" y="77464"/>
                      <a:pt x="607440" y="82696"/>
                    </a:cubicBezTo>
                    <a:lnTo>
                      <a:pt x="607440" y="241444"/>
                    </a:lnTo>
                    <a:cubicBezTo>
                      <a:pt x="607440" y="245145"/>
                      <a:pt x="605779" y="248846"/>
                      <a:pt x="602840" y="251271"/>
                    </a:cubicBezTo>
                    <a:cubicBezTo>
                      <a:pt x="600540" y="253185"/>
                      <a:pt x="597729" y="254206"/>
                      <a:pt x="594663" y="254206"/>
                    </a:cubicBezTo>
                    <a:cubicBezTo>
                      <a:pt x="593896" y="254206"/>
                      <a:pt x="593130" y="254078"/>
                      <a:pt x="592363" y="253950"/>
                    </a:cubicBezTo>
                    <a:lnTo>
                      <a:pt x="483499" y="233533"/>
                    </a:lnTo>
                    <a:lnTo>
                      <a:pt x="483499" y="460170"/>
                    </a:lnTo>
                    <a:cubicBezTo>
                      <a:pt x="483499" y="467316"/>
                      <a:pt x="477877" y="472931"/>
                      <a:pt x="470721" y="472931"/>
                    </a:cubicBezTo>
                    <a:lnTo>
                      <a:pt x="136719" y="472931"/>
                    </a:lnTo>
                    <a:cubicBezTo>
                      <a:pt x="129691" y="472931"/>
                      <a:pt x="123941" y="467316"/>
                      <a:pt x="123941" y="460170"/>
                    </a:cubicBezTo>
                    <a:lnTo>
                      <a:pt x="123941" y="233533"/>
                    </a:lnTo>
                    <a:lnTo>
                      <a:pt x="15077" y="253950"/>
                    </a:lnTo>
                    <a:cubicBezTo>
                      <a:pt x="14311" y="254078"/>
                      <a:pt x="13544" y="254206"/>
                      <a:pt x="12777" y="254206"/>
                    </a:cubicBezTo>
                    <a:cubicBezTo>
                      <a:pt x="9839" y="254206"/>
                      <a:pt x="6900" y="253185"/>
                      <a:pt x="4600" y="251271"/>
                    </a:cubicBezTo>
                    <a:cubicBezTo>
                      <a:pt x="1661" y="248846"/>
                      <a:pt x="0" y="245145"/>
                      <a:pt x="0" y="241444"/>
                    </a:cubicBezTo>
                    <a:lnTo>
                      <a:pt x="0" y="82696"/>
                    </a:lnTo>
                    <a:cubicBezTo>
                      <a:pt x="0" y="77464"/>
                      <a:pt x="3322" y="72742"/>
                      <a:pt x="8305" y="70828"/>
                    </a:cubicBezTo>
                    <a:lnTo>
                      <a:pt x="132247" y="23995"/>
                    </a:lnTo>
                    <a:cubicBezTo>
                      <a:pt x="132374" y="23995"/>
                      <a:pt x="132502" y="23995"/>
                      <a:pt x="132502" y="23995"/>
                    </a:cubicBezTo>
                    <a:cubicBezTo>
                      <a:pt x="132630" y="23867"/>
                      <a:pt x="132758" y="23867"/>
                      <a:pt x="132758" y="23867"/>
                    </a:cubicBezTo>
                    <a:close/>
                  </a:path>
                </a:pathLst>
              </a:custGeom>
              <a:solidFill>
                <a:schemeClr val="accent2">
                  <a:lumMod val="75000"/>
                </a:schemeClr>
              </a:solidFill>
              <a:ln>
                <a:noFill/>
              </a:ln>
            </p:spPr>
            <p:txBody>
              <a:bodyPr/>
              <a:lstStyle/>
              <a:p>
                <a:endParaRPr lang="zh-CN" altLang="en-US"/>
              </a:p>
            </p:txBody>
          </p:sp>
          <p:sp>
            <p:nvSpPr>
              <p:cNvPr id="56" name="文本框 55">
                <a:extLst>
                  <a:ext uri="{FF2B5EF4-FFF2-40B4-BE49-F238E27FC236}">
                    <a16:creationId xmlns:a16="http://schemas.microsoft.com/office/drawing/2014/main" id="{7E244644-9A67-43C7-9B94-66F622B40F77}"/>
                  </a:ext>
                </a:extLst>
              </p:cNvPr>
              <p:cNvSpPr txBox="1"/>
              <p:nvPr/>
            </p:nvSpPr>
            <p:spPr>
              <a:xfrm>
                <a:off x="8988414" y="3508127"/>
                <a:ext cx="1031052" cy="276999"/>
              </a:xfrm>
              <a:prstGeom prst="rect">
                <a:avLst/>
              </a:prstGeom>
              <a:noFill/>
            </p:spPr>
            <p:txBody>
              <a:bodyPr wrap="none" rtlCol="0">
                <a:spAutoFit/>
              </a:bodyPr>
              <a:lstStyle/>
              <a:p>
                <a:pPr algn="ctr"/>
                <a:r>
                  <a:rPr lang="en-US" altLang="zh-CN" sz="1200" b="1" dirty="0">
                    <a:solidFill>
                      <a:schemeClr val="accent2">
                        <a:lumMod val="75000"/>
                      </a:schemeClr>
                    </a:solidFill>
                  </a:rPr>
                  <a:t>Commodity</a:t>
                </a:r>
                <a:endParaRPr lang="zh-CN" altLang="en-US" sz="1200" b="1" dirty="0">
                  <a:solidFill>
                    <a:schemeClr val="accent2">
                      <a:lumMod val="75000"/>
                    </a:schemeClr>
                  </a:solidFill>
                </a:endParaRPr>
              </a:p>
            </p:txBody>
          </p:sp>
        </p:grpSp>
        <p:sp>
          <p:nvSpPr>
            <p:cNvPr id="57" name="箭头: 右 56">
              <a:extLst>
                <a:ext uri="{FF2B5EF4-FFF2-40B4-BE49-F238E27FC236}">
                  <a16:creationId xmlns:a16="http://schemas.microsoft.com/office/drawing/2014/main" id="{02E13085-89D6-4AB9-8CAF-BAA7B962C4D9}"/>
                </a:ext>
              </a:extLst>
            </p:cNvPr>
            <p:cNvSpPr/>
            <p:nvPr/>
          </p:nvSpPr>
          <p:spPr>
            <a:xfrm>
              <a:off x="6991659" y="1907217"/>
              <a:ext cx="806824" cy="243091"/>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Online</a:t>
              </a:r>
              <a:endParaRPr lang="zh-CN" altLang="en-US" sz="1200" b="1" dirty="0"/>
            </a:p>
          </p:txBody>
        </p:sp>
        <p:grpSp>
          <p:nvGrpSpPr>
            <p:cNvPr id="58" name="组合 57">
              <a:extLst>
                <a:ext uri="{FF2B5EF4-FFF2-40B4-BE49-F238E27FC236}">
                  <a16:creationId xmlns:a16="http://schemas.microsoft.com/office/drawing/2014/main" id="{060F158F-3060-45CA-96F1-38B120877525}"/>
                </a:ext>
              </a:extLst>
            </p:cNvPr>
            <p:cNvGrpSpPr/>
            <p:nvPr/>
          </p:nvGrpSpPr>
          <p:grpSpPr>
            <a:xfrm>
              <a:off x="7968867" y="1721767"/>
              <a:ext cx="438500" cy="428541"/>
              <a:chOff x="10895062" y="2128559"/>
              <a:chExt cx="438500" cy="428541"/>
            </a:xfrm>
          </p:grpSpPr>
          <p:sp>
            <p:nvSpPr>
              <p:cNvPr id="59" name="female-worker_50581">
                <a:extLst>
                  <a:ext uri="{FF2B5EF4-FFF2-40B4-BE49-F238E27FC236}">
                    <a16:creationId xmlns:a16="http://schemas.microsoft.com/office/drawing/2014/main" id="{4F924531-0A41-4923-88A2-F428DCCF9972}"/>
                  </a:ext>
                </a:extLst>
              </p:cNvPr>
              <p:cNvSpPr>
                <a:spLocks noChangeAspect="1"/>
              </p:cNvSpPr>
              <p:nvPr/>
            </p:nvSpPr>
            <p:spPr bwMode="auto">
              <a:xfrm>
                <a:off x="10895062" y="2128559"/>
                <a:ext cx="438500" cy="428541"/>
              </a:xfrm>
              <a:custGeom>
                <a:avLst/>
                <a:gdLst>
                  <a:gd name="connsiteX0" fmla="*/ 146458 w 495087"/>
                  <a:gd name="connsiteY0" fmla="*/ 391638 h 606651"/>
                  <a:gd name="connsiteX1" fmla="*/ 145536 w 495087"/>
                  <a:gd name="connsiteY1" fmla="*/ 400729 h 606651"/>
                  <a:gd name="connsiteX2" fmla="*/ 116325 w 495087"/>
                  <a:gd name="connsiteY2" fmla="*/ 489968 h 606651"/>
                  <a:gd name="connsiteX3" fmla="*/ 164203 w 495087"/>
                  <a:gd name="connsiteY3" fmla="*/ 458150 h 606651"/>
                  <a:gd name="connsiteX4" fmla="*/ 247515 w 495087"/>
                  <a:gd name="connsiteY4" fmla="*/ 562291 h 606651"/>
                  <a:gd name="connsiteX5" fmla="*/ 330884 w 495087"/>
                  <a:gd name="connsiteY5" fmla="*/ 458150 h 606651"/>
                  <a:gd name="connsiteX6" fmla="*/ 378762 w 495087"/>
                  <a:gd name="connsiteY6" fmla="*/ 489968 h 606651"/>
                  <a:gd name="connsiteX7" fmla="*/ 349551 w 495087"/>
                  <a:gd name="connsiteY7" fmla="*/ 400729 h 606651"/>
                  <a:gd name="connsiteX8" fmla="*/ 348629 w 495087"/>
                  <a:gd name="connsiteY8" fmla="*/ 391638 h 606651"/>
                  <a:gd name="connsiteX9" fmla="*/ 436492 w 495087"/>
                  <a:gd name="connsiteY9" fmla="*/ 421500 h 606651"/>
                  <a:gd name="connsiteX10" fmla="*/ 448361 w 495087"/>
                  <a:gd name="connsiteY10" fmla="*/ 428461 h 606651"/>
                  <a:gd name="connsiteX11" fmla="*/ 489671 w 495087"/>
                  <a:gd name="connsiteY11" fmla="*/ 484732 h 606651"/>
                  <a:gd name="connsiteX12" fmla="*/ 492667 w 495087"/>
                  <a:gd name="connsiteY12" fmla="*/ 500785 h 606651"/>
                  <a:gd name="connsiteX13" fmla="*/ 494165 w 495087"/>
                  <a:gd name="connsiteY13" fmla="*/ 513673 h 606651"/>
                  <a:gd name="connsiteX14" fmla="*/ 495087 w 495087"/>
                  <a:gd name="connsiteY14" fmla="*/ 536457 h 606651"/>
                  <a:gd name="connsiteX15" fmla="*/ 494741 w 495087"/>
                  <a:gd name="connsiteY15" fmla="*/ 549460 h 606651"/>
                  <a:gd name="connsiteX16" fmla="*/ 480856 w 495087"/>
                  <a:gd name="connsiteY16" fmla="*/ 587262 h 606651"/>
                  <a:gd name="connsiteX17" fmla="*/ 433554 w 495087"/>
                  <a:gd name="connsiteY17" fmla="*/ 606651 h 606651"/>
                  <a:gd name="connsiteX18" fmla="*/ 247515 w 495087"/>
                  <a:gd name="connsiteY18" fmla="*/ 606594 h 606651"/>
                  <a:gd name="connsiteX19" fmla="*/ 61533 w 495087"/>
                  <a:gd name="connsiteY19" fmla="*/ 606651 h 606651"/>
                  <a:gd name="connsiteX20" fmla="*/ 14231 w 495087"/>
                  <a:gd name="connsiteY20" fmla="*/ 587262 h 606651"/>
                  <a:gd name="connsiteX21" fmla="*/ 346 w 495087"/>
                  <a:gd name="connsiteY21" fmla="*/ 549460 h 606651"/>
                  <a:gd name="connsiteX22" fmla="*/ 0 w 495087"/>
                  <a:gd name="connsiteY22" fmla="*/ 536457 h 606651"/>
                  <a:gd name="connsiteX23" fmla="*/ 922 w 495087"/>
                  <a:gd name="connsiteY23" fmla="*/ 513673 h 606651"/>
                  <a:gd name="connsiteX24" fmla="*/ 2420 w 495087"/>
                  <a:gd name="connsiteY24" fmla="*/ 500785 h 606651"/>
                  <a:gd name="connsiteX25" fmla="*/ 5416 w 495087"/>
                  <a:gd name="connsiteY25" fmla="*/ 484732 h 606651"/>
                  <a:gd name="connsiteX26" fmla="*/ 46726 w 495087"/>
                  <a:gd name="connsiteY26" fmla="*/ 428461 h 606651"/>
                  <a:gd name="connsiteX27" fmla="*/ 58595 w 495087"/>
                  <a:gd name="connsiteY27" fmla="*/ 421500 h 606651"/>
                  <a:gd name="connsiteX28" fmla="*/ 146458 w 495087"/>
                  <a:gd name="connsiteY28" fmla="*/ 391638 h 606651"/>
                  <a:gd name="connsiteX29" fmla="*/ 247341 w 495087"/>
                  <a:gd name="connsiteY29" fmla="*/ 0 h 606651"/>
                  <a:gd name="connsiteX30" fmla="*/ 247514 w 495087"/>
                  <a:gd name="connsiteY30" fmla="*/ 0 h 606651"/>
                  <a:gd name="connsiteX31" fmla="*/ 247745 w 495087"/>
                  <a:gd name="connsiteY31" fmla="*/ 0 h 606651"/>
                  <a:gd name="connsiteX32" fmla="*/ 414430 w 495087"/>
                  <a:gd name="connsiteY32" fmla="*/ 171035 h 606651"/>
                  <a:gd name="connsiteX33" fmla="*/ 399392 w 495087"/>
                  <a:gd name="connsiteY33" fmla="*/ 241451 h 606651"/>
                  <a:gd name="connsiteX34" fmla="*/ 393457 w 495087"/>
                  <a:gd name="connsiteY34" fmla="*/ 261241 h 606651"/>
                  <a:gd name="connsiteX35" fmla="*/ 390346 w 495087"/>
                  <a:gd name="connsiteY35" fmla="*/ 280916 h 606651"/>
                  <a:gd name="connsiteX36" fmla="*/ 390807 w 495087"/>
                  <a:gd name="connsiteY36" fmla="*/ 287014 h 606651"/>
                  <a:gd name="connsiteX37" fmla="*/ 406940 w 495087"/>
                  <a:gd name="connsiteY37" fmla="*/ 316009 h 606651"/>
                  <a:gd name="connsiteX38" fmla="*/ 327659 w 495087"/>
                  <a:gd name="connsiteY38" fmla="*/ 350987 h 606651"/>
                  <a:gd name="connsiteX39" fmla="*/ 301501 w 495087"/>
                  <a:gd name="connsiteY39" fmla="*/ 355014 h 606651"/>
                  <a:gd name="connsiteX40" fmla="*/ 292571 w 495087"/>
                  <a:gd name="connsiteY40" fmla="*/ 356682 h 606651"/>
                  <a:gd name="connsiteX41" fmla="*/ 307090 w 495087"/>
                  <a:gd name="connsiteY41" fmla="*/ 398967 h 606651"/>
                  <a:gd name="connsiteX42" fmla="*/ 247745 w 495087"/>
                  <a:gd name="connsiteY42" fmla="*/ 498262 h 606651"/>
                  <a:gd name="connsiteX43" fmla="*/ 247341 w 495087"/>
                  <a:gd name="connsiteY43" fmla="*/ 498262 h 606651"/>
                  <a:gd name="connsiteX44" fmla="*/ 187996 w 495087"/>
                  <a:gd name="connsiteY44" fmla="*/ 398967 h 606651"/>
                  <a:gd name="connsiteX45" fmla="*/ 202515 w 495087"/>
                  <a:gd name="connsiteY45" fmla="*/ 356682 h 606651"/>
                  <a:gd name="connsiteX46" fmla="*/ 193585 w 495087"/>
                  <a:gd name="connsiteY46" fmla="*/ 355014 h 606651"/>
                  <a:gd name="connsiteX47" fmla="*/ 167427 w 495087"/>
                  <a:gd name="connsiteY47" fmla="*/ 350987 h 606651"/>
                  <a:gd name="connsiteX48" fmla="*/ 88146 w 495087"/>
                  <a:gd name="connsiteY48" fmla="*/ 316009 h 606651"/>
                  <a:gd name="connsiteX49" fmla="*/ 104221 w 495087"/>
                  <a:gd name="connsiteY49" fmla="*/ 287014 h 606651"/>
                  <a:gd name="connsiteX50" fmla="*/ 104740 w 495087"/>
                  <a:gd name="connsiteY50" fmla="*/ 280916 h 606651"/>
                  <a:gd name="connsiteX51" fmla="*/ 101629 w 495087"/>
                  <a:gd name="connsiteY51" fmla="*/ 261241 h 606651"/>
                  <a:gd name="connsiteX52" fmla="*/ 95694 w 495087"/>
                  <a:gd name="connsiteY52" fmla="*/ 241451 h 606651"/>
                  <a:gd name="connsiteX53" fmla="*/ 80656 w 495087"/>
                  <a:gd name="connsiteY53" fmla="*/ 171035 h 606651"/>
                  <a:gd name="connsiteX54" fmla="*/ 247341 w 495087"/>
                  <a:gd name="connsiteY54"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5087" h="606651">
                    <a:moveTo>
                      <a:pt x="146458" y="391638"/>
                    </a:moveTo>
                    <a:cubicBezTo>
                      <a:pt x="145997" y="394400"/>
                      <a:pt x="145651" y="397449"/>
                      <a:pt x="145536" y="400729"/>
                    </a:cubicBezTo>
                    <a:cubicBezTo>
                      <a:pt x="134301" y="408554"/>
                      <a:pt x="101287" y="436919"/>
                      <a:pt x="116325" y="489968"/>
                    </a:cubicBezTo>
                    <a:cubicBezTo>
                      <a:pt x="116325" y="489968"/>
                      <a:pt x="140005" y="461775"/>
                      <a:pt x="164203" y="458150"/>
                    </a:cubicBezTo>
                    <a:cubicBezTo>
                      <a:pt x="187192" y="498253"/>
                      <a:pt x="226428" y="549000"/>
                      <a:pt x="247515" y="562291"/>
                    </a:cubicBezTo>
                    <a:cubicBezTo>
                      <a:pt x="268659" y="549000"/>
                      <a:pt x="307838" y="498253"/>
                      <a:pt x="330884" y="458150"/>
                    </a:cubicBezTo>
                    <a:cubicBezTo>
                      <a:pt x="355082" y="461775"/>
                      <a:pt x="378762" y="489968"/>
                      <a:pt x="378762" y="489968"/>
                    </a:cubicBezTo>
                    <a:cubicBezTo>
                      <a:pt x="393742" y="436919"/>
                      <a:pt x="360728" y="408554"/>
                      <a:pt x="349551" y="400729"/>
                    </a:cubicBezTo>
                    <a:cubicBezTo>
                      <a:pt x="349436" y="397449"/>
                      <a:pt x="349090" y="394400"/>
                      <a:pt x="348629" y="391638"/>
                    </a:cubicBezTo>
                    <a:cubicBezTo>
                      <a:pt x="350703" y="392271"/>
                      <a:pt x="431134" y="418680"/>
                      <a:pt x="436492" y="421500"/>
                    </a:cubicBezTo>
                    <a:cubicBezTo>
                      <a:pt x="440525" y="423628"/>
                      <a:pt x="444501" y="425872"/>
                      <a:pt x="448361" y="428461"/>
                    </a:cubicBezTo>
                    <a:cubicBezTo>
                      <a:pt x="468872" y="442385"/>
                      <a:pt x="484083" y="460279"/>
                      <a:pt x="489671" y="484732"/>
                    </a:cubicBezTo>
                    <a:cubicBezTo>
                      <a:pt x="490132" y="486861"/>
                      <a:pt x="492667" y="500785"/>
                      <a:pt x="492667" y="500785"/>
                    </a:cubicBezTo>
                    <a:cubicBezTo>
                      <a:pt x="493301" y="505042"/>
                      <a:pt x="493819" y="509357"/>
                      <a:pt x="494165" y="513673"/>
                    </a:cubicBezTo>
                    <a:cubicBezTo>
                      <a:pt x="494165" y="513845"/>
                      <a:pt x="495087" y="536342"/>
                      <a:pt x="495087" y="536457"/>
                    </a:cubicBezTo>
                    <a:cubicBezTo>
                      <a:pt x="495087" y="536457"/>
                      <a:pt x="494857" y="546986"/>
                      <a:pt x="494741" y="549460"/>
                    </a:cubicBezTo>
                    <a:cubicBezTo>
                      <a:pt x="493992" y="563442"/>
                      <a:pt x="491054" y="576445"/>
                      <a:pt x="480856" y="587262"/>
                    </a:cubicBezTo>
                    <a:cubicBezTo>
                      <a:pt x="467893" y="601013"/>
                      <a:pt x="452106" y="606651"/>
                      <a:pt x="433554" y="606651"/>
                    </a:cubicBezTo>
                    <a:cubicBezTo>
                      <a:pt x="371560" y="606594"/>
                      <a:pt x="309566" y="606594"/>
                      <a:pt x="247515" y="606594"/>
                    </a:cubicBezTo>
                    <a:cubicBezTo>
                      <a:pt x="185521" y="606594"/>
                      <a:pt x="123527" y="606594"/>
                      <a:pt x="61533" y="606651"/>
                    </a:cubicBezTo>
                    <a:cubicBezTo>
                      <a:pt x="42981" y="606651"/>
                      <a:pt x="27194" y="601013"/>
                      <a:pt x="14231" y="587262"/>
                    </a:cubicBezTo>
                    <a:cubicBezTo>
                      <a:pt x="4033" y="576445"/>
                      <a:pt x="1095" y="563442"/>
                      <a:pt x="346" y="549460"/>
                    </a:cubicBezTo>
                    <a:cubicBezTo>
                      <a:pt x="230" y="546986"/>
                      <a:pt x="0" y="536457"/>
                      <a:pt x="0" y="536457"/>
                    </a:cubicBezTo>
                    <a:cubicBezTo>
                      <a:pt x="0" y="536342"/>
                      <a:pt x="864" y="513845"/>
                      <a:pt x="922" y="513673"/>
                    </a:cubicBezTo>
                    <a:cubicBezTo>
                      <a:pt x="1268" y="509357"/>
                      <a:pt x="1786" y="505042"/>
                      <a:pt x="2420" y="500785"/>
                    </a:cubicBezTo>
                    <a:cubicBezTo>
                      <a:pt x="2420" y="500785"/>
                      <a:pt x="4897" y="486861"/>
                      <a:pt x="5416" y="484732"/>
                    </a:cubicBezTo>
                    <a:cubicBezTo>
                      <a:pt x="11004" y="460279"/>
                      <a:pt x="26215" y="442385"/>
                      <a:pt x="46726" y="428461"/>
                    </a:cubicBezTo>
                    <a:cubicBezTo>
                      <a:pt x="50586" y="425872"/>
                      <a:pt x="54562" y="423628"/>
                      <a:pt x="58595" y="421500"/>
                    </a:cubicBezTo>
                    <a:cubicBezTo>
                      <a:pt x="63953" y="418680"/>
                      <a:pt x="144384" y="392271"/>
                      <a:pt x="146458" y="391638"/>
                    </a:cubicBezTo>
                    <a:close/>
                    <a:moveTo>
                      <a:pt x="247341" y="0"/>
                    </a:moveTo>
                    <a:cubicBezTo>
                      <a:pt x="247399" y="0"/>
                      <a:pt x="247457" y="0"/>
                      <a:pt x="247514" y="0"/>
                    </a:cubicBezTo>
                    <a:cubicBezTo>
                      <a:pt x="247629" y="0"/>
                      <a:pt x="247687" y="0"/>
                      <a:pt x="247745" y="0"/>
                    </a:cubicBezTo>
                    <a:cubicBezTo>
                      <a:pt x="340104" y="1726"/>
                      <a:pt x="414430" y="77607"/>
                      <a:pt x="414430" y="171035"/>
                    </a:cubicBezTo>
                    <a:cubicBezTo>
                      <a:pt x="414430" y="196118"/>
                      <a:pt x="409072" y="219993"/>
                      <a:pt x="399392" y="241451"/>
                    </a:cubicBezTo>
                    <a:cubicBezTo>
                      <a:pt x="397375" y="248067"/>
                      <a:pt x="395301" y="254625"/>
                      <a:pt x="393457" y="261241"/>
                    </a:cubicBezTo>
                    <a:cubicBezTo>
                      <a:pt x="391499" y="268202"/>
                      <a:pt x="390289" y="274703"/>
                      <a:pt x="390346" y="280916"/>
                    </a:cubicBezTo>
                    <a:cubicBezTo>
                      <a:pt x="390346" y="282987"/>
                      <a:pt x="390519" y="285058"/>
                      <a:pt x="390807" y="287014"/>
                    </a:cubicBezTo>
                    <a:cubicBezTo>
                      <a:pt x="392593" y="292882"/>
                      <a:pt x="404981" y="312672"/>
                      <a:pt x="406940" y="316009"/>
                    </a:cubicBezTo>
                    <a:cubicBezTo>
                      <a:pt x="385103" y="339539"/>
                      <a:pt x="356179" y="345004"/>
                      <a:pt x="327659" y="350987"/>
                    </a:cubicBezTo>
                    <a:cubicBezTo>
                      <a:pt x="319247" y="352770"/>
                      <a:pt x="310605" y="353806"/>
                      <a:pt x="301501" y="355014"/>
                    </a:cubicBezTo>
                    <a:cubicBezTo>
                      <a:pt x="298563" y="355532"/>
                      <a:pt x="295567" y="356107"/>
                      <a:pt x="292571" y="356682"/>
                    </a:cubicBezTo>
                    <a:lnTo>
                      <a:pt x="307090" y="398967"/>
                    </a:lnTo>
                    <a:cubicBezTo>
                      <a:pt x="307090" y="398967"/>
                      <a:pt x="307493" y="460696"/>
                      <a:pt x="247745" y="498262"/>
                    </a:cubicBezTo>
                    <a:lnTo>
                      <a:pt x="247341" y="498262"/>
                    </a:lnTo>
                    <a:cubicBezTo>
                      <a:pt x="187593" y="460696"/>
                      <a:pt x="187996" y="398967"/>
                      <a:pt x="187996" y="398967"/>
                    </a:cubicBezTo>
                    <a:lnTo>
                      <a:pt x="202515" y="356682"/>
                    </a:lnTo>
                    <a:cubicBezTo>
                      <a:pt x="199519" y="356107"/>
                      <a:pt x="196523" y="355532"/>
                      <a:pt x="193585" y="355014"/>
                    </a:cubicBezTo>
                    <a:cubicBezTo>
                      <a:pt x="184481" y="353806"/>
                      <a:pt x="175839" y="352770"/>
                      <a:pt x="167427" y="350987"/>
                    </a:cubicBezTo>
                    <a:cubicBezTo>
                      <a:pt x="138907" y="345004"/>
                      <a:pt x="109983" y="339539"/>
                      <a:pt x="88146" y="316009"/>
                    </a:cubicBezTo>
                    <a:cubicBezTo>
                      <a:pt x="90105" y="312672"/>
                      <a:pt x="102493" y="292882"/>
                      <a:pt x="104221" y="287014"/>
                    </a:cubicBezTo>
                    <a:cubicBezTo>
                      <a:pt x="104567" y="285058"/>
                      <a:pt x="104740" y="282987"/>
                      <a:pt x="104740" y="280916"/>
                    </a:cubicBezTo>
                    <a:cubicBezTo>
                      <a:pt x="104797" y="274703"/>
                      <a:pt x="103530" y="268202"/>
                      <a:pt x="101629" y="261241"/>
                    </a:cubicBezTo>
                    <a:cubicBezTo>
                      <a:pt x="99785" y="254625"/>
                      <a:pt x="97711" y="248067"/>
                      <a:pt x="95694" y="241451"/>
                    </a:cubicBezTo>
                    <a:cubicBezTo>
                      <a:pt x="86014" y="219993"/>
                      <a:pt x="80656" y="196118"/>
                      <a:pt x="80656" y="171035"/>
                    </a:cubicBezTo>
                    <a:cubicBezTo>
                      <a:pt x="80656" y="77607"/>
                      <a:pt x="154982" y="1726"/>
                      <a:pt x="247341" y="0"/>
                    </a:cubicBezTo>
                    <a:close/>
                  </a:path>
                </a:pathLst>
              </a:custGeom>
              <a:solidFill>
                <a:schemeClr val="accent2">
                  <a:lumMod val="75000"/>
                </a:schemeClr>
              </a:solidFill>
              <a:ln>
                <a:noFill/>
              </a:ln>
            </p:spPr>
            <p:txBody>
              <a:bodyPr/>
              <a:lstStyle/>
              <a:p>
                <a:endParaRPr lang="zh-CN" altLang="en-US"/>
              </a:p>
            </p:txBody>
          </p:sp>
          <p:sp>
            <p:nvSpPr>
              <p:cNvPr id="60" name="iconfont-1018-792377">
                <a:extLst>
                  <a:ext uri="{FF2B5EF4-FFF2-40B4-BE49-F238E27FC236}">
                    <a16:creationId xmlns:a16="http://schemas.microsoft.com/office/drawing/2014/main" id="{E5FB938D-EC6D-4350-9C78-E3C57E50736B}"/>
                  </a:ext>
                </a:extLst>
              </p:cNvPr>
              <p:cNvSpPr>
                <a:spLocks noChangeAspect="1"/>
              </p:cNvSpPr>
              <p:nvPr/>
            </p:nvSpPr>
            <p:spPr bwMode="auto">
              <a:xfrm>
                <a:off x="11010121" y="2140798"/>
                <a:ext cx="199748" cy="199748"/>
              </a:xfrm>
              <a:custGeom>
                <a:avLst/>
                <a:gdLst>
                  <a:gd name="T0" fmla="*/ 10904 w 12800"/>
                  <a:gd name="T1" fmla="*/ 10934 h 12800"/>
                  <a:gd name="T2" fmla="*/ 6400 w 12800"/>
                  <a:gd name="T3" fmla="*/ 12800 h 12800"/>
                  <a:gd name="T4" fmla="*/ 1882 w 12800"/>
                  <a:gd name="T5" fmla="*/ 10918 h 12800"/>
                  <a:gd name="T6" fmla="*/ 0 w 12800"/>
                  <a:gd name="T7" fmla="*/ 6400 h 12800"/>
                  <a:gd name="T8" fmla="*/ 1882 w 12800"/>
                  <a:gd name="T9" fmla="*/ 1882 h 12800"/>
                  <a:gd name="T10" fmla="*/ 6400 w 12800"/>
                  <a:gd name="T11" fmla="*/ 0 h 12800"/>
                  <a:gd name="T12" fmla="*/ 10918 w 12800"/>
                  <a:gd name="T13" fmla="*/ 1882 h 12800"/>
                  <a:gd name="T14" fmla="*/ 12800 w 12800"/>
                  <a:gd name="T15" fmla="*/ 6400 h 12800"/>
                  <a:gd name="T16" fmla="*/ 10904 w 12800"/>
                  <a:gd name="T17" fmla="*/ 10934 h 12800"/>
                  <a:gd name="T18" fmla="*/ 10578 w 12800"/>
                  <a:gd name="T19" fmla="*/ 2222 h 12800"/>
                  <a:gd name="T20" fmla="*/ 6400 w 12800"/>
                  <a:gd name="T21" fmla="*/ 474 h 12800"/>
                  <a:gd name="T22" fmla="*/ 2222 w 12800"/>
                  <a:gd name="T23" fmla="*/ 2222 h 12800"/>
                  <a:gd name="T24" fmla="*/ 474 w 12800"/>
                  <a:gd name="T25" fmla="*/ 6400 h 12800"/>
                  <a:gd name="T26" fmla="*/ 2222 w 12800"/>
                  <a:gd name="T27" fmla="*/ 10578 h 12800"/>
                  <a:gd name="T28" fmla="*/ 6400 w 12800"/>
                  <a:gd name="T29" fmla="*/ 12326 h 12800"/>
                  <a:gd name="T30" fmla="*/ 10578 w 12800"/>
                  <a:gd name="T31" fmla="*/ 10578 h 12800"/>
                  <a:gd name="T32" fmla="*/ 12326 w 12800"/>
                  <a:gd name="T33" fmla="*/ 6400 h 12800"/>
                  <a:gd name="T34" fmla="*/ 10578 w 12800"/>
                  <a:gd name="T35" fmla="*/ 2222 h 12800"/>
                  <a:gd name="T36" fmla="*/ 4948 w 12800"/>
                  <a:gd name="T37" fmla="*/ 5422 h 12800"/>
                  <a:gd name="T38" fmla="*/ 4266 w 12800"/>
                  <a:gd name="T39" fmla="*/ 5688 h 12800"/>
                  <a:gd name="T40" fmla="*/ 3585 w 12800"/>
                  <a:gd name="T41" fmla="*/ 5422 h 12800"/>
                  <a:gd name="T42" fmla="*/ 3319 w 12800"/>
                  <a:gd name="T43" fmla="*/ 4741 h 12800"/>
                  <a:gd name="T44" fmla="*/ 3585 w 12800"/>
                  <a:gd name="T45" fmla="*/ 4060 h 12800"/>
                  <a:gd name="T46" fmla="*/ 4266 w 12800"/>
                  <a:gd name="T47" fmla="*/ 3793 h 12800"/>
                  <a:gd name="T48" fmla="*/ 4947 w 12800"/>
                  <a:gd name="T49" fmla="*/ 4059 h 12800"/>
                  <a:gd name="T50" fmla="*/ 5215 w 12800"/>
                  <a:gd name="T51" fmla="*/ 4741 h 12800"/>
                  <a:gd name="T52" fmla="*/ 4948 w 12800"/>
                  <a:gd name="T53" fmla="*/ 5422 h 12800"/>
                  <a:gd name="T54" fmla="*/ 3704 w 12800"/>
                  <a:gd name="T55" fmla="*/ 10429 h 12800"/>
                  <a:gd name="T56" fmla="*/ 3644 w 12800"/>
                  <a:gd name="T57" fmla="*/ 10429 h 12800"/>
                  <a:gd name="T58" fmla="*/ 3496 w 12800"/>
                  <a:gd name="T59" fmla="*/ 10104 h 12800"/>
                  <a:gd name="T60" fmla="*/ 4622 w 12800"/>
                  <a:gd name="T61" fmla="*/ 8623 h 12800"/>
                  <a:gd name="T62" fmla="*/ 6400 w 12800"/>
                  <a:gd name="T63" fmla="*/ 8059 h 12800"/>
                  <a:gd name="T64" fmla="*/ 8178 w 12800"/>
                  <a:gd name="T65" fmla="*/ 8622 h 12800"/>
                  <a:gd name="T66" fmla="*/ 9304 w 12800"/>
                  <a:gd name="T67" fmla="*/ 10103 h 12800"/>
                  <a:gd name="T68" fmla="*/ 9156 w 12800"/>
                  <a:gd name="T69" fmla="*/ 10400 h 12800"/>
                  <a:gd name="T70" fmla="*/ 8859 w 12800"/>
                  <a:gd name="T71" fmla="*/ 10281 h 12800"/>
                  <a:gd name="T72" fmla="*/ 7912 w 12800"/>
                  <a:gd name="T73" fmla="*/ 9023 h 12800"/>
                  <a:gd name="T74" fmla="*/ 6400 w 12800"/>
                  <a:gd name="T75" fmla="*/ 8534 h 12800"/>
                  <a:gd name="T76" fmla="*/ 4888 w 12800"/>
                  <a:gd name="T77" fmla="*/ 9023 h 12800"/>
                  <a:gd name="T78" fmla="*/ 3941 w 12800"/>
                  <a:gd name="T79" fmla="*/ 10281 h 12800"/>
                  <a:gd name="T80" fmla="*/ 3704 w 12800"/>
                  <a:gd name="T81" fmla="*/ 10429 h 12800"/>
                  <a:gd name="T82" fmla="*/ 4741 w 12800"/>
                  <a:gd name="T83" fmla="*/ 4741 h 12800"/>
                  <a:gd name="T84" fmla="*/ 4268 w 12800"/>
                  <a:gd name="T85" fmla="*/ 4268 h 12800"/>
                  <a:gd name="T86" fmla="*/ 3794 w 12800"/>
                  <a:gd name="T87" fmla="*/ 4741 h 12800"/>
                  <a:gd name="T88" fmla="*/ 4268 w 12800"/>
                  <a:gd name="T89" fmla="*/ 5215 h 12800"/>
                  <a:gd name="T90" fmla="*/ 4741 w 12800"/>
                  <a:gd name="T91" fmla="*/ 4741 h 12800"/>
                  <a:gd name="T92" fmla="*/ 9215 w 12800"/>
                  <a:gd name="T93" fmla="*/ 5422 h 12800"/>
                  <a:gd name="T94" fmla="*/ 8534 w 12800"/>
                  <a:gd name="T95" fmla="*/ 5688 h 12800"/>
                  <a:gd name="T96" fmla="*/ 7853 w 12800"/>
                  <a:gd name="T97" fmla="*/ 5422 h 12800"/>
                  <a:gd name="T98" fmla="*/ 7585 w 12800"/>
                  <a:gd name="T99" fmla="*/ 4741 h 12800"/>
                  <a:gd name="T100" fmla="*/ 7852 w 12800"/>
                  <a:gd name="T101" fmla="*/ 4060 h 12800"/>
                  <a:gd name="T102" fmla="*/ 8532 w 12800"/>
                  <a:gd name="T103" fmla="*/ 3794 h 12800"/>
                  <a:gd name="T104" fmla="*/ 9213 w 12800"/>
                  <a:gd name="T105" fmla="*/ 4060 h 12800"/>
                  <a:gd name="T106" fmla="*/ 9481 w 12800"/>
                  <a:gd name="T107" fmla="*/ 4741 h 12800"/>
                  <a:gd name="T108" fmla="*/ 9215 w 12800"/>
                  <a:gd name="T109" fmla="*/ 5422 h 12800"/>
                  <a:gd name="T110" fmla="*/ 9007 w 12800"/>
                  <a:gd name="T111" fmla="*/ 4741 h 12800"/>
                  <a:gd name="T112" fmla="*/ 8534 w 12800"/>
                  <a:gd name="T113" fmla="*/ 4268 h 12800"/>
                  <a:gd name="T114" fmla="*/ 8060 w 12800"/>
                  <a:gd name="T115" fmla="*/ 4741 h 12800"/>
                  <a:gd name="T116" fmla="*/ 8534 w 12800"/>
                  <a:gd name="T117" fmla="*/ 5215 h 12800"/>
                  <a:gd name="T118" fmla="*/ 9007 w 12800"/>
                  <a:gd name="T119" fmla="*/ 474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00" h="12800">
                    <a:moveTo>
                      <a:pt x="10904" y="10934"/>
                    </a:moveTo>
                    <a:cubicBezTo>
                      <a:pt x="9659" y="12178"/>
                      <a:pt x="8157" y="12800"/>
                      <a:pt x="6400" y="12800"/>
                    </a:cubicBezTo>
                    <a:cubicBezTo>
                      <a:pt x="4643" y="12800"/>
                      <a:pt x="3136" y="12174"/>
                      <a:pt x="1882" y="10918"/>
                    </a:cubicBezTo>
                    <a:cubicBezTo>
                      <a:pt x="627" y="9664"/>
                      <a:pt x="0" y="8159"/>
                      <a:pt x="0" y="6400"/>
                    </a:cubicBezTo>
                    <a:cubicBezTo>
                      <a:pt x="0" y="4643"/>
                      <a:pt x="627" y="3136"/>
                      <a:pt x="1882" y="1882"/>
                    </a:cubicBezTo>
                    <a:cubicBezTo>
                      <a:pt x="3136" y="627"/>
                      <a:pt x="4643" y="0"/>
                      <a:pt x="6400" y="0"/>
                    </a:cubicBezTo>
                    <a:cubicBezTo>
                      <a:pt x="8157" y="0"/>
                      <a:pt x="9664" y="627"/>
                      <a:pt x="10918" y="1882"/>
                    </a:cubicBezTo>
                    <a:cubicBezTo>
                      <a:pt x="12173" y="3136"/>
                      <a:pt x="12800" y="4643"/>
                      <a:pt x="12800" y="6400"/>
                    </a:cubicBezTo>
                    <a:cubicBezTo>
                      <a:pt x="12800" y="8159"/>
                      <a:pt x="12168" y="9670"/>
                      <a:pt x="10904" y="10934"/>
                    </a:cubicBezTo>
                    <a:close/>
                    <a:moveTo>
                      <a:pt x="10578" y="2222"/>
                    </a:moveTo>
                    <a:cubicBezTo>
                      <a:pt x="9412" y="1057"/>
                      <a:pt x="8019" y="474"/>
                      <a:pt x="6400" y="474"/>
                    </a:cubicBezTo>
                    <a:cubicBezTo>
                      <a:pt x="4781" y="474"/>
                      <a:pt x="3388" y="1056"/>
                      <a:pt x="2222" y="2222"/>
                    </a:cubicBezTo>
                    <a:cubicBezTo>
                      <a:pt x="1057" y="3388"/>
                      <a:pt x="474" y="4781"/>
                      <a:pt x="474" y="6400"/>
                    </a:cubicBezTo>
                    <a:cubicBezTo>
                      <a:pt x="474" y="8019"/>
                      <a:pt x="1056" y="9412"/>
                      <a:pt x="2222" y="10578"/>
                    </a:cubicBezTo>
                    <a:cubicBezTo>
                      <a:pt x="3388" y="11744"/>
                      <a:pt x="4781" y="12326"/>
                      <a:pt x="6400" y="12326"/>
                    </a:cubicBezTo>
                    <a:cubicBezTo>
                      <a:pt x="8019" y="12326"/>
                      <a:pt x="9412" y="11744"/>
                      <a:pt x="10578" y="10578"/>
                    </a:cubicBezTo>
                    <a:cubicBezTo>
                      <a:pt x="11743" y="9412"/>
                      <a:pt x="12326" y="8019"/>
                      <a:pt x="12326" y="6400"/>
                    </a:cubicBezTo>
                    <a:cubicBezTo>
                      <a:pt x="12326" y="4781"/>
                      <a:pt x="11743" y="3388"/>
                      <a:pt x="10578" y="2222"/>
                    </a:cubicBezTo>
                    <a:close/>
                    <a:moveTo>
                      <a:pt x="4948" y="5422"/>
                    </a:moveTo>
                    <a:cubicBezTo>
                      <a:pt x="4771" y="5600"/>
                      <a:pt x="4543" y="5688"/>
                      <a:pt x="4266" y="5688"/>
                    </a:cubicBezTo>
                    <a:cubicBezTo>
                      <a:pt x="3990" y="5688"/>
                      <a:pt x="3763" y="5600"/>
                      <a:pt x="3585" y="5422"/>
                    </a:cubicBezTo>
                    <a:cubicBezTo>
                      <a:pt x="3407" y="5244"/>
                      <a:pt x="3319" y="5018"/>
                      <a:pt x="3319" y="4741"/>
                    </a:cubicBezTo>
                    <a:cubicBezTo>
                      <a:pt x="3319" y="4465"/>
                      <a:pt x="3407" y="4238"/>
                      <a:pt x="3585" y="4060"/>
                    </a:cubicBezTo>
                    <a:cubicBezTo>
                      <a:pt x="3763" y="3881"/>
                      <a:pt x="3990" y="3793"/>
                      <a:pt x="4266" y="3793"/>
                    </a:cubicBezTo>
                    <a:cubicBezTo>
                      <a:pt x="4543" y="3793"/>
                      <a:pt x="4769" y="3882"/>
                      <a:pt x="4947" y="4059"/>
                    </a:cubicBezTo>
                    <a:cubicBezTo>
                      <a:pt x="5126" y="4237"/>
                      <a:pt x="5215" y="4465"/>
                      <a:pt x="5215" y="4741"/>
                    </a:cubicBezTo>
                    <a:cubicBezTo>
                      <a:pt x="5215" y="5018"/>
                      <a:pt x="5126" y="5244"/>
                      <a:pt x="4948" y="5422"/>
                    </a:cubicBezTo>
                    <a:close/>
                    <a:moveTo>
                      <a:pt x="3704" y="10429"/>
                    </a:moveTo>
                    <a:lnTo>
                      <a:pt x="3644" y="10429"/>
                    </a:lnTo>
                    <a:cubicBezTo>
                      <a:pt x="3487" y="10351"/>
                      <a:pt x="3437" y="10243"/>
                      <a:pt x="3496" y="10104"/>
                    </a:cubicBezTo>
                    <a:cubicBezTo>
                      <a:pt x="3713" y="9492"/>
                      <a:pt x="4088" y="8998"/>
                      <a:pt x="4622" y="8623"/>
                    </a:cubicBezTo>
                    <a:cubicBezTo>
                      <a:pt x="5156" y="8247"/>
                      <a:pt x="5748" y="8059"/>
                      <a:pt x="6400" y="8059"/>
                    </a:cubicBezTo>
                    <a:cubicBezTo>
                      <a:pt x="7052" y="8059"/>
                      <a:pt x="7644" y="8247"/>
                      <a:pt x="8178" y="8622"/>
                    </a:cubicBezTo>
                    <a:cubicBezTo>
                      <a:pt x="8712" y="8997"/>
                      <a:pt x="9087" y="9491"/>
                      <a:pt x="9304" y="10103"/>
                    </a:cubicBezTo>
                    <a:cubicBezTo>
                      <a:pt x="9382" y="10262"/>
                      <a:pt x="9334" y="10360"/>
                      <a:pt x="9156" y="10400"/>
                    </a:cubicBezTo>
                    <a:cubicBezTo>
                      <a:pt x="8997" y="10479"/>
                      <a:pt x="8899" y="10440"/>
                      <a:pt x="8859" y="10281"/>
                    </a:cubicBezTo>
                    <a:cubicBezTo>
                      <a:pt x="8681" y="9768"/>
                      <a:pt x="8366" y="9348"/>
                      <a:pt x="7912" y="9023"/>
                    </a:cubicBezTo>
                    <a:cubicBezTo>
                      <a:pt x="7457" y="8696"/>
                      <a:pt x="6953" y="8534"/>
                      <a:pt x="6400" y="8534"/>
                    </a:cubicBezTo>
                    <a:cubicBezTo>
                      <a:pt x="5847" y="8534"/>
                      <a:pt x="5343" y="8696"/>
                      <a:pt x="4888" y="9023"/>
                    </a:cubicBezTo>
                    <a:cubicBezTo>
                      <a:pt x="4434" y="9348"/>
                      <a:pt x="4119" y="9768"/>
                      <a:pt x="3941" y="10281"/>
                    </a:cubicBezTo>
                    <a:cubicBezTo>
                      <a:pt x="3901" y="10381"/>
                      <a:pt x="3822" y="10429"/>
                      <a:pt x="3704" y="10429"/>
                    </a:cubicBezTo>
                    <a:close/>
                    <a:moveTo>
                      <a:pt x="4741" y="4741"/>
                    </a:moveTo>
                    <a:cubicBezTo>
                      <a:pt x="4741" y="4426"/>
                      <a:pt x="4584" y="4268"/>
                      <a:pt x="4268" y="4268"/>
                    </a:cubicBezTo>
                    <a:cubicBezTo>
                      <a:pt x="3951" y="4268"/>
                      <a:pt x="3794" y="4426"/>
                      <a:pt x="3794" y="4741"/>
                    </a:cubicBezTo>
                    <a:cubicBezTo>
                      <a:pt x="3794" y="5057"/>
                      <a:pt x="3951" y="5215"/>
                      <a:pt x="4268" y="5215"/>
                    </a:cubicBezTo>
                    <a:cubicBezTo>
                      <a:pt x="4584" y="5215"/>
                      <a:pt x="4741" y="5057"/>
                      <a:pt x="4741" y="4741"/>
                    </a:cubicBezTo>
                    <a:close/>
                    <a:moveTo>
                      <a:pt x="9215" y="5422"/>
                    </a:moveTo>
                    <a:cubicBezTo>
                      <a:pt x="9037" y="5600"/>
                      <a:pt x="8810" y="5688"/>
                      <a:pt x="8534" y="5688"/>
                    </a:cubicBezTo>
                    <a:cubicBezTo>
                      <a:pt x="8257" y="5688"/>
                      <a:pt x="8031" y="5600"/>
                      <a:pt x="7853" y="5422"/>
                    </a:cubicBezTo>
                    <a:cubicBezTo>
                      <a:pt x="7674" y="5244"/>
                      <a:pt x="7585" y="5018"/>
                      <a:pt x="7585" y="4741"/>
                    </a:cubicBezTo>
                    <a:cubicBezTo>
                      <a:pt x="7585" y="4465"/>
                      <a:pt x="7674" y="4238"/>
                      <a:pt x="7852" y="4060"/>
                    </a:cubicBezTo>
                    <a:cubicBezTo>
                      <a:pt x="8029" y="3882"/>
                      <a:pt x="8256" y="3794"/>
                      <a:pt x="8532" y="3794"/>
                    </a:cubicBezTo>
                    <a:cubicBezTo>
                      <a:pt x="8809" y="3794"/>
                      <a:pt x="9036" y="3884"/>
                      <a:pt x="9213" y="4060"/>
                    </a:cubicBezTo>
                    <a:cubicBezTo>
                      <a:pt x="9393" y="4237"/>
                      <a:pt x="9481" y="4465"/>
                      <a:pt x="9481" y="4741"/>
                    </a:cubicBezTo>
                    <a:cubicBezTo>
                      <a:pt x="9481" y="5018"/>
                      <a:pt x="9393" y="5244"/>
                      <a:pt x="9215" y="5422"/>
                    </a:cubicBezTo>
                    <a:close/>
                    <a:moveTo>
                      <a:pt x="9007" y="4741"/>
                    </a:moveTo>
                    <a:cubicBezTo>
                      <a:pt x="9007" y="4426"/>
                      <a:pt x="8850" y="4268"/>
                      <a:pt x="8534" y="4268"/>
                    </a:cubicBezTo>
                    <a:cubicBezTo>
                      <a:pt x="8218" y="4268"/>
                      <a:pt x="8060" y="4426"/>
                      <a:pt x="8060" y="4741"/>
                    </a:cubicBezTo>
                    <a:cubicBezTo>
                      <a:pt x="8060" y="5057"/>
                      <a:pt x="8218" y="5215"/>
                      <a:pt x="8534" y="5215"/>
                    </a:cubicBezTo>
                    <a:cubicBezTo>
                      <a:pt x="8850" y="5215"/>
                      <a:pt x="9007" y="5057"/>
                      <a:pt x="9007" y="4741"/>
                    </a:cubicBezTo>
                    <a:close/>
                  </a:path>
                </a:pathLst>
              </a:custGeom>
              <a:solidFill>
                <a:schemeClr val="accent1"/>
              </a:solidFill>
              <a:ln>
                <a:solidFill>
                  <a:schemeClr val="bg1"/>
                </a:solidFill>
              </a:ln>
            </p:spPr>
            <p:txBody>
              <a:bodyPr/>
              <a:lstStyle/>
              <a:p>
                <a:endParaRPr lang="zh-CN" altLang="en-US"/>
              </a:p>
            </p:txBody>
          </p:sp>
        </p:grpSp>
        <p:sp>
          <p:nvSpPr>
            <p:cNvPr id="61" name="文本框 60">
              <a:extLst>
                <a:ext uri="{FF2B5EF4-FFF2-40B4-BE49-F238E27FC236}">
                  <a16:creationId xmlns:a16="http://schemas.microsoft.com/office/drawing/2014/main" id="{58881891-62C4-462B-A4D0-AA973064ABEF}"/>
                </a:ext>
              </a:extLst>
            </p:cNvPr>
            <p:cNvSpPr txBox="1"/>
            <p:nvPr/>
          </p:nvSpPr>
          <p:spPr>
            <a:xfrm>
              <a:off x="7763131" y="2150308"/>
              <a:ext cx="922047" cy="276999"/>
            </a:xfrm>
            <a:prstGeom prst="rect">
              <a:avLst/>
            </a:prstGeom>
            <a:noFill/>
          </p:spPr>
          <p:txBody>
            <a:bodyPr wrap="none" rtlCol="0">
              <a:spAutoFit/>
            </a:bodyPr>
            <a:lstStyle/>
            <a:p>
              <a:pPr algn="ctr"/>
              <a:r>
                <a:rPr lang="en-US" altLang="zh-CN" sz="1200" b="1" dirty="0">
                  <a:solidFill>
                    <a:schemeClr val="accent2">
                      <a:lumMod val="75000"/>
                    </a:schemeClr>
                  </a:solidFill>
                </a:rPr>
                <a:t>Not I want</a:t>
              </a:r>
              <a:endParaRPr lang="zh-CN" altLang="en-US" sz="1200" b="1" dirty="0">
                <a:solidFill>
                  <a:schemeClr val="accent2">
                    <a:lumMod val="75000"/>
                  </a:schemeClr>
                </a:solidFill>
              </a:endParaRPr>
            </a:p>
          </p:txBody>
        </p:sp>
        <p:sp>
          <p:nvSpPr>
            <p:cNvPr id="62" name="箭头: 右 61">
              <a:extLst>
                <a:ext uri="{FF2B5EF4-FFF2-40B4-BE49-F238E27FC236}">
                  <a16:creationId xmlns:a16="http://schemas.microsoft.com/office/drawing/2014/main" id="{AECE7499-2634-4320-8094-7AB49DE8566D}"/>
                </a:ext>
              </a:extLst>
            </p:cNvPr>
            <p:cNvSpPr/>
            <p:nvPr/>
          </p:nvSpPr>
          <p:spPr>
            <a:xfrm rot="2978568">
              <a:off x="6376979" y="2634543"/>
              <a:ext cx="744348" cy="243091"/>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Offline</a:t>
              </a:r>
              <a:endParaRPr lang="zh-CN" altLang="en-US" sz="1200" b="1" dirty="0"/>
            </a:p>
          </p:txBody>
        </p:sp>
        <p:grpSp>
          <p:nvGrpSpPr>
            <p:cNvPr id="63" name="组合 62">
              <a:extLst>
                <a:ext uri="{FF2B5EF4-FFF2-40B4-BE49-F238E27FC236}">
                  <a16:creationId xmlns:a16="http://schemas.microsoft.com/office/drawing/2014/main" id="{49E14A06-9E2E-475A-BF7E-9C93AF178D18}"/>
                </a:ext>
              </a:extLst>
            </p:cNvPr>
            <p:cNvGrpSpPr/>
            <p:nvPr/>
          </p:nvGrpSpPr>
          <p:grpSpPr>
            <a:xfrm>
              <a:off x="7282977" y="2660285"/>
              <a:ext cx="438500" cy="428541"/>
              <a:chOff x="8402874" y="2074770"/>
              <a:chExt cx="438500" cy="428541"/>
            </a:xfrm>
          </p:grpSpPr>
          <p:sp>
            <p:nvSpPr>
              <p:cNvPr id="64" name="female-worker_50581">
                <a:extLst>
                  <a:ext uri="{FF2B5EF4-FFF2-40B4-BE49-F238E27FC236}">
                    <a16:creationId xmlns:a16="http://schemas.microsoft.com/office/drawing/2014/main" id="{5A088187-7813-44EC-B49B-74A79C5BDDD9}"/>
                  </a:ext>
                </a:extLst>
              </p:cNvPr>
              <p:cNvSpPr>
                <a:spLocks noChangeAspect="1"/>
              </p:cNvSpPr>
              <p:nvPr/>
            </p:nvSpPr>
            <p:spPr bwMode="auto">
              <a:xfrm>
                <a:off x="8402874" y="2074770"/>
                <a:ext cx="438500" cy="428541"/>
              </a:xfrm>
              <a:custGeom>
                <a:avLst/>
                <a:gdLst>
                  <a:gd name="connsiteX0" fmla="*/ 146458 w 495087"/>
                  <a:gd name="connsiteY0" fmla="*/ 391638 h 606651"/>
                  <a:gd name="connsiteX1" fmla="*/ 145536 w 495087"/>
                  <a:gd name="connsiteY1" fmla="*/ 400729 h 606651"/>
                  <a:gd name="connsiteX2" fmla="*/ 116325 w 495087"/>
                  <a:gd name="connsiteY2" fmla="*/ 489968 h 606651"/>
                  <a:gd name="connsiteX3" fmla="*/ 164203 w 495087"/>
                  <a:gd name="connsiteY3" fmla="*/ 458150 h 606651"/>
                  <a:gd name="connsiteX4" fmla="*/ 247515 w 495087"/>
                  <a:gd name="connsiteY4" fmla="*/ 562291 h 606651"/>
                  <a:gd name="connsiteX5" fmla="*/ 330884 w 495087"/>
                  <a:gd name="connsiteY5" fmla="*/ 458150 h 606651"/>
                  <a:gd name="connsiteX6" fmla="*/ 378762 w 495087"/>
                  <a:gd name="connsiteY6" fmla="*/ 489968 h 606651"/>
                  <a:gd name="connsiteX7" fmla="*/ 349551 w 495087"/>
                  <a:gd name="connsiteY7" fmla="*/ 400729 h 606651"/>
                  <a:gd name="connsiteX8" fmla="*/ 348629 w 495087"/>
                  <a:gd name="connsiteY8" fmla="*/ 391638 h 606651"/>
                  <a:gd name="connsiteX9" fmla="*/ 436492 w 495087"/>
                  <a:gd name="connsiteY9" fmla="*/ 421500 h 606651"/>
                  <a:gd name="connsiteX10" fmla="*/ 448361 w 495087"/>
                  <a:gd name="connsiteY10" fmla="*/ 428461 h 606651"/>
                  <a:gd name="connsiteX11" fmla="*/ 489671 w 495087"/>
                  <a:gd name="connsiteY11" fmla="*/ 484732 h 606651"/>
                  <a:gd name="connsiteX12" fmla="*/ 492667 w 495087"/>
                  <a:gd name="connsiteY12" fmla="*/ 500785 h 606651"/>
                  <a:gd name="connsiteX13" fmla="*/ 494165 w 495087"/>
                  <a:gd name="connsiteY13" fmla="*/ 513673 h 606651"/>
                  <a:gd name="connsiteX14" fmla="*/ 495087 w 495087"/>
                  <a:gd name="connsiteY14" fmla="*/ 536457 h 606651"/>
                  <a:gd name="connsiteX15" fmla="*/ 494741 w 495087"/>
                  <a:gd name="connsiteY15" fmla="*/ 549460 h 606651"/>
                  <a:gd name="connsiteX16" fmla="*/ 480856 w 495087"/>
                  <a:gd name="connsiteY16" fmla="*/ 587262 h 606651"/>
                  <a:gd name="connsiteX17" fmla="*/ 433554 w 495087"/>
                  <a:gd name="connsiteY17" fmla="*/ 606651 h 606651"/>
                  <a:gd name="connsiteX18" fmla="*/ 247515 w 495087"/>
                  <a:gd name="connsiteY18" fmla="*/ 606594 h 606651"/>
                  <a:gd name="connsiteX19" fmla="*/ 61533 w 495087"/>
                  <a:gd name="connsiteY19" fmla="*/ 606651 h 606651"/>
                  <a:gd name="connsiteX20" fmla="*/ 14231 w 495087"/>
                  <a:gd name="connsiteY20" fmla="*/ 587262 h 606651"/>
                  <a:gd name="connsiteX21" fmla="*/ 346 w 495087"/>
                  <a:gd name="connsiteY21" fmla="*/ 549460 h 606651"/>
                  <a:gd name="connsiteX22" fmla="*/ 0 w 495087"/>
                  <a:gd name="connsiteY22" fmla="*/ 536457 h 606651"/>
                  <a:gd name="connsiteX23" fmla="*/ 922 w 495087"/>
                  <a:gd name="connsiteY23" fmla="*/ 513673 h 606651"/>
                  <a:gd name="connsiteX24" fmla="*/ 2420 w 495087"/>
                  <a:gd name="connsiteY24" fmla="*/ 500785 h 606651"/>
                  <a:gd name="connsiteX25" fmla="*/ 5416 w 495087"/>
                  <a:gd name="connsiteY25" fmla="*/ 484732 h 606651"/>
                  <a:gd name="connsiteX26" fmla="*/ 46726 w 495087"/>
                  <a:gd name="connsiteY26" fmla="*/ 428461 h 606651"/>
                  <a:gd name="connsiteX27" fmla="*/ 58595 w 495087"/>
                  <a:gd name="connsiteY27" fmla="*/ 421500 h 606651"/>
                  <a:gd name="connsiteX28" fmla="*/ 146458 w 495087"/>
                  <a:gd name="connsiteY28" fmla="*/ 391638 h 606651"/>
                  <a:gd name="connsiteX29" fmla="*/ 247341 w 495087"/>
                  <a:gd name="connsiteY29" fmla="*/ 0 h 606651"/>
                  <a:gd name="connsiteX30" fmla="*/ 247514 w 495087"/>
                  <a:gd name="connsiteY30" fmla="*/ 0 h 606651"/>
                  <a:gd name="connsiteX31" fmla="*/ 247745 w 495087"/>
                  <a:gd name="connsiteY31" fmla="*/ 0 h 606651"/>
                  <a:gd name="connsiteX32" fmla="*/ 414430 w 495087"/>
                  <a:gd name="connsiteY32" fmla="*/ 171035 h 606651"/>
                  <a:gd name="connsiteX33" fmla="*/ 399392 w 495087"/>
                  <a:gd name="connsiteY33" fmla="*/ 241451 h 606651"/>
                  <a:gd name="connsiteX34" fmla="*/ 393457 w 495087"/>
                  <a:gd name="connsiteY34" fmla="*/ 261241 h 606651"/>
                  <a:gd name="connsiteX35" fmla="*/ 390346 w 495087"/>
                  <a:gd name="connsiteY35" fmla="*/ 280916 h 606651"/>
                  <a:gd name="connsiteX36" fmla="*/ 390807 w 495087"/>
                  <a:gd name="connsiteY36" fmla="*/ 287014 h 606651"/>
                  <a:gd name="connsiteX37" fmla="*/ 406940 w 495087"/>
                  <a:gd name="connsiteY37" fmla="*/ 316009 h 606651"/>
                  <a:gd name="connsiteX38" fmla="*/ 327659 w 495087"/>
                  <a:gd name="connsiteY38" fmla="*/ 350987 h 606651"/>
                  <a:gd name="connsiteX39" fmla="*/ 301501 w 495087"/>
                  <a:gd name="connsiteY39" fmla="*/ 355014 h 606651"/>
                  <a:gd name="connsiteX40" fmla="*/ 292571 w 495087"/>
                  <a:gd name="connsiteY40" fmla="*/ 356682 h 606651"/>
                  <a:gd name="connsiteX41" fmla="*/ 307090 w 495087"/>
                  <a:gd name="connsiteY41" fmla="*/ 398967 h 606651"/>
                  <a:gd name="connsiteX42" fmla="*/ 247745 w 495087"/>
                  <a:gd name="connsiteY42" fmla="*/ 498262 h 606651"/>
                  <a:gd name="connsiteX43" fmla="*/ 247341 w 495087"/>
                  <a:gd name="connsiteY43" fmla="*/ 498262 h 606651"/>
                  <a:gd name="connsiteX44" fmla="*/ 187996 w 495087"/>
                  <a:gd name="connsiteY44" fmla="*/ 398967 h 606651"/>
                  <a:gd name="connsiteX45" fmla="*/ 202515 w 495087"/>
                  <a:gd name="connsiteY45" fmla="*/ 356682 h 606651"/>
                  <a:gd name="connsiteX46" fmla="*/ 193585 w 495087"/>
                  <a:gd name="connsiteY46" fmla="*/ 355014 h 606651"/>
                  <a:gd name="connsiteX47" fmla="*/ 167427 w 495087"/>
                  <a:gd name="connsiteY47" fmla="*/ 350987 h 606651"/>
                  <a:gd name="connsiteX48" fmla="*/ 88146 w 495087"/>
                  <a:gd name="connsiteY48" fmla="*/ 316009 h 606651"/>
                  <a:gd name="connsiteX49" fmla="*/ 104221 w 495087"/>
                  <a:gd name="connsiteY49" fmla="*/ 287014 h 606651"/>
                  <a:gd name="connsiteX50" fmla="*/ 104740 w 495087"/>
                  <a:gd name="connsiteY50" fmla="*/ 280916 h 606651"/>
                  <a:gd name="connsiteX51" fmla="*/ 101629 w 495087"/>
                  <a:gd name="connsiteY51" fmla="*/ 261241 h 606651"/>
                  <a:gd name="connsiteX52" fmla="*/ 95694 w 495087"/>
                  <a:gd name="connsiteY52" fmla="*/ 241451 h 606651"/>
                  <a:gd name="connsiteX53" fmla="*/ 80656 w 495087"/>
                  <a:gd name="connsiteY53" fmla="*/ 171035 h 606651"/>
                  <a:gd name="connsiteX54" fmla="*/ 247341 w 495087"/>
                  <a:gd name="connsiteY54"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5087" h="606651">
                    <a:moveTo>
                      <a:pt x="146458" y="391638"/>
                    </a:moveTo>
                    <a:cubicBezTo>
                      <a:pt x="145997" y="394400"/>
                      <a:pt x="145651" y="397449"/>
                      <a:pt x="145536" y="400729"/>
                    </a:cubicBezTo>
                    <a:cubicBezTo>
                      <a:pt x="134301" y="408554"/>
                      <a:pt x="101287" y="436919"/>
                      <a:pt x="116325" y="489968"/>
                    </a:cubicBezTo>
                    <a:cubicBezTo>
                      <a:pt x="116325" y="489968"/>
                      <a:pt x="140005" y="461775"/>
                      <a:pt x="164203" y="458150"/>
                    </a:cubicBezTo>
                    <a:cubicBezTo>
                      <a:pt x="187192" y="498253"/>
                      <a:pt x="226428" y="549000"/>
                      <a:pt x="247515" y="562291"/>
                    </a:cubicBezTo>
                    <a:cubicBezTo>
                      <a:pt x="268659" y="549000"/>
                      <a:pt x="307838" y="498253"/>
                      <a:pt x="330884" y="458150"/>
                    </a:cubicBezTo>
                    <a:cubicBezTo>
                      <a:pt x="355082" y="461775"/>
                      <a:pt x="378762" y="489968"/>
                      <a:pt x="378762" y="489968"/>
                    </a:cubicBezTo>
                    <a:cubicBezTo>
                      <a:pt x="393742" y="436919"/>
                      <a:pt x="360728" y="408554"/>
                      <a:pt x="349551" y="400729"/>
                    </a:cubicBezTo>
                    <a:cubicBezTo>
                      <a:pt x="349436" y="397449"/>
                      <a:pt x="349090" y="394400"/>
                      <a:pt x="348629" y="391638"/>
                    </a:cubicBezTo>
                    <a:cubicBezTo>
                      <a:pt x="350703" y="392271"/>
                      <a:pt x="431134" y="418680"/>
                      <a:pt x="436492" y="421500"/>
                    </a:cubicBezTo>
                    <a:cubicBezTo>
                      <a:pt x="440525" y="423628"/>
                      <a:pt x="444501" y="425872"/>
                      <a:pt x="448361" y="428461"/>
                    </a:cubicBezTo>
                    <a:cubicBezTo>
                      <a:pt x="468872" y="442385"/>
                      <a:pt x="484083" y="460279"/>
                      <a:pt x="489671" y="484732"/>
                    </a:cubicBezTo>
                    <a:cubicBezTo>
                      <a:pt x="490132" y="486861"/>
                      <a:pt x="492667" y="500785"/>
                      <a:pt x="492667" y="500785"/>
                    </a:cubicBezTo>
                    <a:cubicBezTo>
                      <a:pt x="493301" y="505042"/>
                      <a:pt x="493819" y="509357"/>
                      <a:pt x="494165" y="513673"/>
                    </a:cubicBezTo>
                    <a:cubicBezTo>
                      <a:pt x="494165" y="513845"/>
                      <a:pt x="495087" y="536342"/>
                      <a:pt x="495087" y="536457"/>
                    </a:cubicBezTo>
                    <a:cubicBezTo>
                      <a:pt x="495087" y="536457"/>
                      <a:pt x="494857" y="546986"/>
                      <a:pt x="494741" y="549460"/>
                    </a:cubicBezTo>
                    <a:cubicBezTo>
                      <a:pt x="493992" y="563442"/>
                      <a:pt x="491054" y="576445"/>
                      <a:pt x="480856" y="587262"/>
                    </a:cubicBezTo>
                    <a:cubicBezTo>
                      <a:pt x="467893" y="601013"/>
                      <a:pt x="452106" y="606651"/>
                      <a:pt x="433554" y="606651"/>
                    </a:cubicBezTo>
                    <a:cubicBezTo>
                      <a:pt x="371560" y="606594"/>
                      <a:pt x="309566" y="606594"/>
                      <a:pt x="247515" y="606594"/>
                    </a:cubicBezTo>
                    <a:cubicBezTo>
                      <a:pt x="185521" y="606594"/>
                      <a:pt x="123527" y="606594"/>
                      <a:pt x="61533" y="606651"/>
                    </a:cubicBezTo>
                    <a:cubicBezTo>
                      <a:pt x="42981" y="606651"/>
                      <a:pt x="27194" y="601013"/>
                      <a:pt x="14231" y="587262"/>
                    </a:cubicBezTo>
                    <a:cubicBezTo>
                      <a:pt x="4033" y="576445"/>
                      <a:pt x="1095" y="563442"/>
                      <a:pt x="346" y="549460"/>
                    </a:cubicBezTo>
                    <a:cubicBezTo>
                      <a:pt x="230" y="546986"/>
                      <a:pt x="0" y="536457"/>
                      <a:pt x="0" y="536457"/>
                    </a:cubicBezTo>
                    <a:cubicBezTo>
                      <a:pt x="0" y="536342"/>
                      <a:pt x="864" y="513845"/>
                      <a:pt x="922" y="513673"/>
                    </a:cubicBezTo>
                    <a:cubicBezTo>
                      <a:pt x="1268" y="509357"/>
                      <a:pt x="1786" y="505042"/>
                      <a:pt x="2420" y="500785"/>
                    </a:cubicBezTo>
                    <a:cubicBezTo>
                      <a:pt x="2420" y="500785"/>
                      <a:pt x="4897" y="486861"/>
                      <a:pt x="5416" y="484732"/>
                    </a:cubicBezTo>
                    <a:cubicBezTo>
                      <a:pt x="11004" y="460279"/>
                      <a:pt x="26215" y="442385"/>
                      <a:pt x="46726" y="428461"/>
                    </a:cubicBezTo>
                    <a:cubicBezTo>
                      <a:pt x="50586" y="425872"/>
                      <a:pt x="54562" y="423628"/>
                      <a:pt x="58595" y="421500"/>
                    </a:cubicBezTo>
                    <a:cubicBezTo>
                      <a:pt x="63953" y="418680"/>
                      <a:pt x="144384" y="392271"/>
                      <a:pt x="146458" y="391638"/>
                    </a:cubicBezTo>
                    <a:close/>
                    <a:moveTo>
                      <a:pt x="247341" y="0"/>
                    </a:moveTo>
                    <a:cubicBezTo>
                      <a:pt x="247399" y="0"/>
                      <a:pt x="247457" y="0"/>
                      <a:pt x="247514" y="0"/>
                    </a:cubicBezTo>
                    <a:cubicBezTo>
                      <a:pt x="247629" y="0"/>
                      <a:pt x="247687" y="0"/>
                      <a:pt x="247745" y="0"/>
                    </a:cubicBezTo>
                    <a:cubicBezTo>
                      <a:pt x="340104" y="1726"/>
                      <a:pt x="414430" y="77607"/>
                      <a:pt x="414430" y="171035"/>
                    </a:cubicBezTo>
                    <a:cubicBezTo>
                      <a:pt x="414430" y="196118"/>
                      <a:pt x="409072" y="219993"/>
                      <a:pt x="399392" y="241451"/>
                    </a:cubicBezTo>
                    <a:cubicBezTo>
                      <a:pt x="397375" y="248067"/>
                      <a:pt x="395301" y="254625"/>
                      <a:pt x="393457" y="261241"/>
                    </a:cubicBezTo>
                    <a:cubicBezTo>
                      <a:pt x="391499" y="268202"/>
                      <a:pt x="390289" y="274703"/>
                      <a:pt x="390346" y="280916"/>
                    </a:cubicBezTo>
                    <a:cubicBezTo>
                      <a:pt x="390346" y="282987"/>
                      <a:pt x="390519" y="285058"/>
                      <a:pt x="390807" y="287014"/>
                    </a:cubicBezTo>
                    <a:cubicBezTo>
                      <a:pt x="392593" y="292882"/>
                      <a:pt x="404981" y="312672"/>
                      <a:pt x="406940" y="316009"/>
                    </a:cubicBezTo>
                    <a:cubicBezTo>
                      <a:pt x="385103" y="339539"/>
                      <a:pt x="356179" y="345004"/>
                      <a:pt x="327659" y="350987"/>
                    </a:cubicBezTo>
                    <a:cubicBezTo>
                      <a:pt x="319247" y="352770"/>
                      <a:pt x="310605" y="353806"/>
                      <a:pt x="301501" y="355014"/>
                    </a:cubicBezTo>
                    <a:cubicBezTo>
                      <a:pt x="298563" y="355532"/>
                      <a:pt x="295567" y="356107"/>
                      <a:pt x="292571" y="356682"/>
                    </a:cubicBezTo>
                    <a:lnTo>
                      <a:pt x="307090" y="398967"/>
                    </a:lnTo>
                    <a:cubicBezTo>
                      <a:pt x="307090" y="398967"/>
                      <a:pt x="307493" y="460696"/>
                      <a:pt x="247745" y="498262"/>
                    </a:cubicBezTo>
                    <a:lnTo>
                      <a:pt x="247341" y="498262"/>
                    </a:lnTo>
                    <a:cubicBezTo>
                      <a:pt x="187593" y="460696"/>
                      <a:pt x="187996" y="398967"/>
                      <a:pt x="187996" y="398967"/>
                    </a:cubicBezTo>
                    <a:lnTo>
                      <a:pt x="202515" y="356682"/>
                    </a:lnTo>
                    <a:cubicBezTo>
                      <a:pt x="199519" y="356107"/>
                      <a:pt x="196523" y="355532"/>
                      <a:pt x="193585" y="355014"/>
                    </a:cubicBezTo>
                    <a:cubicBezTo>
                      <a:pt x="184481" y="353806"/>
                      <a:pt x="175839" y="352770"/>
                      <a:pt x="167427" y="350987"/>
                    </a:cubicBezTo>
                    <a:cubicBezTo>
                      <a:pt x="138907" y="345004"/>
                      <a:pt x="109983" y="339539"/>
                      <a:pt x="88146" y="316009"/>
                    </a:cubicBezTo>
                    <a:cubicBezTo>
                      <a:pt x="90105" y="312672"/>
                      <a:pt x="102493" y="292882"/>
                      <a:pt x="104221" y="287014"/>
                    </a:cubicBezTo>
                    <a:cubicBezTo>
                      <a:pt x="104567" y="285058"/>
                      <a:pt x="104740" y="282987"/>
                      <a:pt x="104740" y="280916"/>
                    </a:cubicBezTo>
                    <a:cubicBezTo>
                      <a:pt x="104797" y="274703"/>
                      <a:pt x="103530" y="268202"/>
                      <a:pt x="101629" y="261241"/>
                    </a:cubicBezTo>
                    <a:cubicBezTo>
                      <a:pt x="99785" y="254625"/>
                      <a:pt x="97711" y="248067"/>
                      <a:pt x="95694" y="241451"/>
                    </a:cubicBezTo>
                    <a:cubicBezTo>
                      <a:pt x="86014" y="219993"/>
                      <a:pt x="80656" y="196118"/>
                      <a:pt x="80656" y="171035"/>
                    </a:cubicBezTo>
                    <a:cubicBezTo>
                      <a:pt x="80656" y="77607"/>
                      <a:pt x="154982" y="1726"/>
                      <a:pt x="247341" y="0"/>
                    </a:cubicBezTo>
                    <a:close/>
                  </a:path>
                </a:pathLst>
              </a:custGeom>
              <a:solidFill>
                <a:schemeClr val="accent2">
                  <a:lumMod val="75000"/>
                </a:schemeClr>
              </a:solidFill>
              <a:ln>
                <a:noFill/>
              </a:ln>
            </p:spPr>
            <p:txBody>
              <a:bodyPr/>
              <a:lstStyle/>
              <a:p>
                <a:endParaRPr lang="zh-CN" altLang="en-US"/>
              </a:p>
            </p:txBody>
          </p:sp>
          <p:sp>
            <p:nvSpPr>
              <p:cNvPr id="65" name="iconfont-11145-7015465">
                <a:extLst>
                  <a:ext uri="{FF2B5EF4-FFF2-40B4-BE49-F238E27FC236}">
                    <a16:creationId xmlns:a16="http://schemas.microsoft.com/office/drawing/2014/main" id="{A5A92515-3CF2-4E31-819F-0330E6006BC8}"/>
                  </a:ext>
                </a:extLst>
              </p:cNvPr>
              <p:cNvSpPr>
                <a:spLocks noChangeAspect="1"/>
              </p:cNvSpPr>
              <p:nvPr/>
            </p:nvSpPr>
            <p:spPr bwMode="auto">
              <a:xfrm>
                <a:off x="8527974" y="2100740"/>
                <a:ext cx="188300" cy="188300"/>
              </a:xfrm>
              <a:custGeom>
                <a:avLst/>
                <a:gdLst>
                  <a:gd name="T0" fmla="*/ 5600 w 11200"/>
                  <a:gd name="T1" fmla="*/ 11200 h 11200"/>
                  <a:gd name="T2" fmla="*/ 0 w 11200"/>
                  <a:gd name="T3" fmla="*/ 5600 h 11200"/>
                  <a:gd name="T4" fmla="*/ 5600 w 11200"/>
                  <a:gd name="T5" fmla="*/ 0 h 11200"/>
                  <a:gd name="T6" fmla="*/ 11200 w 11200"/>
                  <a:gd name="T7" fmla="*/ 5600 h 11200"/>
                  <a:gd name="T8" fmla="*/ 5600 w 11200"/>
                  <a:gd name="T9" fmla="*/ 11200 h 11200"/>
                  <a:gd name="T10" fmla="*/ 5600 w 11200"/>
                  <a:gd name="T11" fmla="*/ 10400 h 11200"/>
                  <a:gd name="T12" fmla="*/ 10400 w 11200"/>
                  <a:gd name="T13" fmla="*/ 5600 h 11200"/>
                  <a:gd name="T14" fmla="*/ 5600 w 11200"/>
                  <a:gd name="T15" fmla="*/ 800 h 11200"/>
                  <a:gd name="T16" fmla="*/ 800 w 11200"/>
                  <a:gd name="T17" fmla="*/ 5600 h 11200"/>
                  <a:gd name="T18" fmla="*/ 5600 w 11200"/>
                  <a:gd name="T19" fmla="*/ 10400 h 11200"/>
                  <a:gd name="T20" fmla="*/ 3188 w 11200"/>
                  <a:gd name="T21" fmla="*/ 4725 h 11200"/>
                  <a:gd name="T22" fmla="*/ 2588 w 11200"/>
                  <a:gd name="T23" fmla="*/ 4125 h 11200"/>
                  <a:gd name="T24" fmla="*/ 3188 w 11200"/>
                  <a:gd name="T25" fmla="*/ 3525 h 11200"/>
                  <a:gd name="T26" fmla="*/ 3788 w 11200"/>
                  <a:gd name="T27" fmla="*/ 4125 h 11200"/>
                  <a:gd name="T28" fmla="*/ 3188 w 11200"/>
                  <a:gd name="T29" fmla="*/ 4725 h 11200"/>
                  <a:gd name="T30" fmla="*/ 8025 w 11200"/>
                  <a:gd name="T31" fmla="*/ 4725 h 11200"/>
                  <a:gd name="T32" fmla="*/ 7425 w 11200"/>
                  <a:gd name="T33" fmla="*/ 4125 h 11200"/>
                  <a:gd name="T34" fmla="*/ 8025 w 11200"/>
                  <a:gd name="T35" fmla="*/ 3525 h 11200"/>
                  <a:gd name="T36" fmla="*/ 8625 w 11200"/>
                  <a:gd name="T37" fmla="*/ 4125 h 11200"/>
                  <a:gd name="T38" fmla="*/ 8025 w 11200"/>
                  <a:gd name="T39" fmla="*/ 4725 h 11200"/>
                  <a:gd name="T40" fmla="*/ 5649 w 11200"/>
                  <a:gd name="T41" fmla="*/ 8658 h 11200"/>
                  <a:gd name="T42" fmla="*/ 8650 w 11200"/>
                  <a:gd name="T43" fmla="*/ 6958 h 11200"/>
                  <a:gd name="T44" fmla="*/ 8675 w 11200"/>
                  <a:gd name="T45" fmla="*/ 6576 h 11200"/>
                  <a:gd name="T46" fmla="*/ 8356 w 11200"/>
                  <a:gd name="T47" fmla="*/ 6363 h 11200"/>
                  <a:gd name="T48" fmla="*/ 8012 w 11200"/>
                  <a:gd name="T49" fmla="*/ 6533 h 11200"/>
                  <a:gd name="T50" fmla="*/ 5649 w 11200"/>
                  <a:gd name="T51" fmla="*/ 7892 h 11200"/>
                  <a:gd name="T52" fmla="*/ 3285 w 11200"/>
                  <a:gd name="T53" fmla="*/ 6533 h 11200"/>
                  <a:gd name="T54" fmla="*/ 2758 w 11200"/>
                  <a:gd name="T55" fmla="*/ 6434 h 11200"/>
                  <a:gd name="T56" fmla="*/ 2647 w 11200"/>
                  <a:gd name="T57" fmla="*/ 6958 h 11200"/>
                  <a:gd name="T58" fmla="*/ 5649 w 11200"/>
                  <a:gd name="T59" fmla="*/ 8658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00" h="11200">
                    <a:moveTo>
                      <a:pt x="5600" y="11200"/>
                    </a:moveTo>
                    <a:cubicBezTo>
                      <a:pt x="2507" y="11200"/>
                      <a:pt x="0" y="8693"/>
                      <a:pt x="0" y="5600"/>
                    </a:cubicBezTo>
                    <a:cubicBezTo>
                      <a:pt x="0" y="2507"/>
                      <a:pt x="2507" y="0"/>
                      <a:pt x="5600" y="0"/>
                    </a:cubicBezTo>
                    <a:cubicBezTo>
                      <a:pt x="8693" y="0"/>
                      <a:pt x="11200" y="2507"/>
                      <a:pt x="11200" y="5600"/>
                    </a:cubicBezTo>
                    <a:cubicBezTo>
                      <a:pt x="11200" y="8693"/>
                      <a:pt x="8693" y="11200"/>
                      <a:pt x="5600" y="11200"/>
                    </a:cubicBezTo>
                    <a:close/>
                    <a:moveTo>
                      <a:pt x="5600" y="10400"/>
                    </a:moveTo>
                    <a:cubicBezTo>
                      <a:pt x="8251" y="10400"/>
                      <a:pt x="10400" y="8251"/>
                      <a:pt x="10400" y="5600"/>
                    </a:cubicBezTo>
                    <a:cubicBezTo>
                      <a:pt x="10400" y="2949"/>
                      <a:pt x="8251" y="800"/>
                      <a:pt x="5600" y="800"/>
                    </a:cubicBezTo>
                    <a:cubicBezTo>
                      <a:pt x="2949" y="800"/>
                      <a:pt x="800" y="2949"/>
                      <a:pt x="800" y="5600"/>
                    </a:cubicBezTo>
                    <a:cubicBezTo>
                      <a:pt x="800" y="8251"/>
                      <a:pt x="2949" y="10400"/>
                      <a:pt x="5600" y="10400"/>
                    </a:cubicBezTo>
                    <a:close/>
                    <a:moveTo>
                      <a:pt x="3188" y="4725"/>
                    </a:moveTo>
                    <a:cubicBezTo>
                      <a:pt x="2856" y="4725"/>
                      <a:pt x="2588" y="4456"/>
                      <a:pt x="2588" y="4125"/>
                    </a:cubicBezTo>
                    <a:cubicBezTo>
                      <a:pt x="2588" y="3794"/>
                      <a:pt x="2856" y="3525"/>
                      <a:pt x="3188" y="3525"/>
                    </a:cubicBezTo>
                    <a:cubicBezTo>
                      <a:pt x="3519" y="3525"/>
                      <a:pt x="3788" y="3794"/>
                      <a:pt x="3788" y="4125"/>
                    </a:cubicBezTo>
                    <a:cubicBezTo>
                      <a:pt x="3788" y="4456"/>
                      <a:pt x="3519" y="4725"/>
                      <a:pt x="3188" y="4725"/>
                    </a:cubicBezTo>
                    <a:close/>
                    <a:moveTo>
                      <a:pt x="8025" y="4725"/>
                    </a:moveTo>
                    <a:cubicBezTo>
                      <a:pt x="7694" y="4725"/>
                      <a:pt x="7425" y="4456"/>
                      <a:pt x="7425" y="4125"/>
                    </a:cubicBezTo>
                    <a:cubicBezTo>
                      <a:pt x="7425" y="3794"/>
                      <a:pt x="7694" y="3525"/>
                      <a:pt x="8025" y="3525"/>
                    </a:cubicBezTo>
                    <a:cubicBezTo>
                      <a:pt x="8356" y="3525"/>
                      <a:pt x="8625" y="3794"/>
                      <a:pt x="8625" y="4125"/>
                    </a:cubicBezTo>
                    <a:cubicBezTo>
                      <a:pt x="8625" y="4456"/>
                      <a:pt x="8356" y="4725"/>
                      <a:pt x="8025" y="4725"/>
                    </a:cubicBezTo>
                    <a:close/>
                    <a:moveTo>
                      <a:pt x="5649" y="8658"/>
                    </a:moveTo>
                    <a:cubicBezTo>
                      <a:pt x="7015" y="8658"/>
                      <a:pt x="7964" y="7985"/>
                      <a:pt x="8650" y="6958"/>
                    </a:cubicBezTo>
                    <a:cubicBezTo>
                      <a:pt x="8726" y="6844"/>
                      <a:pt x="8736" y="6699"/>
                      <a:pt x="8675" y="6576"/>
                    </a:cubicBezTo>
                    <a:cubicBezTo>
                      <a:pt x="8614" y="6453"/>
                      <a:pt x="8493" y="6372"/>
                      <a:pt x="8356" y="6363"/>
                    </a:cubicBezTo>
                    <a:cubicBezTo>
                      <a:pt x="8219" y="6354"/>
                      <a:pt x="8088" y="6419"/>
                      <a:pt x="8012" y="6533"/>
                    </a:cubicBezTo>
                    <a:cubicBezTo>
                      <a:pt x="7454" y="7368"/>
                      <a:pt x="6715" y="7892"/>
                      <a:pt x="5649" y="7892"/>
                    </a:cubicBezTo>
                    <a:cubicBezTo>
                      <a:pt x="4582" y="7892"/>
                      <a:pt x="3844" y="7368"/>
                      <a:pt x="3285" y="6533"/>
                    </a:cubicBezTo>
                    <a:cubicBezTo>
                      <a:pt x="3166" y="6363"/>
                      <a:pt x="2932" y="6319"/>
                      <a:pt x="2758" y="6434"/>
                    </a:cubicBezTo>
                    <a:cubicBezTo>
                      <a:pt x="2585" y="6550"/>
                      <a:pt x="2536" y="6782"/>
                      <a:pt x="2647" y="6958"/>
                    </a:cubicBezTo>
                    <a:cubicBezTo>
                      <a:pt x="3334" y="7985"/>
                      <a:pt x="4282" y="8658"/>
                      <a:pt x="5649" y="8658"/>
                    </a:cubicBezTo>
                    <a:close/>
                  </a:path>
                </a:pathLst>
              </a:custGeom>
              <a:solidFill>
                <a:schemeClr val="bg1"/>
              </a:solidFill>
              <a:ln>
                <a:solidFill>
                  <a:schemeClr val="bg1"/>
                </a:solidFill>
              </a:ln>
            </p:spPr>
            <p:txBody>
              <a:bodyPr/>
              <a:lstStyle/>
              <a:p>
                <a:endParaRPr lang="zh-CN" altLang="en-US"/>
              </a:p>
            </p:txBody>
          </p:sp>
        </p:grpSp>
        <p:sp>
          <p:nvSpPr>
            <p:cNvPr id="66" name="文本框 65">
              <a:extLst>
                <a:ext uri="{FF2B5EF4-FFF2-40B4-BE49-F238E27FC236}">
                  <a16:creationId xmlns:a16="http://schemas.microsoft.com/office/drawing/2014/main" id="{D53941E6-D7BC-42E0-92EE-FC15E350C672}"/>
                </a:ext>
              </a:extLst>
            </p:cNvPr>
            <p:cNvSpPr txBox="1"/>
            <p:nvPr/>
          </p:nvSpPr>
          <p:spPr>
            <a:xfrm>
              <a:off x="6813973" y="3107867"/>
              <a:ext cx="1434612" cy="276999"/>
            </a:xfrm>
            <a:prstGeom prst="rect">
              <a:avLst/>
            </a:prstGeom>
            <a:noFill/>
          </p:spPr>
          <p:txBody>
            <a:bodyPr wrap="square" rtlCol="0">
              <a:spAutoFit/>
            </a:bodyPr>
            <a:lstStyle/>
            <a:p>
              <a:pPr algn="ctr"/>
              <a:r>
                <a:rPr lang="en-US" altLang="zh-CN" sz="1200" b="1" dirty="0">
                  <a:solidFill>
                    <a:schemeClr val="accent2">
                      <a:lumMod val="75000"/>
                    </a:schemeClr>
                  </a:solidFill>
                </a:rPr>
                <a:t>It’s what I want!</a:t>
              </a:r>
              <a:endParaRPr lang="zh-CN" altLang="en-US" sz="1200" b="1" dirty="0">
                <a:solidFill>
                  <a:schemeClr val="accent2">
                    <a:lumMod val="75000"/>
                  </a:schemeClr>
                </a:solidFill>
              </a:endParaRPr>
            </a:p>
          </p:txBody>
        </p:sp>
      </p:grpSp>
      <p:sp>
        <p:nvSpPr>
          <p:cNvPr id="68" name="文本框 47">
            <a:extLst>
              <a:ext uri="{FF2B5EF4-FFF2-40B4-BE49-F238E27FC236}">
                <a16:creationId xmlns:a16="http://schemas.microsoft.com/office/drawing/2014/main" id="{2A8D55CB-B6F1-4FDF-884B-665690996CAA}"/>
              </a:ext>
            </a:extLst>
          </p:cNvPr>
          <p:cNvSpPr txBox="1"/>
          <p:nvPr/>
        </p:nvSpPr>
        <p:spPr>
          <a:xfrm>
            <a:off x="8272464" y="1263574"/>
            <a:ext cx="3855083" cy="2677656"/>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Online shopping may be cheated due to the dishonesty and fraud of merchants, which makes the goods you buy not is the real thing you want. So the online shopping will reduce the safety of shopping, but offline shopping can better </a:t>
            </a:r>
            <a:r>
              <a:rPr lang="en-US" altLang="zh-CN" sz="1200" b="1" dirty="0">
                <a:solidFill>
                  <a:schemeClr val="accent2">
                    <a:lumMod val="50000"/>
                  </a:schemeClr>
                </a:solidFill>
              </a:rPr>
              <a:t>guarantee shopping safety</a:t>
            </a:r>
            <a:r>
              <a:rPr lang="en-US" altLang="zh-CN" sz="1200" dirty="0">
                <a:solidFill>
                  <a:schemeClr val="accent2">
                    <a:lumMod val="50000"/>
                  </a:schemeClr>
                </a:solidFill>
              </a:rPr>
              <a:t>, consumers are less easier to be cheated in the traditional shopping models. </a:t>
            </a:r>
          </a:p>
        </p:txBody>
      </p:sp>
      <p:sp>
        <p:nvSpPr>
          <p:cNvPr id="70" name="TextBox 43">
            <a:extLst>
              <a:ext uri="{FF2B5EF4-FFF2-40B4-BE49-F238E27FC236}">
                <a16:creationId xmlns:a16="http://schemas.microsoft.com/office/drawing/2014/main" id="{B09B0192-5240-4A97-B160-94DE1934F92C}"/>
              </a:ext>
            </a:extLst>
          </p:cNvPr>
          <p:cNvSpPr txBox="1"/>
          <p:nvPr/>
        </p:nvSpPr>
        <p:spPr>
          <a:xfrm>
            <a:off x="8272464" y="4162351"/>
            <a:ext cx="3784711" cy="2349361"/>
          </a:xfrm>
          <a:prstGeom prst="rect">
            <a:avLst/>
          </a:prstGeom>
          <a:noFill/>
        </p:spPr>
        <p:txBody>
          <a:bodyPr wrap="square" rtlCol="0">
            <a:spAutoFit/>
          </a:bodyPr>
          <a:lstStyle/>
          <a:p>
            <a:pPr marL="171450" indent="-171450" latinLnBrk="1">
              <a:lnSpc>
                <a:spcPts val="2200"/>
              </a:lnSpc>
              <a:buFont typeface="Wingdings" panose="05000000000000000000" pitchFamily="2" charset="2"/>
              <a:buChar char="Ø"/>
            </a:pPr>
            <a:r>
              <a:rPr lang="en-US" altLang="zh-CN" sz="1200" dirty="0">
                <a:solidFill>
                  <a:schemeClr val="accent2">
                    <a:lumMod val="50000"/>
                  </a:schemeClr>
                </a:solidFill>
              </a:rPr>
              <a:t>A successful offline retail industry will attract customers to consume in the store, and due to the increase in the flow of customers, which will promote the development of the surrounding store economy and the regional commercial, so a </a:t>
            </a:r>
            <a:r>
              <a:rPr lang="en-US" altLang="zh-CN" sz="1200" b="1" dirty="0">
                <a:solidFill>
                  <a:schemeClr val="accent2">
                    <a:lumMod val="50000"/>
                  </a:schemeClr>
                </a:solidFill>
              </a:rPr>
              <a:t>butterfly effect </a:t>
            </a:r>
            <a:r>
              <a:rPr lang="en-US" altLang="zh-CN" sz="1200" dirty="0">
                <a:solidFill>
                  <a:schemeClr val="accent2">
                    <a:lumMod val="50000"/>
                  </a:schemeClr>
                </a:solidFill>
              </a:rPr>
              <a:t>may occur, making the entire economic belt prosperous. Most of this situation occurs in shopping malls and shopping circles.</a:t>
            </a:r>
            <a:endParaRPr lang="zh-CN" altLang="en-US" sz="1200" dirty="0">
              <a:solidFill>
                <a:schemeClr val="accent2">
                  <a:lumMod val="50000"/>
                </a:schemeClr>
              </a:solidFill>
            </a:endParaRPr>
          </a:p>
        </p:txBody>
      </p:sp>
      <p:sp>
        <p:nvSpPr>
          <p:cNvPr id="46" name="文本框 45">
            <a:extLst>
              <a:ext uri="{FF2B5EF4-FFF2-40B4-BE49-F238E27FC236}">
                <a16:creationId xmlns:a16="http://schemas.microsoft.com/office/drawing/2014/main" id="{FA3B867A-11FF-4164-BE11-56F6C08133F4}"/>
              </a:ext>
            </a:extLst>
          </p:cNvPr>
          <p:cNvSpPr txBox="1"/>
          <p:nvPr/>
        </p:nvSpPr>
        <p:spPr>
          <a:xfrm>
            <a:off x="11801017" y="6552577"/>
            <a:ext cx="288375" cy="369332"/>
          </a:xfrm>
          <a:prstGeom prst="rect">
            <a:avLst/>
          </a:prstGeom>
          <a:noFill/>
        </p:spPr>
        <p:txBody>
          <a:bodyPr wrap="square" rtlCol="0">
            <a:spAutoFit/>
          </a:bodyPr>
          <a:lstStyle/>
          <a:p>
            <a:r>
              <a:rPr lang="en-US" altLang="zh-CN" b="1" dirty="0"/>
              <a:t>4</a:t>
            </a:r>
            <a:endParaRPr lang="zh-CN" altLang="en-US" b="1" dirty="0"/>
          </a:p>
        </p:txBody>
      </p:sp>
    </p:spTree>
    <p:extLst>
      <p:ext uri="{BB962C8B-B14F-4D97-AF65-F5344CB8AC3E}">
        <p14:creationId xmlns:p14="http://schemas.microsoft.com/office/powerpoint/2010/main" val="84997536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F8A3DCF3-5CF1-424B-BC1D-F3127FE8A43B}"/>
              </a:ext>
            </a:extLst>
          </p:cNvPr>
          <p:cNvGraphicFramePr>
            <a:graphicFrameLocks noChangeAspect="1"/>
          </p:cNvGraphicFramePr>
          <p:nvPr>
            <p:custDataLst>
              <p:tags r:id="rId3"/>
            </p:custDataLst>
          </p:nvPr>
        </p:nvGraphicFramePr>
        <p:xfrm>
          <a:off x="1591" y="1591"/>
          <a:ext cx="1588" cy="1588"/>
        </p:xfrm>
        <a:graphic>
          <a:graphicData uri="http://schemas.openxmlformats.org/presentationml/2006/ole">
            <mc:AlternateContent xmlns:mc="http://schemas.openxmlformats.org/markup-compatibility/2006">
              <mc:Choice xmlns:v="urn:schemas-microsoft-com:vml" Requires="v">
                <p:oleObj spid="_x0000_s56447" name="think-cell 幻灯片" r:id="rId10" imgW="532" imgH="533" progId="TCLayout.ActiveDocument.1">
                  <p:embed/>
                </p:oleObj>
              </mc:Choice>
              <mc:Fallback>
                <p:oleObj name="think-cell 幻灯片" r:id="rId10" imgW="532" imgH="533" progId="TCLayout.ActiveDocument.1">
                  <p:embed/>
                  <p:pic>
                    <p:nvPicPr>
                      <p:cNvPr id="3" name="对象 2" hidden="1">
                        <a:extLst>
                          <a:ext uri="{FF2B5EF4-FFF2-40B4-BE49-F238E27FC236}">
                            <a16:creationId xmlns:a16="http://schemas.microsoft.com/office/drawing/2014/main" id="{F8A3DCF3-5CF1-424B-BC1D-F3127FE8A43B}"/>
                          </a:ext>
                        </a:extLst>
                      </p:cNvPr>
                      <p:cNvPicPr/>
                      <p:nvPr/>
                    </p:nvPicPr>
                    <p:blipFill>
                      <a:blip r:embed="rId11"/>
                      <a:stretch>
                        <a:fillRect/>
                      </a:stretch>
                    </p:blipFill>
                    <p:spPr>
                      <a:xfrm>
                        <a:off x="1591" y="1591"/>
                        <a:ext cx="1588" cy="1588"/>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A48064BC-FAB0-44DD-A33F-D684D9D347D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200">
              <a:sym typeface="+mn-lt"/>
            </a:endParaRPr>
          </a:p>
        </p:txBody>
      </p:sp>
      <p:grpSp>
        <p:nvGrpSpPr>
          <p:cNvPr id="10" name="组合 9">
            <a:extLst>
              <a:ext uri="{FF2B5EF4-FFF2-40B4-BE49-F238E27FC236}">
                <a16:creationId xmlns:a16="http://schemas.microsoft.com/office/drawing/2014/main" id="{D449E37D-6187-40DF-94F4-D78DFD9367BE}"/>
              </a:ext>
            </a:extLst>
          </p:cNvPr>
          <p:cNvGrpSpPr/>
          <p:nvPr/>
        </p:nvGrpSpPr>
        <p:grpSpPr>
          <a:xfrm>
            <a:off x="0" y="421343"/>
            <a:ext cx="12192000" cy="950258"/>
            <a:chOff x="0" y="421342"/>
            <a:chExt cx="12192000" cy="950259"/>
          </a:xfrm>
        </p:grpSpPr>
        <p:sp>
          <p:nvSpPr>
            <p:cNvPr id="2" name="矩形 1">
              <a:extLst>
                <a:ext uri="{FF2B5EF4-FFF2-40B4-BE49-F238E27FC236}">
                  <a16:creationId xmlns:a16="http://schemas.microsoft.com/office/drawing/2014/main" id="{34E471BA-100D-4439-89C6-21B373CDA808}"/>
                </a:ext>
              </a:extLst>
            </p:cNvPr>
            <p:cNvSpPr/>
            <p:nvPr/>
          </p:nvSpPr>
          <p:spPr>
            <a:xfrm>
              <a:off x="0" y="421342"/>
              <a:ext cx="12192000" cy="95025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Changes in consumer perception">
              <a:extLst>
                <a:ext uri="{FF2B5EF4-FFF2-40B4-BE49-F238E27FC236}">
                  <a16:creationId xmlns:a16="http://schemas.microsoft.com/office/drawing/2014/main" id="{C3BEFF7E-23FA-46EC-BE69-A8D6431BB576}"/>
                </a:ext>
              </a:extLst>
            </p:cNvPr>
            <p:cNvSpPr txBox="1"/>
            <p:nvPr/>
          </p:nvSpPr>
          <p:spPr>
            <a:xfrm>
              <a:off x="0" y="448271"/>
              <a:ext cx="12192000" cy="830998"/>
            </a:xfrm>
            <a:prstGeom prst="rect">
              <a:avLst/>
            </a:prstGeom>
            <a:noFill/>
          </p:spPr>
          <p:txBody>
            <a:bodyPr wrap="square" rtlCol="0">
              <a:spAutoFit/>
            </a:bodyPr>
            <a:lstStyle/>
            <a:p>
              <a:r>
                <a:rPr lang="en-US" altLang="zh-CN" sz="2400" b="1" dirty="0">
                  <a:solidFill>
                    <a:schemeClr val="bg1"/>
                  </a:solidFill>
                </a:rPr>
                <a:t>Compared with e-commerce, the development of the traditional retail industry can’t keep up with the information era,  thus causing many drawbacks.</a:t>
              </a:r>
              <a:endParaRPr lang="zh-CN" altLang="en-US" sz="2400" b="1" dirty="0">
                <a:solidFill>
                  <a:schemeClr val="bg1"/>
                </a:solidFill>
              </a:endParaRPr>
            </a:p>
          </p:txBody>
        </p:sp>
      </p:grpSp>
      <p:grpSp>
        <p:nvGrpSpPr>
          <p:cNvPr id="11" name="组合 10">
            <a:extLst>
              <a:ext uri="{FF2B5EF4-FFF2-40B4-BE49-F238E27FC236}">
                <a16:creationId xmlns:a16="http://schemas.microsoft.com/office/drawing/2014/main" id="{352AB92E-F416-4909-842C-51245AC28E74}"/>
              </a:ext>
            </a:extLst>
          </p:cNvPr>
          <p:cNvGrpSpPr/>
          <p:nvPr/>
        </p:nvGrpSpPr>
        <p:grpSpPr>
          <a:xfrm>
            <a:off x="53123" y="1463933"/>
            <a:ext cx="4806407" cy="646331"/>
            <a:chOff x="5091953" y="2460441"/>
            <a:chExt cx="4806407" cy="646331"/>
          </a:xfrm>
        </p:grpSpPr>
        <p:grpSp>
          <p:nvGrpSpPr>
            <p:cNvPr id="9" name="组合 8">
              <a:extLst>
                <a:ext uri="{FF2B5EF4-FFF2-40B4-BE49-F238E27FC236}">
                  <a16:creationId xmlns:a16="http://schemas.microsoft.com/office/drawing/2014/main" id="{D73D1707-DC8D-451D-B926-A5194E4C4F3F}"/>
                </a:ext>
              </a:extLst>
            </p:cNvPr>
            <p:cNvGrpSpPr/>
            <p:nvPr/>
          </p:nvGrpSpPr>
          <p:grpSpPr>
            <a:xfrm>
              <a:off x="5091953" y="2460441"/>
              <a:ext cx="4745879" cy="532151"/>
              <a:chOff x="5091953" y="2460441"/>
              <a:chExt cx="4745879" cy="532151"/>
            </a:xfrm>
          </p:grpSpPr>
          <p:cxnSp>
            <p:nvCxnSpPr>
              <p:cNvPr id="175" name="直接连接符 174">
                <a:extLst>
                  <a:ext uri="{FF2B5EF4-FFF2-40B4-BE49-F238E27FC236}">
                    <a16:creationId xmlns:a16="http://schemas.microsoft.com/office/drawing/2014/main" id="{9CBA5945-81F6-4366-B22D-9C1A9E1177F6}"/>
                  </a:ext>
                </a:extLst>
              </p:cNvPr>
              <p:cNvCxnSpPr>
                <a:cxnSpLocks/>
              </p:cNvCxnSpPr>
              <p:nvPr/>
            </p:nvCxnSpPr>
            <p:spPr>
              <a:xfrm flipV="1">
                <a:off x="5091953" y="2460441"/>
                <a:ext cx="4745879" cy="9219"/>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ABE05C05-50DB-446E-B80E-F799262901EF}"/>
                  </a:ext>
                </a:extLst>
              </p:cNvPr>
              <p:cNvSpPr/>
              <p:nvPr/>
            </p:nvSpPr>
            <p:spPr>
              <a:xfrm>
                <a:off x="5091953" y="2460441"/>
                <a:ext cx="537045" cy="5321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grpSp>
        <p:sp>
          <p:nvSpPr>
            <p:cNvPr id="178" name="文本框 177">
              <a:extLst>
                <a:ext uri="{FF2B5EF4-FFF2-40B4-BE49-F238E27FC236}">
                  <a16:creationId xmlns:a16="http://schemas.microsoft.com/office/drawing/2014/main" id="{5AEC6A20-C6E8-437C-9525-080883D05128}"/>
                </a:ext>
              </a:extLst>
            </p:cNvPr>
            <p:cNvSpPr txBox="1"/>
            <p:nvPr/>
          </p:nvSpPr>
          <p:spPr>
            <a:xfrm>
              <a:off x="5568470" y="2460441"/>
              <a:ext cx="4329890" cy="646331"/>
            </a:xfrm>
            <a:prstGeom prst="rect">
              <a:avLst/>
            </a:prstGeom>
            <a:noFill/>
          </p:spPr>
          <p:txBody>
            <a:bodyPr wrap="square" rtlCol="0">
              <a:spAutoFit/>
            </a:bodyPr>
            <a:lstStyle/>
            <a:p>
              <a:r>
                <a:rPr lang="en-US" altLang="zh-CN" b="1" dirty="0">
                  <a:solidFill>
                    <a:schemeClr val="accent2">
                      <a:lumMod val="50000"/>
                    </a:schemeClr>
                  </a:solidFill>
                </a:rPr>
                <a:t>The high operation overheads increase the in-store industry costs</a:t>
              </a:r>
              <a:endParaRPr lang="zh-CN" altLang="en-US" b="1" dirty="0">
                <a:solidFill>
                  <a:schemeClr val="accent2">
                    <a:lumMod val="50000"/>
                  </a:schemeClr>
                </a:solidFill>
              </a:endParaRPr>
            </a:p>
          </p:txBody>
        </p:sp>
      </p:grpSp>
      <p:sp>
        <p:nvSpPr>
          <p:cNvPr id="63" name="文本框 62">
            <a:extLst>
              <a:ext uri="{FF2B5EF4-FFF2-40B4-BE49-F238E27FC236}">
                <a16:creationId xmlns:a16="http://schemas.microsoft.com/office/drawing/2014/main" id="{AF31B19C-8DA8-43E6-82BB-C0AEB28D164C}"/>
              </a:ext>
            </a:extLst>
          </p:cNvPr>
          <p:cNvSpPr txBox="1"/>
          <p:nvPr/>
        </p:nvSpPr>
        <p:spPr>
          <a:xfrm>
            <a:off x="0" y="6452376"/>
            <a:ext cx="6892218" cy="404406"/>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Source:</a:t>
            </a:r>
            <a:r>
              <a:rPr lang="zh-CN" altLang="en-US" sz="1200" dirty="0">
                <a:solidFill>
                  <a:schemeClr val="accent2">
                    <a:lumMod val="50000"/>
                  </a:schemeClr>
                </a:solidFill>
              </a:rPr>
              <a:t> </a:t>
            </a:r>
            <a:r>
              <a:rPr lang="en-US" altLang="zh-CN" sz="1200" dirty="0">
                <a:solidFill>
                  <a:schemeClr val="accent2">
                    <a:lumMod val="50000"/>
                  </a:schemeClr>
                </a:solidFill>
              </a:rPr>
              <a:t>KPMG Survey ;  Australian Bureau of Statistics  </a:t>
            </a:r>
            <a:endParaRPr lang="zh-CN" altLang="en-US" sz="1200" dirty="0">
              <a:solidFill>
                <a:schemeClr val="accent2">
                  <a:lumMod val="50000"/>
                </a:schemeClr>
              </a:solidFill>
            </a:endParaRPr>
          </a:p>
        </p:txBody>
      </p:sp>
      <p:sp>
        <p:nvSpPr>
          <p:cNvPr id="5" name="文本框 4">
            <a:extLst>
              <a:ext uri="{FF2B5EF4-FFF2-40B4-BE49-F238E27FC236}">
                <a16:creationId xmlns:a16="http://schemas.microsoft.com/office/drawing/2014/main" id="{9E3D8A27-1EE2-4664-A572-2DEED8A57C91}"/>
              </a:ext>
            </a:extLst>
          </p:cNvPr>
          <p:cNvSpPr txBox="1"/>
          <p:nvPr/>
        </p:nvSpPr>
        <p:spPr>
          <a:xfrm>
            <a:off x="11801017" y="6552577"/>
            <a:ext cx="288375" cy="369332"/>
          </a:xfrm>
          <a:prstGeom prst="rect">
            <a:avLst/>
          </a:prstGeom>
          <a:noFill/>
        </p:spPr>
        <p:txBody>
          <a:bodyPr wrap="square" rtlCol="0">
            <a:spAutoFit/>
          </a:bodyPr>
          <a:lstStyle/>
          <a:p>
            <a:r>
              <a:rPr lang="en-US" altLang="zh-CN" b="1" dirty="0"/>
              <a:t>5</a:t>
            </a:r>
            <a:endParaRPr lang="zh-CN" altLang="en-US" b="1" dirty="0"/>
          </a:p>
        </p:txBody>
      </p:sp>
      <p:grpSp>
        <p:nvGrpSpPr>
          <p:cNvPr id="14" name="组合 13">
            <a:extLst>
              <a:ext uri="{FF2B5EF4-FFF2-40B4-BE49-F238E27FC236}">
                <a16:creationId xmlns:a16="http://schemas.microsoft.com/office/drawing/2014/main" id="{04AF7C7C-CE51-442A-8F0A-9FCC78E14FB5}"/>
              </a:ext>
            </a:extLst>
          </p:cNvPr>
          <p:cNvGrpSpPr/>
          <p:nvPr/>
        </p:nvGrpSpPr>
        <p:grpSpPr>
          <a:xfrm>
            <a:off x="5197922" y="1443591"/>
            <a:ext cx="6603095" cy="532151"/>
            <a:chOff x="5197922" y="1443591"/>
            <a:chExt cx="6603095" cy="532151"/>
          </a:xfrm>
        </p:grpSpPr>
        <p:grpSp>
          <p:nvGrpSpPr>
            <p:cNvPr id="58" name="组合 57">
              <a:extLst>
                <a:ext uri="{FF2B5EF4-FFF2-40B4-BE49-F238E27FC236}">
                  <a16:creationId xmlns:a16="http://schemas.microsoft.com/office/drawing/2014/main" id="{97860646-C435-44CF-8AAA-A4AE0B0E36ED}"/>
                </a:ext>
              </a:extLst>
            </p:cNvPr>
            <p:cNvGrpSpPr/>
            <p:nvPr/>
          </p:nvGrpSpPr>
          <p:grpSpPr>
            <a:xfrm>
              <a:off x="5197922" y="1443591"/>
              <a:ext cx="6603095" cy="532151"/>
              <a:chOff x="5091953" y="2460441"/>
              <a:chExt cx="6603095" cy="532151"/>
            </a:xfrm>
          </p:grpSpPr>
          <p:cxnSp>
            <p:nvCxnSpPr>
              <p:cNvPr id="61" name="直接连接符 60">
                <a:extLst>
                  <a:ext uri="{FF2B5EF4-FFF2-40B4-BE49-F238E27FC236}">
                    <a16:creationId xmlns:a16="http://schemas.microsoft.com/office/drawing/2014/main" id="{9B2D5773-ADED-4314-8F68-5B6F967176E7}"/>
                  </a:ext>
                </a:extLst>
              </p:cNvPr>
              <p:cNvCxnSpPr>
                <a:cxnSpLocks/>
              </p:cNvCxnSpPr>
              <p:nvPr/>
            </p:nvCxnSpPr>
            <p:spPr>
              <a:xfrm>
                <a:off x="5091953" y="2469661"/>
                <a:ext cx="6603095" cy="20341"/>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76A3E63-35EB-4C06-BE39-938A1C6A9A9A}"/>
                  </a:ext>
                </a:extLst>
              </p:cNvPr>
              <p:cNvSpPr/>
              <p:nvPr/>
            </p:nvSpPr>
            <p:spPr>
              <a:xfrm>
                <a:off x="5091953" y="2460441"/>
                <a:ext cx="537045" cy="5321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grpSp>
        <p:sp>
          <p:nvSpPr>
            <p:cNvPr id="59" name="文本框 58">
              <a:extLst>
                <a:ext uri="{FF2B5EF4-FFF2-40B4-BE49-F238E27FC236}">
                  <a16:creationId xmlns:a16="http://schemas.microsoft.com/office/drawing/2014/main" id="{A7BE538C-D911-4BFC-8717-BB1DF24EA1F2}"/>
                </a:ext>
              </a:extLst>
            </p:cNvPr>
            <p:cNvSpPr txBox="1"/>
            <p:nvPr/>
          </p:nvSpPr>
          <p:spPr>
            <a:xfrm>
              <a:off x="5734967" y="1443591"/>
              <a:ext cx="5777755" cy="369332"/>
            </a:xfrm>
            <a:prstGeom prst="rect">
              <a:avLst/>
            </a:prstGeom>
            <a:noFill/>
          </p:spPr>
          <p:txBody>
            <a:bodyPr wrap="square" rtlCol="0">
              <a:spAutoFit/>
            </a:bodyPr>
            <a:lstStyle/>
            <a:p>
              <a:r>
                <a:rPr lang="en-US" altLang="zh-CN" b="1" dirty="0">
                  <a:solidFill>
                    <a:schemeClr val="accent2">
                      <a:lumMod val="50000"/>
                    </a:schemeClr>
                  </a:solidFill>
                </a:rPr>
                <a:t>Outdated technology makes stores less profitable</a:t>
              </a:r>
              <a:endParaRPr lang="zh-CN" altLang="en-US" b="1" dirty="0">
                <a:solidFill>
                  <a:schemeClr val="accent2">
                    <a:lumMod val="50000"/>
                  </a:schemeClr>
                </a:solidFill>
              </a:endParaRPr>
            </a:p>
          </p:txBody>
        </p:sp>
      </p:grpSp>
      <p:graphicFrame>
        <p:nvGraphicFramePr>
          <p:cNvPr id="82" name="图表 81">
            <a:extLst>
              <a:ext uri="{FF2B5EF4-FFF2-40B4-BE49-F238E27FC236}">
                <a16:creationId xmlns:a16="http://schemas.microsoft.com/office/drawing/2014/main" id="{CC02A41F-5C85-4C2F-8AFC-BE988DD3ADB6}"/>
              </a:ext>
            </a:extLst>
          </p:cNvPr>
          <p:cNvGraphicFramePr/>
          <p:nvPr>
            <p:extLst>
              <p:ext uri="{D42A27DB-BD31-4B8C-83A1-F6EECF244321}">
                <p14:modId xmlns:p14="http://schemas.microsoft.com/office/powerpoint/2010/main" val="1926417184"/>
              </p:ext>
            </p:extLst>
          </p:nvPr>
        </p:nvGraphicFramePr>
        <p:xfrm>
          <a:off x="87306" y="2238320"/>
          <a:ext cx="2059263" cy="2095447"/>
        </p:xfrm>
        <a:graphic>
          <a:graphicData uri="http://schemas.openxmlformats.org/drawingml/2006/chart">
            <c:chart xmlns:c="http://schemas.openxmlformats.org/drawingml/2006/chart" xmlns:r="http://schemas.openxmlformats.org/officeDocument/2006/relationships" r:id="rId12"/>
          </a:graphicData>
        </a:graphic>
      </p:graphicFrame>
      <p:sp>
        <p:nvSpPr>
          <p:cNvPr id="83" name="文本框 82">
            <a:extLst>
              <a:ext uri="{FF2B5EF4-FFF2-40B4-BE49-F238E27FC236}">
                <a16:creationId xmlns:a16="http://schemas.microsoft.com/office/drawing/2014/main" id="{52DD14C8-E9AA-4382-957D-86239C1CE055}"/>
              </a:ext>
            </a:extLst>
          </p:cNvPr>
          <p:cNvSpPr txBox="1"/>
          <p:nvPr/>
        </p:nvSpPr>
        <p:spPr>
          <a:xfrm>
            <a:off x="0" y="2063952"/>
            <a:ext cx="2417585" cy="307777"/>
          </a:xfrm>
          <a:prstGeom prst="rect">
            <a:avLst/>
          </a:prstGeom>
          <a:noFill/>
        </p:spPr>
        <p:txBody>
          <a:bodyPr wrap="none" rtlCol="0">
            <a:spAutoFit/>
          </a:bodyPr>
          <a:lstStyle/>
          <a:p>
            <a:pPr marL="285750" indent="-285750">
              <a:buFont typeface="Wingdings" panose="05000000000000000000" pitchFamily="2" charset="2"/>
              <a:buChar char="l"/>
            </a:pPr>
            <a:r>
              <a:rPr lang="en-US" altLang="zh-CN" sz="1400" b="1" dirty="0">
                <a:solidFill>
                  <a:schemeClr val="accent2">
                    <a:lumMod val="75000"/>
                  </a:schemeClr>
                </a:solidFill>
              </a:rPr>
              <a:t>Weekly Rental costs($)</a:t>
            </a:r>
            <a:endParaRPr lang="zh-CN" altLang="en-US" sz="1400" b="1" dirty="0">
              <a:solidFill>
                <a:schemeClr val="accent2">
                  <a:lumMod val="75000"/>
                </a:schemeClr>
              </a:solidFill>
            </a:endParaRPr>
          </a:p>
        </p:txBody>
      </p:sp>
      <p:sp>
        <p:nvSpPr>
          <p:cNvPr id="86" name="文本框 85">
            <a:extLst>
              <a:ext uri="{FF2B5EF4-FFF2-40B4-BE49-F238E27FC236}">
                <a16:creationId xmlns:a16="http://schemas.microsoft.com/office/drawing/2014/main" id="{85E7ADEB-6FBF-4C72-9659-4E19505454DF}"/>
              </a:ext>
            </a:extLst>
          </p:cNvPr>
          <p:cNvSpPr txBox="1"/>
          <p:nvPr/>
        </p:nvSpPr>
        <p:spPr>
          <a:xfrm>
            <a:off x="2428442" y="2055204"/>
            <a:ext cx="2533010" cy="523220"/>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b="1" dirty="0">
                <a:solidFill>
                  <a:schemeClr val="accent2">
                    <a:lumMod val="75000"/>
                  </a:schemeClr>
                </a:solidFill>
              </a:rPr>
              <a:t>The expectation of leasing items</a:t>
            </a:r>
            <a:endParaRPr lang="zh-CN" altLang="en-US" sz="1400" b="1" dirty="0">
              <a:solidFill>
                <a:schemeClr val="accent2">
                  <a:lumMod val="75000"/>
                </a:schemeClr>
              </a:solidFill>
            </a:endParaRPr>
          </a:p>
        </p:txBody>
      </p:sp>
      <p:grpSp>
        <p:nvGrpSpPr>
          <p:cNvPr id="109" name="组合 108">
            <a:extLst>
              <a:ext uri="{FF2B5EF4-FFF2-40B4-BE49-F238E27FC236}">
                <a16:creationId xmlns:a16="http://schemas.microsoft.com/office/drawing/2014/main" id="{348E23ED-CD56-4E21-84C2-6BCDDA800703}"/>
              </a:ext>
            </a:extLst>
          </p:cNvPr>
          <p:cNvGrpSpPr/>
          <p:nvPr/>
        </p:nvGrpSpPr>
        <p:grpSpPr>
          <a:xfrm>
            <a:off x="2146569" y="2201080"/>
            <a:ext cx="2923480" cy="2644414"/>
            <a:chOff x="2694585" y="3057344"/>
            <a:chExt cx="3065468" cy="2664625"/>
          </a:xfrm>
        </p:grpSpPr>
        <p:grpSp>
          <p:nvGrpSpPr>
            <p:cNvPr id="110" name="组合 109">
              <a:extLst>
                <a:ext uri="{FF2B5EF4-FFF2-40B4-BE49-F238E27FC236}">
                  <a16:creationId xmlns:a16="http://schemas.microsoft.com/office/drawing/2014/main" id="{3C419DB5-D577-4F1A-8640-57CAF4896F25}"/>
                </a:ext>
              </a:extLst>
            </p:cNvPr>
            <p:cNvGrpSpPr/>
            <p:nvPr/>
          </p:nvGrpSpPr>
          <p:grpSpPr>
            <a:xfrm>
              <a:off x="4208016" y="3281622"/>
              <a:ext cx="1552037" cy="461665"/>
              <a:chOff x="4208016" y="3281622"/>
              <a:chExt cx="1552037" cy="461665"/>
            </a:xfrm>
          </p:grpSpPr>
          <p:grpSp>
            <p:nvGrpSpPr>
              <p:cNvPr id="116" name="组合 115">
                <a:extLst>
                  <a:ext uri="{FF2B5EF4-FFF2-40B4-BE49-F238E27FC236}">
                    <a16:creationId xmlns:a16="http://schemas.microsoft.com/office/drawing/2014/main" id="{136FE643-3265-49E3-951B-FC6292A922FA}"/>
                  </a:ext>
                </a:extLst>
              </p:cNvPr>
              <p:cNvGrpSpPr/>
              <p:nvPr/>
            </p:nvGrpSpPr>
            <p:grpSpPr>
              <a:xfrm>
                <a:off x="4208016" y="3420122"/>
                <a:ext cx="617166" cy="228601"/>
                <a:chOff x="4208016" y="3420122"/>
                <a:chExt cx="617166" cy="228601"/>
              </a:xfrm>
            </p:grpSpPr>
            <p:cxnSp>
              <p:nvCxnSpPr>
                <p:cNvPr id="118" name="直接连接符 117">
                  <a:extLst>
                    <a:ext uri="{FF2B5EF4-FFF2-40B4-BE49-F238E27FC236}">
                      <a16:creationId xmlns:a16="http://schemas.microsoft.com/office/drawing/2014/main" id="{8957B5F9-CDE2-4D00-858F-3CD3A7702C22}"/>
                    </a:ext>
                  </a:extLst>
                </p:cNvPr>
                <p:cNvCxnSpPr>
                  <a:cxnSpLocks/>
                </p:cNvCxnSpPr>
                <p:nvPr/>
              </p:nvCxnSpPr>
              <p:spPr>
                <a:xfrm flipV="1">
                  <a:off x="4208016" y="3429000"/>
                  <a:ext cx="346229" cy="219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284B8F71-8B71-49AC-9E63-ED64ABFE38EF}"/>
                    </a:ext>
                  </a:extLst>
                </p:cNvPr>
                <p:cNvCxnSpPr>
                  <a:cxnSpLocks/>
                </p:cNvCxnSpPr>
                <p:nvPr/>
              </p:nvCxnSpPr>
              <p:spPr>
                <a:xfrm>
                  <a:off x="4554245" y="3420122"/>
                  <a:ext cx="27093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7" name="文本框 116">
                <a:extLst>
                  <a:ext uri="{FF2B5EF4-FFF2-40B4-BE49-F238E27FC236}">
                    <a16:creationId xmlns:a16="http://schemas.microsoft.com/office/drawing/2014/main" id="{848896A2-8F8F-4CB8-B8F9-578F2A514F61}"/>
                  </a:ext>
                </a:extLst>
              </p:cNvPr>
              <p:cNvSpPr txBox="1"/>
              <p:nvPr/>
            </p:nvSpPr>
            <p:spPr>
              <a:xfrm>
                <a:off x="4825182" y="3281622"/>
                <a:ext cx="934871" cy="461665"/>
              </a:xfrm>
              <a:prstGeom prst="rect">
                <a:avLst/>
              </a:prstGeom>
              <a:noFill/>
            </p:spPr>
            <p:txBody>
              <a:bodyPr wrap="none" rtlCol="0">
                <a:spAutoFit/>
              </a:bodyPr>
              <a:lstStyle/>
              <a:p>
                <a:r>
                  <a:rPr lang="en-US" altLang="zh-CN" sz="1200" dirty="0">
                    <a:solidFill>
                      <a:schemeClr val="accent2">
                        <a:lumMod val="75000"/>
                      </a:schemeClr>
                    </a:solidFill>
                  </a:rPr>
                  <a:t>Significant </a:t>
                </a:r>
              </a:p>
              <a:p>
                <a:r>
                  <a:rPr lang="en-US" altLang="zh-CN" sz="1200" dirty="0">
                    <a:solidFill>
                      <a:schemeClr val="accent2">
                        <a:lumMod val="75000"/>
                      </a:schemeClr>
                    </a:solidFill>
                  </a:rPr>
                  <a:t>changes</a:t>
                </a:r>
                <a:endParaRPr lang="zh-CN" altLang="en-US" sz="1200" dirty="0">
                  <a:solidFill>
                    <a:schemeClr val="accent2">
                      <a:lumMod val="75000"/>
                    </a:schemeClr>
                  </a:solidFill>
                </a:endParaRPr>
              </a:p>
            </p:txBody>
          </p:sp>
        </p:grpSp>
        <p:grpSp>
          <p:nvGrpSpPr>
            <p:cNvPr id="111" name="组合 110">
              <a:extLst>
                <a:ext uri="{FF2B5EF4-FFF2-40B4-BE49-F238E27FC236}">
                  <a16:creationId xmlns:a16="http://schemas.microsoft.com/office/drawing/2014/main" id="{6267E461-CFD8-4360-B648-D8BF027DC888}"/>
                </a:ext>
              </a:extLst>
            </p:cNvPr>
            <p:cNvGrpSpPr/>
            <p:nvPr/>
          </p:nvGrpSpPr>
          <p:grpSpPr>
            <a:xfrm>
              <a:off x="2694585" y="3057344"/>
              <a:ext cx="2769407" cy="2664625"/>
              <a:chOff x="2694585" y="3057344"/>
              <a:chExt cx="2769407" cy="2664625"/>
            </a:xfrm>
          </p:grpSpPr>
          <p:grpSp>
            <p:nvGrpSpPr>
              <p:cNvPr id="112" name="组合 111">
                <a:extLst>
                  <a:ext uri="{FF2B5EF4-FFF2-40B4-BE49-F238E27FC236}">
                    <a16:creationId xmlns:a16="http://schemas.microsoft.com/office/drawing/2014/main" id="{B14EAA64-D0EC-4A8F-839D-FA701935425D}"/>
                  </a:ext>
                </a:extLst>
              </p:cNvPr>
              <p:cNvGrpSpPr/>
              <p:nvPr/>
            </p:nvGrpSpPr>
            <p:grpSpPr>
              <a:xfrm>
                <a:off x="2694585" y="3057344"/>
                <a:ext cx="2769407" cy="2664625"/>
                <a:chOff x="2694585" y="3057344"/>
                <a:chExt cx="2769407" cy="2664625"/>
              </a:xfrm>
            </p:grpSpPr>
            <p:graphicFrame>
              <p:nvGraphicFramePr>
                <p:cNvPr id="114" name="图表 113">
                  <a:extLst>
                    <a:ext uri="{FF2B5EF4-FFF2-40B4-BE49-F238E27FC236}">
                      <a16:creationId xmlns:a16="http://schemas.microsoft.com/office/drawing/2014/main" id="{DBFA37EC-D798-4C00-A8FE-E74712335B72}"/>
                    </a:ext>
                  </a:extLst>
                </p:cNvPr>
                <p:cNvGraphicFramePr/>
                <p:nvPr>
                  <p:extLst>
                    <p:ext uri="{D42A27DB-BD31-4B8C-83A1-F6EECF244321}">
                      <p14:modId xmlns:p14="http://schemas.microsoft.com/office/powerpoint/2010/main" val="112542407"/>
                    </p:ext>
                  </p:extLst>
                </p:nvPr>
              </p:nvGraphicFramePr>
              <p:xfrm>
                <a:off x="2694585" y="3057344"/>
                <a:ext cx="2769407" cy="2664625"/>
              </p:xfrm>
              <a:graphic>
                <a:graphicData uri="http://schemas.openxmlformats.org/drawingml/2006/chart">
                  <c:chart xmlns:c="http://schemas.openxmlformats.org/drawingml/2006/chart" xmlns:r="http://schemas.openxmlformats.org/officeDocument/2006/relationships" r:id="rId13"/>
                </a:graphicData>
              </a:graphic>
            </p:graphicFrame>
            <p:sp>
              <p:nvSpPr>
                <p:cNvPr id="115" name="文本框 114">
                  <a:extLst>
                    <a:ext uri="{FF2B5EF4-FFF2-40B4-BE49-F238E27FC236}">
                      <a16:creationId xmlns:a16="http://schemas.microsoft.com/office/drawing/2014/main" id="{AD529E08-7A98-43F5-B3C1-6C04A0988E7A}"/>
                    </a:ext>
                  </a:extLst>
                </p:cNvPr>
                <p:cNvSpPr txBox="1"/>
                <p:nvPr/>
              </p:nvSpPr>
              <p:spPr>
                <a:xfrm>
                  <a:off x="4412039" y="3947797"/>
                  <a:ext cx="808235" cy="461665"/>
                </a:xfrm>
                <a:prstGeom prst="rect">
                  <a:avLst/>
                </a:prstGeom>
                <a:noFill/>
              </p:spPr>
              <p:txBody>
                <a:bodyPr wrap="none" rtlCol="0">
                  <a:spAutoFit/>
                </a:bodyPr>
                <a:lstStyle/>
                <a:p>
                  <a:r>
                    <a:rPr lang="en-US" altLang="zh-CN" sz="1200" b="1" dirty="0">
                      <a:solidFill>
                        <a:schemeClr val="bg1"/>
                      </a:solidFill>
                    </a:rPr>
                    <a:t>Slight </a:t>
                  </a:r>
                </a:p>
                <a:p>
                  <a:r>
                    <a:rPr lang="en-US" altLang="zh-CN" sz="1200" b="1" dirty="0">
                      <a:solidFill>
                        <a:schemeClr val="bg1"/>
                      </a:solidFill>
                    </a:rPr>
                    <a:t>changes</a:t>
                  </a:r>
                  <a:endParaRPr lang="zh-CN" altLang="en-US" sz="1200" b="1" dirty="0">
                    <a:solidFill>
                      <a:schemeClr val="bg1"/>
                    </a:solidFill>
                  </a:endParaRPr>
                </a:p>
              </p:txBody>
            </p:sp>
          </p:grpSp>
          <p:sp>
            <p:nvSpPr>
              <p:cNvPr id="113" name="文本框 112">
                <a:extLst>
                  <a:ext uri="{FF2B5EF4-FFF2-40B4-BE49-F238E27FC236}">
                    <a16:creationId xmlns:a16="http://schemas.microsoft.com/office/drawing/2014/main" id="{FD0406D0-516F-4B49-A24F-3CA418FDAC85}"/>
                  </a:ext>
                </a:extLst>
              </p:cNvPr>
              <p:cNvSpPr txBox="1"/>
              <p:nvPr/>
            </p:nvSpPr>
            <p:spPr>
              <a:xfrm>
                <a:off x="3230245" y="3691418"/>
                <a:ext cx="893193" cy="461665"/>
              </a:xfrm>
              <a:prstGeom prst="rect">
                <a:avLst/>
              </a:prstGeom>
              <a:noFill/>
            </p:spPr>
            <p:txBody>
              <a:bodyPr wrap="none" rtlCol="0">
                <a:spAutoFit/>
              </a:bodyPr>
              <a:lstStyle/>
              <a:p>
                <a:r>
                  <a:rPr lang="en-US" altLang="zh-CN" sz="1200" b="1" dirty="0">
                    <a:solidFill>
                      <a:schemeClr val="bg1"/>
                    </a:solidFill>
                  </a:rPr>
                  <a:t>Remain</a:t>
                </a:r>
              </a:p>
              <a:p>
                <a:r>
                  <a:rPr lang="en-US" altLang="zh-CN" sz="1200" b="1" dirty="0">
                    <a:solidFill>
                      <a:schemeClr val="bg1"/>
                    </a:solidFill>
                  </a:rPr>
                  <a:t> the same</a:t>
                </a:r>
                <a:endParaRPr lang="zh-CN" altLang="en-US" sz="1200" b="1" dirty="0">
                  <a:solidFill>
                    <a:schemeClr val="bg1"/>
                  </a:solidFill>
                </a:endParaRPr>
              </a:p>
            </p:txBody>
          </p:sp>
        </p:grpSp>
      </p:grpSp>
      <p:sp>
        <p:nvSpPr>
          <p:cNvPr id="120" name="文本框 119">
            <a:extLst>
              <a:ext uri="{FF2B5EF4-FFF2-40B4-BE49-F238E27FC236}">
                <a16:creationId xmlns:a16="http://schemas.microsoft.com/office/drawing/2014/main" id="{97E07F10-E0EC-4C8E-A70C-9E65F92A4751}"/>
              </a:ext>
            </a:extLst>
          </p:cNvPr>
          <p:cNvSpPr txBox="1"/>
          <p:nvPr/>
        </p:nvSpPr>
        <p:spPr>
          <a:xfrm>
            <a:off x="26816" y="4089769"/>
            <a:ext cx="4832714" cy="773738"/>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The rental overheads are increasing and retailers are reluctant to change the rental items frequently.</a:t>
            </a:r>
          </a:p>
        </p:txBody>
      </p:sp>
      <p:sp>
        <p:nvSpPr>
          <p:cNvPr id="124" name="文本框 123">
            <a:extLst>
              <a:ext uri="{FF2B5EF4-FFF2-40B4-BE49-F238E27FC236}">
                <a16:creationId xmlns:a16="http://schemas.microsoft.com/office/drawing/2014/main" id="{6744B099-4185-4BEB-BB60-C2B6CFE5EBFB}"/>
              </a:ext>
            </a:extLst>
          </p:cNvPr>
          <p:cNvSpPr txBox="1"/>
          <p:nvPr/>
        </p:nvSpPr>
        <p:spPr>
          <a:xfrm>
            <a:off x="-51289" y="5710920"/>
            <a:ext cx="2390769"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Salaries of employees</a:t>
            </a:r>
          </a:p>
        </p:txBody>
      </p:sp>
      <p:sp>
        <p:nvSpPr>
          <p:cNvPr id="125" name="文本框 124">
            <a:extLst>
              <a:ext uri="{FF2B5EF4-FFF2-40B4-BE49-F238E27FC236}">
                <a16:creationId xmlns:a16="http://schemas.microsoft.com/office/drawing/2014/main" id="{FC576CF1-4F7F-4D9A-846C-AFEF529DE8E9}"/>
              </a:ext>
            </a:extLst>
          </p:cNvPr>
          <p:cNvSpPr txBox="1"/>
          <p:nvPr/>
        </p:nvSpPr>
        <p:spPr>
          <a:xfrm>
            <a:off x="125880" y="4875743"/>
            <a:ext cx="4329890" cy="369332"/>
          </a:xfrm>
          <a:prstGeom prst="rect">
            <a:avLst/>
          </a:prstGeom>
          <a:noFill/>
        </p:spPr>
        <p:txBody>
          <a:bodyPr wrap="square" rtlCol="0">
            <a:spAutoFit/>
          </a:bodyPr>
          <a:lstStyle/>
          <a:p>
            <a:r>
              <a:rPr lang="en-US" altLang="zh-CN" b="1" dirty="0">
                <a:solidFill>
                  <a:schemeClr val="accent2">
                    <a:lumMod val="50000"/>
                  </a:schemeClr>
                </a:solidFill>
              </a:rPr>
              <a:t>PLUS</a:t>
            </a:r>
            <a:endParaRPr lang="zh-CN" altLang="en-US" b="1" dirty="0">
              <a:solidFill>
                <a:schemeClr val="accent2">
                  <a:lumMod val="50000"/>
                </a:schemeClr>
              </a:solidFill>
            </a:endParaRPr>
          </a:p>
        </p:txBody>
      </p:sp>
      <p:sp>
        <p:nvSpPr>
          <p:cNvPr id="126" name="文本框 125">
            <a:extLst>
              <a:ext uri="{FF2B5EF4-FFF2-40B4-BE49-F238E27FC236}">
                <a16:creationId xmlns:a16="http://schemas.microsoft.com/office/drawing/2014/main" id="{FE48E2E0-3E59-47AF-8612-FCBBCF137160}"/>
              </a:ext>
            </a:extLst>
          </p:cNvPr>
          <p:cNvSpPr txBox="1"/>
          <p:nvPr/>
        </p:nvSpPr>
        <p:spPr>
          <a:xfrm>
            <a:off x="1918111" y="5720153"/>
            <a:ext cx="2390769"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Transportation costs</a:t>
            </a:r>
          </a:p>
        </p:txBody>
      </p:sp>
      <p:sp>
        <p:nvSpPr>
          <p:cNvPr id="127" name="文本框 126">
            <a:extLst>
              <a:ext uri="{FF2B5EF4-FFF2-40B4-BE49-F238E27FC236}">
                <a16:creationId xmlns:a16="http://schemas.microsoft.com/office/drawing/2014/main" id="{9276DF67-95EE-41E6-8452-9A0EE80EFA27}"/>
              </a:ext>
            </a:extLst>
          </p:cNvPr>
          <p:cNvSpPr txBox="1"/>
          <p:nvPr/>
        </p:nvSpPr>
        <p:spPr>
          <a:xfrm>
            <a:off x="4018724" y="5707201"/>
            <a:ext cx="2390769"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Inventory cost</a:t>
            </a:r>
          </a:p>
        </p:txBody>
      </p:sp>
      <p:sp>
        <p:nvSpPr>
          <p:cNvPr id="128" name="文本框 127">
            <a:extLst>
              <a:ext uri="{FF2B5EF4-FFF2-40B4-BE49-F238E27FC236}">
                <a16:creationId xmlns:a16="http://schemas.microsoft.com/office/drawing/2014/main" id="{C0B7D9C3-F6A7-49B1-B39A-02BD97FB393F}"/>
              </a:ext>
            </a:extLst>
          </p:cNvPr>
          <p:cNvSpPr txBox="1"/>
          <p:nvPr/>
        </p:nvSpPr>
        <p:spPr>
          <a:xfrm>
            <a:off x="1352954" y="5548754"/>
            <a:ext cx="2390769" cy="1028423"/>
          </a:xfrm>
          <a:prstGeom prst="rect">
            <a:avLst/>
          </a:prstGeom>
          <a:noFill/>
        </p:spPr>
        <p:txBody>
          <a:bodyPr wrap="square" rtlCol="0">
            <a:spAutoFit/>
          </a:bodyPr>
          <a:lstStyle/>
          <a:p>
            <a:pPr latinLnBrk="1">
              <a:lnSpc>
                <a:spcPct val="200000"/>
              </a:lnSpc>
            </a:pPr>
            <a:r>
              <a:rPr lang="en-US" altLang="zh-CN" sz="3600" b="1" dirty="0">
                <a:solidFill>
                  <a:schemeClr val="accent2">
                    <a:lumMod val="75000"/>
                  </a:schemeClr>
                </a:solidFill>
              </a:rPr>
              <a:t>……</a:t>
            </a:r>
          </a:p>
        </p:txBody>
      </p:sp>
      <p:sp>
        <p:nvSpPr>
          <p:cNvPr id="130" name="文本框 129">
            <a:extLst>
              <a:ext uri="{FF2B5EF4-FFF2-40B4-BE49-F238E27FC236}">
                <a16:creationId xmlns:a16="http://schemas.microsoft.com/office/drawing/2014/main" id="{549DC862-9739-45CF-940E-2ADC73812542}"/>
              </a:ext>
            </a:extLst>
          </p:cNvPr>
          <p:cNvSpPr txBox="1"/>
          <p:nvPr/>
        </p:nvSpPr>
        <p:spPr>
          <a:xfrm>
            <a:off x="5128746" y="1918238"/>
            <a:ext cx="5312225" cy="307777"/>
          </a:xfrm>
          <a:prstGeom prst="rect">
            <a:avLst/>
          </a:prstGeom>
          <a:noFill/>
        </p:spPr>
        <p:txBody>
          <a:bodyPr wrap="square" rtlCol="0">
            <a:spAutoFit/>
          </a:bodyPr>
          <a:lstStyle/>
          <a:p>
            <a:pPr marL="285750" indent="-285750">
              <a:buFont typeface="Wingdings" panose="05000000000000000000" pitchFamily="2" charset="2"/>
              <a:buChar char="l"/>
            </a:pPr>
            <a:r>
              <a:rPr lang="en-US" altLang="zh-CN" sz="1400" b="1" dirty="0">
                <a:solidFill>
                  <a:schemeClr val="accent2">
                    <a:lumMod val="75000"/>
                  </a:schemeClr>
                </a:solidFill>
              </a:rPr>
              <a:t>Suppliers and consumers carry out  transactions directly</a:t>
            </a:r>
            <a:endParaRPr lang="zh-CN" altLang="en-US" sz="1400" b="1" dirty="0">
              <a:solidFill>
                <a:schemeClr val="accent2">
                  <a:lumMod val="75000"/>
                </a:schemeClr>
              </a:solidFill>
            </a:endParaRPr>
          </a:p>
        </p:txBody>
      </p:sp>
      <p:grpSp>
        <p:nvGrpSpPr>
          <p:cNvPr id="29" name="组合 28">
            <a:extLst>
              <a:ext uri="{FF2B5EF4-FFF2-40B4-BE49-F238E27FC236}">
                <a16:creationId xmlns:a16="http://schemas.microsoft.com/office/drawing/2014/main" id="{293BC6E5-DBD2-4398-97A6-691125072AC8}"/>
              </a:ext>
            </a:extLst>
          </p:cNvPr>
          <p:cNvGrpSpPr/>
          <p:nvPr/>
        </p:nvGrpSpPr>
        <p:grpSpPr>
          <a:xfrm>
            <a:off x="5062403" y="2110264"/>
            <a:ext cx="3069272" cy="1686860"/>
            <a:chOff x="5541977" y="2358903"/>
            <a:chExt cx="3513946" cy="1817871"/>
          </a:xfrm>
        </p:grpSpPr>
        <p:grpSp>
          <p:nvGrpSpPr>
            <p:cNvPr id="25" name="组合 24">
              <a:extLst>
                <a:ext uri="{FF2B5EF4-FFF2-40B4-BE49-F238E27FC236}">
                  <a16:creationId xmlns:a16="http://schemas.microsoft.com/office/drawing/2014/main" id="{A6116F71-DF60-40DC-B507-EE3BE4D41377}"/>
                </a:ext>
              </a:extLst>
            </p:cNvPr>
            <p:cNvGrpSpPr/>
            <p:nvPr/>
          </p:nvGrpSpPr>
          <p:grpSpPr>
            <a:xfrm>
              <a:off x="5541977" y="2534476"/>
              <a:ext cx="2390769" cy="779384"/>
              <a:chOff x="5541977" y="2534476"/>
              <a:chExt cx="2390769" cy="779384"/>
            </a:xfrm>
          </p:grpSpPr>
          <p:sp>
            <p:nvSpPr>
              <p:cNvPr id="131" name="working-factory_73174">
                <a:extLst>
                  <a:ext uri="{FF2B5EF4-FFF2-40B4-BE49-F238E27FC236}">
                    <a16:creationId xmlns:a16="http://schemas.microsoft.com/office/drawing/2014/main" id="{9CA80AFB-5C1C-40FA-9F75-6F4DE69FC5C0}"/>
                  </a:ext>
                </a:extLst>
              </p:cNvPr>
              <p:cNvSpPr>
                <a:spLocks noChangeAspect="1"/>
              </p:cNvSpPr>
              <p:nvPr/>
            </p:nvSpPr>
            <p:spPr bwMode="auto">
              <a:xfrm>
                <a:off x="5791157" y="2534476"/>
                <a:ext cx="609685" cy="543645"/>
              </a:xfrm>
              <a:custGeom>
                <a:avLst/>
                <a:gdLst>
                  <a:gd name="T0" fmla="*/ 2711 w 2711"/>
                  <a:gd name="T1" fmla="*/ 1255 h 2421"/>
                  <a:gd name="T2" fmla="*/ 2711 w 2711"/>
                  <a:gd name="T3" fmla="*/ 2354 h 2421"/>
                  <a:gd name="T4" fmla="*/ 2644 w 2711"/>
                  <a:gd name="T5" fmla="*/ 2421 h 2421"/>
                  <a:gd name="T6" fmla="*/ 67 w 2711"/>
                  <a:gd name="T7" fmla="*/ 2421 h 2421"/>
                  <a:gd name="T8" fmla="*/ 0 w 2711"/>
                  <a:gd name="T9" fmla="*/ 2354 h 2421"/>
                  <a:gd name="T10" fmla="*/ 0 w 2711"/>
                  <a:gd name="T11" fmla="*/ 1576 h 2421"/>
                  <a:gd name="T12" fmla="*/ 37 w 2711"/>
                  <a:gd name="T13" fmla="*/ 1517 h 2421"/>
                  <a:gd name="T14" fmla="*/ 681 w 2711"/>
                  <a:gd name="T15" fmla="*/ 1195 h 2421"/>
                  <a:gd name="T16" fmla="*/ 746 w 2711"/>
                  <a:gd name="T17" fmla="*/ 1198 h 2421"/>
                  <a:gd name="T18" fmla="*/ 778 w 2711"/>
                  <a:gd name="T19" fmla="*/ 1255 h 2421"/>
                  <a:gd name="T20" fmla="*/ 778 w 2711"/>
                  <a:gd name="T21" fmla="*/ 1468 h 2421"/>
                  <a:gd name="T22" fmla="*/ 1172 w 2711"/>
                  <a:gd name="T23" fmla="*/ 1272 h 2421"/>
                  <a:gd name="T24" fmla="*/ 1172 w 2711"/>
                  <a:gd name="T25" fmla="*/ 621 h 2421"/>
                  <a:gd name="T26" fmla="*/ 1239 w 2711"/>
                  <a:gd name="T27" fmla="*/ 554 h 2421"/>
                  <a:gd name="T28" fmla="*/ 1360 w 2711"/>
                  <a:gd name="T29" fmla="*/ 554 h 2421"/>
                  <a:gd name="T30" fmla="*/ 1427 w 2711"/>
                  <a:gd name="T31" fmla="*/ 621 h 2421"/>
                  <a:gd name="T32" fmla="*/ 1427 w 2711"/>
                  <a:gd name="T33" fmla="*/ 1466 h 2421"/>
                  <a:gd name="T34" fmla="*/ 1867 w 2711"/>
                  <a:gd name="T35" fmla="*/ 1247 h 2421"/>
                  <a:gd name="T36" fmla="*/ 1894 w 2711"/>
                  <a:gd name="T37" fmla="*/ 65 h 2421"/>
                  <a:gd name="T38" fmla="*/ 1961 w 2711"/>
                  <a:gd name="T39" fmla="*/ 0 h 2421"/>
                  <a:gd name="T40" fmla="*/ 2252 w 2711"/>
                  <a:gd name="T41" fmla="*/ 0 h 2421"/>
                  <a:gd name="T42" fmla="*/ 2318 w 2711"/>
                  <a:gd name="T43" fmla="*/ 65 h 2421"/>
                  <a:gd name="T44" fmla="*/ 2347 w 2711"/>
                  <a:gd name="T45" fmla="*/ 1328 h 2421"/>
                  <a:gd name="T46" fmla="*/ 2615 w 2711"/>
                  <a:gd name="T47" fmla="*/ 1195 h 2421"/>
                  <a:gd name="T48" fmla="*/ 2680 w 2711"/>
                  <a:gd name="T49" fmla="*/ 1198 h 2421"/>
                  <a:gd name="T50" fmla="*/ 2711 w 2711"/>
                  <a:gd name="T51" fmla="*/ 1255 h 2421"/>
                  <a:gd name="T52" fmla="*/ 468 w 2711"/>
                  <a:gd name="T53" fmla="*/ 1881 h 2421"/>
                  <a:gd name="T54" fmla="*/ 287 w 2711"/>
                  <a:gd name="T55" fmla="*/ 1881 h 2421"/>
                  <a:gd name="T56" fmla="*/ 287 w 2711"/>
                  <a:gd name="T57" fmla="*/ 2135 h 2421"/>
                  <a:gd name="T58" fmla="*/ 468 w 2711"/>
                  <a:gd name="T59" fmla="*/ 2135 h 2421"/>
                  <a:gd name="T60" fmla="*/ 468 w 2711"/>
                  <a:gd name="T61" fmla="*/ 1881 h 2421"/>
                  <a:gd name="T62" fmla="*/ 956 w 2711"/>
                  <a:gd name="T63" fmla="*/ 1881 h 2421"/>
                  <a:gd name="T64" fmla="*/ 776 w 2711"/>
                  <a:gd name="T65" fmla="*/ 1881 h 2421"/>
                  <a:gd name="T66" fmla="*/ 776 w 2711"/>
                  <a:gd name="T67" fmla="*/ 2135 h 2421"/>
                  <a:gd name="T68" fmla="*/ 956 w 2711"/>
                  <a:gd name="T69" fmla="*/ 2135 h 2421"/>
                  <a:gd name="T70" fmla="*/ 956 w 2711"/>
                  <a:gd name="T71" fmla="*/ 1881 h 2421"/>
                  <a:gd name="T72" fmla="*/ 1444 w 2711"/>
                  <a:gd name="T73" fmla="*/ 1881 h 2421"/>
                  <a:gd name="T74" fmla="*/ 1264 w 2711"/>
                  <a:gd name="T75" fmla="*/ 1881 h 2421"/>
                  <a:gd name="T76" fmla="*/ 1264 w 2711"/>
                  <a:gd name="T77" fmla="*/ 2135 h 2421"/>
                  <a:gd name="T78" fmla="*/ 1444 w 2711"/>
                  <a:gd name="T79" fmla="*/ 2135 h 2421"/>
                  <a:gd name="T80" fmla="*/ 1444 w 2711"/>
                  <a:gd name="T81" fmla="*/ 1881 h 2421"/>
                  <a:gd name="T82" fmla="*/ 1933 w 2711"/>
                  <a:gd name="T83" fmla="*/ 1881 h 2421"/>
                  <a:gd name="T84" fmla="*/ 1752 w 2711"/>
                  <a:gd name="T85" fmla="*/ 1881 h 2421"/>
                  <a:gd name="T86" fmla="*/ 1752 w 2711"/>
                  <a:gd name="T87" fmla="*/ 2135 h 2421"/>
                  <a:gd name="T88" fmla="*/ 1933 w 2711"/>
                  <a:gd name="T89" fmla="*/ 2135 h 2421"/>
                  <a:gd name="T90" fmla="*/ 1933 w 2711"/>
                  <a:gd name="T91" fmla="*/ 1881 h 2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11" h="2421">
                    <a:moveTo>
                      <a:pt x="2711" y="1255"/>
                    </a:moveTo>
                    <a:lnTo>
                      <a:pt x="2711" y="2354"/>
                    </a:lnTo>
                    <a:cubicBezTo>
                      <a:pt x="2711" y="2391"/>
                      <a:pt x="2681" y="2421"/>
                      <a:pt x="2644" y="2421"/>
                    </a:cubicBezTo>
                    <a:lnTo>
                      <a:pt x="67" y="2421"/>
                    </a:lnTo>
                    <a:cubicBezTo>
                      <a:pt x="30" y="2421"/>
                      <a:pt x="0" y="2391"/>
                      <a:pt x="0" y="2354"/>
                    </a:cubicBezTo>
                    <a:lnTo>
                      <a:pt x="0" y="1576"/>
                    </a:lnTo>
                    <a:cubicBezTo>
                      <a:pt x="0" y="1551"/>
                      <a:pt x="14" y="1528"/>
                      <a:pt x="37" y="1517"/>
                    </a:cubicBezTo>
                    <a:lnTo>
                      <a:pt x="681" y="1195"/>
                    </a:lnTo>
                    <a:cubicBezTo>
                      <a:pt x="702" y="1185"/>
                      <a:pt x="727" y="1186"/>
                      <a:pt x="746" y="1198"/>
                    </a:cubicBezTo>
                    <a:cubicBezTo>
                      <a:pt x="766" y="1210"/>
                      <a:pt x="778" y="1232"/>
                      <a:pt x="778" y="1255"/>
                    </a:cubicBezTo>
                    <a:lnTo>
                      <a:pt x="778" y="1468"/>
                    </a:lnTo>
                    <a:lnTo>
                      <a:pt x="1172" y="1272"/>
                    </a:lnTo>
                    <a:lnTo>
                      <a:pt x="1172" y="621"/>
                    </a:lnTo>
                    <a:cubicBezTo>
                      <a:pt x="1172" y="584"/>
                      <a:pt x="1202" y="554"/>
                      <a:pt x="1239" y="554"/>
                    </a:cubicBezTo>
                    <a:lnTo>
                      <a:pt x="1360" y="554"/>
                    </a:lnTo>
                    <a:cubicBezTo>
                      <a:pt x="1397" y="554"/>
                      <a:pt x="1427" y="584"/>
                      <a:pt x="1427" y="621"/>
                    </a:cubicBezTo>
                    <a:lnTo>
                      <a:pt x="1427" y="1466"/>
                    </a:lnTo>
                    <a:lnTo>
                      <a:pt x="1867" y="1247"/>
                    </a:lnTo>
                    <a:lnTo>
                      <a:pt x="1894" y="65"/>
                    </a:lnTo>
                    <a:cubicBezTo>
                      <a:pt x="1895" y="29"/>
                      <a:pt x="1925" y="0"/>
                      <a:pt x="1961" y="0"/>
                    </a:cubicBezTo>
                    <a:lnTo>
                      <a:pt x="2252" y="0"/>
                    </a:lnTo>
                    <a:cubicBezTo>
                      <a:pt x="2288" y="0"/>
                      <a:pt x="2317" y="29"/>
                      <a:pt x="2318" y="65"/>
                    </a:cubicBezTo>
                    <a:lnTo>
                      <a:pt x="2347" y="1328"/>
                    </a:lnTo>
                    <a:lnTo>
                      <a:pt x="2615" y="1195"/>
                    </a:lnTo>
                    <a:cubicBezTo>
                      <a:pt x="2635" y="1185"/>
                      <a:pt x="2660" y="1186"/>
                      <a:pt x="2680" y="1198"/>
                    </a:cubicBezTo>
                    <a:cubicBezTo>
                      <a:pt x="2699" y="1210"/>
                      <a:pt x="2711" y="1232"/>
                      <a:pt x="2711" y="1255"/>
                    </a:cubicBezTo>
                    <a:close/>
                    <a:moveTo>
                      <a:pt x="468" y="1881"/>
                    </a:moveTo>
                    <a:lnTo>
                      <a:pt x="287" y="1881"/>
                    </a:lnTo>
                    <a:lnTo>
                      <a:pt x="287" y="2135"/>
                    </a:lnTo>
                    <a:lnTo>
                      <a:pt x="468" y="2135"/>
                    </a:lnTo>
                    <a:lnTo>
                      <a:pt x="468" y="1881"/>
                    </a:lnTo>
                    <a:close/>
                    <a:moveTo>
                      <a:pt x="956" y="1881"/>
                    </a:moveTo>
                    <a:lnTo>
                      <a:pt x="776" y="1881"/>
                    </a:lnTo>
                    <a:lnTo>
                      <a:pt x="776" y="2135"/>
                    </a:lnTo>
                    <a:lnTo>
                      <a:pt x="956" y="2135"/>
                    </a:lnTo>
                    <a:lnTo>
                      <a:pt x="956" y="1881"/>
                    </a:lnTo>
                    <a:close/>
                    <a:moveTo>
                      <a:pt x="1444" y="1881"/>
                    </a:moveTo>
                    <a:lnTo>
                      <a:pt x="1264" y="1881"/>
                    </a:lnTo>
                    <a:lnTo>
                      <a:pt x="1264" y="2135"/>
                    </a:lnTo>
                    <a:lnTo>
                      <a:pt x="1444" y="2135"/>
                    </a:lnTo>
                    <a:lnTo>
                      <a:pt x="1444" y="1881"/>
                    </a:lnTo>
                    <a:close/>
                    <a:moveTo>
                      <a:pt x="1933" y="1881"/>
                    </a:moveTo>
                    <a:lnTo>
                      <a:pt x="1752" y="1881"/>
                    </a:lnTo>
                    <a:lnTo>
                      <a:pt x="1752" y="2135"/>
                    </a:lnTo>
                    <a:lnTo>
                      <a:pt x="1933" y="2135"/>
                    </a:lnTo>
                    <a:lnTo>
                      <a:pt x="1933" y="1881"/>
                    </a:lnTo>
                    <a:close/>
                  </a:path>
                </a:pathLst>
              </a:custGeom>
              <a:solidFill>
                <a:schemeClr val="accent2">
                  <a:lumMod val="75000"/>
                </a:schemeClr>
              </a:solidFill>
              <a:ln>
                <a:noFill/>
              </a:ln>
            </p:spPr>
            <p:txBody>
              <a:bodyPr/>
              <a:lstStyle/>
              <a:p>
                <a:endParaRPr lang="zh-CN" altLang="en-US"/>
              </a:p>
            </p:txBody>
          </p:sp>
          <p:sp>
            <p:nvSpPr>
              <p:cNvPr id="135" name="文本框 134">
                <a:extLst>
                  <a:ext uri="{FF2B5EF4-FFF2-40B4-BE49-F238E27FC236}">
                    <a16:creationId xmlns:a16="http://schemas.microsoft.com/office/drawing/2014/main" id="{11871276-D92F-476C-ACD0-AB4BB3614B3B}"/>
                  </a:ext>
                </a:extLst>
              </p:cNvPr>
              <p:cNvSpPr txBox="1"/>
              <p:nvPr/>
            </p:nvSpPr>
            <p:spPr>
              <a:xfrm>
                <a:off x="5541977" y="2909454"/>
                <a:ext cx="2390769"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Manufacturer</a:t>
                </a:r>
              </a:p>
            </p:txBody>
          </p:sp>
        </p:grpSp>
        <p:grpSp>
          <p:nvGrpSpPr>
            <p:cNvPr id="26" name="组合 25">
              <a:extLst>
                <a:ext uri="{FF2B5EF4-FFF2-40B4-BE49-F238E27FC236}">
                  <a16:creationId xmlns:a16="http://schemas.microsoft.com/office/drawing/2014/main" id="{F01486BB-22F3-45BB-BC40-E536F839B301}"/>
                </a:ext>
              </a:extLst>
            </p:cNvPr>
            <p:cNvGrpSpPr/>
            <p:nvPr/>
          </p:nvGrpSpPr>
          <p:grpSpPr>
            <a:xfrm>
              <a:off x="7070831" y="3461188"/>
              <a:ext cx="666940" cy="715586"/>
              <a:chOff x="7070831" y="3249832"/>
              <a:chExt cx="666940" cy="715586"/>
            </a:xfrm>
          </p:grpSpPr>
          <p:sp>
            <p:nvSpPr>
              <p:cNvPr id="133" name="store-with-open-signal_34656">
                <a:extLst>
                  <a:ext uri="{FF2B5EF4-FFF2-40B4-BE49-F238E27FC236}">
                    <a16:creationId xmlns:a16="http://schemas.microsoft.com/office/drawing/2014/main" id="{CADA8B4D-7637-4336-A60D-9DBE1A719E2C}"/>
                  </a:ext>
                </a:extLst>
              </p:cNvPr>
              <p:cNvSpPr>
                <a:spLocks noChangeAspect="1"/>
              </p:cNvSpPr>
              <p:nvPr/>
            </p:nvSpPr>
            <p:spPr bwMode="auto">
              <a:xfrm>
                <a:off x="7171708" y="3249832"/>
                <a:ext cx="465186" cy="460222"/>
              </a:xfrm>
              <a:custGeom>
                <a:avLst/>
                <a:gdLst>
                  <a:gd name="connsiteX0" fmla="*/ 384722 w 608344"/>
                  <a:gd name="connsiteY0" fmla="*/ 428474 h 601853"/>
                  <a:gd name="connsiteX1" fmla="*/ 398694 w 608344"/>
                  <a:gd name="connsiteY1" fmla="*/ 442411 h 601853"/>
                  <a:gd name="connsiteX2" fmla="*/ 384722 w 608344"/>
                  <a:gd name="connsiteY2" fmla="*/ 456348 h 601853"/>
                  <a:gd name="connsiteX3" fmla="*/ 370750 w 608344"/>
                  <a:gd name="connsiteY3" fmla="*/ 442411 h 601853"/>
                  <a:gd name="connsiteX4" fmla="*/ 384722 w 608344"/>
                  <a:gd name="connsiteY4" fmla="*/ 428474 h 601853"/>
                  <a:gd name="connsiteX5" fmla="*/ 128521 w 608344"/>
                  <a:gd name="connsiteY5" fmla="*/ 398984 h 601853"/>
                  <a:gd name="connsiteX6" fmla="*/ 121090 w 608344"/>
                  <a:gd name="connsiteY6" fmla="*/ 418403 h 601853"/>
                  <a:gd name="connsiteX7" fmla="*/ 137545 w 608344"/>
                  <a:gd name="connsiteY7" fmla="*/ 430584 h 601853"/>
                  <a:gd name="connsiteX8" fmla="*/ 144799 w 608344"/>
                  <a:gd name="connsiteY8" fmla="*/ 411165 h 601853"/>
                  <a:gd name="connsiteX9" fmla="*/ 128521 w 608344"/>
                  <a:gd name="connsiteY9" fmla="*/ 398984 h 601853"/>
                  <a:gd name="connsiteX10" fmla="*/ 126929 w 608344"/>
                  <a:gd name="connsiteY10" fmla="*/ 392629 h 601853"/>
                  <a:gd name="connsiteX11" fmla="*/ 152938 w 608344"/>
                  <a:gd name="connsiteY11" fmla="*/ 408694 h 601853"/>
                  <a:gd name="connsiteX12" fmla="*/ 138960 w 608344"/>
                  <a:gd name="connsiteY12" fmla="*/ 436939 h 601853"/>
                  <a:gd name="connsiteX13" fmla="*/ 112951 w 608344"/>
                  <a:gd name="connsiteY13" fmla="*/ 420874 h 601853"/>
                  <a:gd name="connsiteX14" fmla="*/ 126929 w 608344"/>
                  <a:gd name="connsiteY14" fmla="*/ 392629 h 601853"/>
                  <a:gd name="connsiteX15" fmla="*/ 167607 w 608344"/>
                  <a:gd name="connsiteY15" fmla="*/ 388016 h 601853"/>
                  <a:gd name="connsiteX16" fmla="*/ 163192 w 608344"/>
                  <a:gd name="connsiteY16" fmla="*/ 389606 h 601853"/>
                  <a:gd name="connsiteX17" fmla="*/ 167253 w 608344"/>
                  <a:gd name="connsiteY17" fmla="*/ 403916 h 601853"/>
                  <a:gd name="connsiteX18" fmla="*/ 171139 w 608344"/>
                  <a:gd name="connsiteY18" fmla="*/ 403210 h 601853"/>
                  <a:gd name="connsiteX19" fmla="*/ 178379 w 608344"/>
                  <a:gd name="connsiteY19" fmla="*/ 392786 h 601853"/>
                  <a:gd name="connsiteX20" fmla="*/ 167607 w 608344"/>
                  <a:gd name="connsiteY20" fmla="*/ 388016 h 601853"/>
                  <a:gd name="connsiteX21" fmla="*/ 165487 w 608344"/>
                  <a:gd name="connsiteY21" fmla="*/ 382009 h 601853"/>
                  <a:gd name="connsiteX22" fmla="*/ 179085 w 608344"/>
                  <a:gd name="connsiteY22" fmla="*/ 382009 h 601853"/>
                  <a:gd name="connsiteX23" fmla="*/ 185973 w 608344"/>
                  <a:gd name="connsiteY23" fmla="*/ 390136 h 601853"/>
                  <a:gd name="connsiteX24" fmla="*/ 185090 w 608344"/>
                  <a:gd name="connsiteY24" fmla="*/ 400913 h 601853"/>
                  <a:gd name="connsiteX25" fmla="*/ 172905 w 608344"/>
                  <a:gd name="connsiteY25" fmla="*/ 409393 h 601853"/>
                  <a:gd name="connsiteX26" fmla="*/ 169019 w 608344"/>
                  <a:gd name="connsiteY26" fmla="*/ 410100 h 601853"/>
                  <a:gd name="connsiteX27" fmla="*/ 173611 w 608344"/>
                  <a:gd name="connsiteY27" fmla="*/ 426354 h 601853"/>
                  <a:gd name="connsiteX28" fmla="*/ 165841 w 608344"/>
                  <a:gd name="connsiteY28" fmla="*/ 428474 h 601853"/>
                  <a:gd name="connsiteX29" fmla="*/ 153832 w 608344"/>
                  <a:gd name="connsiteY29" fmla="*/ 386426 h 601853"/>
                  <a:gd name="connsiteX30" fmla="*/ 165487 w 608344"/>
                  <a:gd name="connsiteY30" fmla="*/ 382009 h 601853"/>
                  <a:gd name="connsiteX31" fmla="*/ 214130 w 608344"/>
                  <a:gd name="connsiteY31" fmla="*/ 368634 h 601853"/>
                  <a:gd name="connsiteX32" fmla="*/ 215899 w 608344"/>
                  <a:gd name="connsiteY32" fmla="*/ 374985 h 601853"/>
                  <a:gd name="connsiteX33" fmla="*/ 198739 w 608344"/>
                  <a:gd name="connsiteY33" fmla="*/ 379925 h 601853"/>
                  <a:gd name="connsiteX34" fmla="*/ 201923 w 608344"/>
                  <a:gd name="connsiteY34" fmla="*/ 390862 h 601853"/>
                  <a:gd name="connsiteX35" fmla="*/ 218022 w 608344"/>
                  <a:gd name="connsiteY35" fmla="*/ 386275 h 601853"/>
                  <a:gd name="connsiteX36" fmla="*/ 219968 w 608344"/>
                  <a:gd name="connsiteY36" fmla="*/ 392626 h 601853"/>
                  <a:gd name="connsiteX37" fmla="*/ 203869 w 608344"/>
                  <a:gd name="connsiteY37" fmla="*/ 397213 h 601853"/>
                  <a:gd name="connsiteX38" fmla="*/ 207407 w 608344"/>
                  <a:gd name="connsiteY38" fmla="*/ 409739 h 601853"/>
                  <a:gd name="connsiteX39" fmla="*/ 225452 w 608344"/>
                  <a:gd name="connsiteY39" fmla="*/ 404623 h 601853"/>
                  <a:gd name="connsiteX40" fmla="*/ 227221 w 608344"/>
                  <a:gd name="connsiteY40" fmla="*/ 410974 h 601853"/>
                  <a:gd name="connsiteX41" fmla="*/ 201393 w 608344"/>
                  <a:gd name="connsiteY41" fmla="*/ 418383 h 601853"/>
                  <a:gd name="connsiteX42" fmla="*/ 189186 w 608344"/>
                  <a:gd name="connsiteY42" fmla="*/ 375691 h 601853"/>
                  <a:gd name="connsiteX43" fmla="*/ 255807 w 608344"/>
                  <a:gd name="connsiteY43" fmla="*/ 356638 h 601853"/>
                  <a:gd name="connsiteX44" fmla="*/ 268008 w 608344"/>
                  <a:gd name="connsiteY44" fmla="*/ 399359 h 601853"/>
                  <a:gd name="connsiteX45" fmla="*/ 259874 w 608344"/>
                  <a:gd name="connsiteY45" fmla="*/ 401830 h 601853"/>
                  <a:gd name="connsiteX46" fmla="*/ 243253 w 608344"/>
                  <a:gd name="connsiteY46" fmla="*/ 386119 h 601853"/>
                  <a:gd name="connsiteX47" fmla="*/ 231406 w 608344"/>
                  <a:gd name="connsiteY47" fmla="*/ 373585 h 601853"/>
                  <a:gd name="connsiteX48" fmla="*/ 231229 w 608344"/>
                  <a:gd name="connsiteY48" fmla="*/ 373762 h 601853"/>
                  <a:gd name="connsiteX49" fmla="*/ 236888 w 608344"/>
                  <a:gd name="connsiteY49" fmla="*/ 391768 h 601853"/>
                  <a:gd name="connsiteX50" fmla="*/ 241308 w 608344"/>
                  <a:gd name="connsiteY50" fmla="*/ 407126 h 601853"/>
                  <a:gd name="connsiteX51" fmla="*/ 234059 w 608344"/>
                  <a:gd name="connsiteY51" fmla="*/ 409068 h 601853"/>
                  <a:gd name="connsiteX52" fmla="*/ 221858 w 608344"/>
                  <a:gd name="connsiteY52" fmla="*/ 366347 h 601853"/>
                  <a:gd name="connsiteX53" fmla="*/ 230699 w 608344"/>
                  <a:gd name="connsiteY53" fmla="*/ 363876 h 601853"/>
                  <a:gd name="connsiteX54" fmla="*/ 246966 w 608344"/>
                  <a:gd name="connsiteY54" fmla="*/ 379058 h 601853"/>
                  <a:gd name="connsiteX55" fmla="*/ 258460 w 608344"/>
                  <a:gd name="connsiteY55" fmla="*/ 391238 h 601853"/>
                  <a:gd name="connsiteX56" fmla="*/ 252801 w 608344"/>
                  <a:gd name="connsiteY56" fmla="*/ 373762 h 601853"/>
                  <a:gd name="connsiteX57" fmla="*/ 248558 w 608344"/>
                  <a:gd name="connsiteY57" fmla="*/ 358756 h 601853"/>
                  <a:gd name="connsiteX58" fmla="*/ 412117 w 608344"/>
                  <a:gd name="connsiteY58" fmla="*/ 294321 h 601853"/>
                  <a:gd name="connsiteX59" fmla="*/ 355897 w 608344"/>
                  <a:gd name="connsiteY59" fmla="*/ 350637 h 601853"/>
                  <a:gd name="connsiteX60" fmla="*/ 355897 w 608344"/>
                  <a:gd name="connsiteY60" fmla="*/ 525058 h 601853"/>
                  <a:gd name="connsiteX61" fmla="*/ 412117 w 608344"/>
                  <a:gd name="connsiteY61" fmla="*/ 581198 h 601853"/>
                  <a:gd name="connsiteX62" fmla="*/ 475054 w 608344"/>
                  <a:gd name="connsiteY62" fmla="*/ 581198 h 601853"/>
                  <a:gd name="connsiteX63" fmla="*/ 531450 w 608344"/>
                  <a:gd name="connsiteY63" fmla="*/ 525058 h 601853"/>
                  <a:gd name="connsiteX64" fmla="*/ 531450 w 608344"/>
                  <a:gd name="connsiteY64" fmla="*/ 350637 h 601853"/>
                  <a:gd name="connsiteX65" fmla="*/ 475054 w 608344"/>
                  <a:gd name="connsiteY65" fmla="*/ 294321 h 601853"/>
                  <a:gd name="connsiteX66" fmla="*/ 141805 w 608344"/>
                  <a:gd name="connsiteY66" fmla="*/ 294321 h 601853"/>
                  <a:gd name="connsiteX67" fmla="*/ 85409 w 608344"/>
                  <a:gd name="connsiteY67" fmla="*/ 350637 h 601853"/>
                  <a:gd name="connsiteX68" fmla="*/ 85409 w 608344"/>
                  <a:gd name="connsiteY68" fmla="*/ 451794 h 601853"/>
                  <a:gd name="connsiteX69" fmla="*/ 141805 w 608344"/>
                  <a:gd name="connsiteY69" fmla="*/ 508111 h 601853"/>
                  <a:gd name="connsiteX70" fmla="*/ 243105 w 608344"/>
                  <a:gd name="connsiteY70" fmla="*/ 508111 h 601853"/>
                  <a:gd name="connsiteX71" fmla="*/ 299501 w 608344"/>
                  <a:gd name="connsiteY71" fmla="*/ 451794 h 601853"/>
                  <a:gd name="connsiteX72" fmla="*/ 299501 w 608344"/>
                  <a:gd name="connsiteY72" fmla="*/ 350637 h 601853"/>
                  <a:gd name="connsiteX73" fmla="*/ 243105 w 608344"/>
                  <a:gd name="connsiteY73" fmla="*/ 294321 h 601853"/>
                  <a:gd name="connsiteX74" fmla="*/ 67553 w 608344"/>
                  <a:gd name="connsiteY74" fmla="*/ 255306 h 601853"/>
                  <a:gd name="connsiteX75" fmla="*/ 101496 w 608344"/>
                  <a:gd name="connsiteY75" fmla="*/ 268193 h 601853"/>
                  <a:gd name="connsiteX76" fmla="*/ 135263 w 608344"/>
                  <a:gd name="connsiteY76" fmla="*/ 255306 h 601853"/>
                  <a:gd name="connsiteX77" fmla="*/ 169030 w 608344"/>
                  <a:gd name="connsiteY77" fmla="*/ 268193 h 601853"/>
                  <a:gd name="connsiteX78" fmla="*/ 202797 w 608344"/>
                  <a:gd name="connsiteY78" fmla="*/ 255306 h 601853"/>
                  <a:gd name="connsiteX79" fmla="*/ 236564 w 608344"/>
                  <a:gd name="connsiteY79" fmla="*/ 268193 h 601853"/>
                  <a:gd name="connsiteX80" fmla="*/ 270331 w 608344"/>
                  <a:gd name="connsiteY80" fmla="*/ 255306 h 601853"/>
                  <a:gd name="connsiteX81" fmla="*/ 304098 w 608344"/>
                  <a:gd name="connsiteY81" fmla="*/ 268193 h 601853"/>
                  <a:gd name="connsiteX82" fmla="*/ 338041 w 608344"/>
                  <a:gd name="connsiteY82" fmla="*/ 255306 h 601853"/>
                  <a:gd name="connsiteX83" fmla="*/ 371808 w 608344"/>
                  <a:gd name="connsiteY83" fmla="*/ 268193 h 601853"/>
                  <a:gd name="connsiteX84" fmla="*/ 405575 w 608344"/>
                  <a:gd name="connsiteY84" fmla="*/ 255306 h 601853"/>
                  <a:gd name="connsiteX85" fmla="*/ 439342 w 608344"/>
                  <a:gd name="connsiteY85" fmla="*/ 268193 h 601853"/>
                  <a:gd name="connsiteX86" fmla="*/ 473109 w 608344"/>
                  <a:gd name="connsiteY86" fmla="*/ 255306 h 601853"/>
                  <a:gd name="connsiteX87" fmla="*/ 506876 w 608344"/>
                  <a:gd name="connsiteY87" fmla="*/ 268193 h 601853"/>
                  <a:gd name="connsiteX88" fmla="*/ 540820 w 608344"/>
                  <a:gd name="connsiteY88" fmla="*/ 255306 h 601853"/>
                  <a:gd name="connsiteX89" fmla="*/ 574587 w 608344"/>
                  <a:gd name="connsiteY89" fmla="*/ 268193 h 601853"/>
                  <a:gd name="connsiteX90" fmla="*/ 586785 w 608344"/>
                  <a:gd name="connsiteY90" fmla="*/ 266428 h 601853"/>
                  <a:gd name="connsiteX91" fmla="*/ 587669 w 608344"/>
                  <a:gd name="connsiteY91" fmla="*/ 274725 h 601853"/>
                  <a:gd name="connsiteX92" fmla="*/ 587669 w 608344"/>
                  <a:gd name="connsiteY92" fmla="*/ 545537 h 601853"/>
                  <a:gd name="connsiteX93" fmla="*/ 531450 w 608344"/>
                  <a:gd name="connsiteY93" fmla="*/ 601853 h 601853"/>
                  <a:gd name="connsiteX94" fmla="*/ 80812 w 608344"/>
                  <a:gd name="connsiteY94" fmla="*/ 601853 h 601853"/>
                  <a:gd name="connsiteX95" fmla="*/ 24416 w 608344"/>
                  <a:gd name="connsiteY95" fmla="*/ 545537 h 601853"/>
                  <a:gd name="connsiteX96" fmla="*/ 24416 w 608344"/>
                  <a:gd name="connsiteY96" fmla="*/ 274725 h 601853"/>
                  <a:gd name="connsiteX97" fmla="*/ 25123 w 608344"/>
                  <a:gd name="connsiteY97" fmla="*/ 267311 h 601853"/>
                  <a:gd name="connsiteX98" fmla="*/ 33786 w 608344"/>
                  <a:gd name="connsiteY98" fmla="*/ 268193 h 601853"/>
                  <a:gd name="connsiteX99" fmla="*/ 67553 w 608344"/>
                  <a:gd name="connsiteY99" fmla="*/ 255306 h 601853"/>
                  <a:gd name="connsiteX100" fmla="*/ 460721 w 608344"/>
                  <a:gd name="connsiteY100" fmla="*/ 0 h 601853"/>
                  <a:gd name="connsiteX101" fmla="*/ 471859 w 608344"/>
                  <a:gd name="connsiteY101" fmla="*/ 0 h 601853"/>
                  <a:gd name="connsiteX102" fmla="*/ 508279 w 608344"/>
                  <a:gd name="connsiteY102" fmla="*/ 17656 h 601853"/>
                  <a:gd name="connsiteX103" fmla="*/ 594024 w 608344"/>
                  <a:gd name="connsiteY103" fmla="*/ 127127 h 601853"/>
                  <a:gd name="connsiteX104" fmla="*/ 607990 w 608344"/>
                  <a:gd name="connsiteY104" fmla="*/ 167384 h 601853"/>
                  <a:gd name="connsiteX105" fmla="*/ 608344 w 608344"/>
                  <a:gd name="connsiteY105" fmla="*/ 213820 h 601853"/>
                  <a:gd name="connsiteX106" fmla="*/ 574576 w 608344"/>
                  <a:gd name="connsiteY106" fmla="*/ 247544 h 601853"/>
                  <a:gd name="connsiteX107" fmla="*/ 552654 w 608344"/>
                  <a:gd name="connsiteY107" fmla="*/ 239422 h 601853"/>
                  <a:gd name="connsiteX108" fmla="*/ 552654 w 608344"/>
                  <a:gd name="connsiteY108" fmla="*/ 166854 h 601853"/>
                  <a:gd name="connsiteX109" fmla="*/ 538510 w 608344"/>
                  <a:gd name="connsiteY109" fmla="*/ 119358 h 601853"/>
                  <a:gd name="connsiteX110" fmla="*/ 417041 w 608344"/>
                  <a:gd name="connsiteY110" fmla="*/ 0 h 601853"/>
                  <a:gd name="connsiteX111" fmla="*/ 433842 w 608344"/>
                  <a:gd name="connsiteY111" fmla="*/ 0 h 601853"/>
                  <a:gd name="connsiteX112" fmla="*/ 519794 w 608344"/>
                  <a:gd name="connsiteY112" fmla="*/ 131717 h 601853"/>
                  <a:gd name="connsiteX113" fmla="*/ 530228 w 608344"/>
                  <a:gd name="connsiteY113" fmla="*/ 166854 h 601853"/>
                  <a:gd name="connsiteX114" fmla="*/ 530228 w 608344"/>
                  <a:gd name="connsiteY114" fmla="*/ 238010 h 601853"/>
                  <a:gd name="connsiteX115" fmla="*/ 506883 w 608344"/>
                  <a:gd name="connsiteY115" fmla="*/ 247544 h 601853"/>
                  <a:gd name="connsiteX116" fmla="*/ 484599 w 608344"/>
                  <a:gd name="connsiteY116" fmla="*/ 238892 h 601853"/>
                  <a:gd name="connsiteX117" fmla="*/ 484599 w 608344"/>
                  <a:gd name="connsiteY117" fmla="*/ 166854 h 601853"/>
                  <a:gd name="connsiteX118" fmla="*/ 473811 w 608344"/>
                  <a:gd name="connsiteY118" fmla="*/ 119181 h 601853"/>
                  <a:gd name="connsiteX119" fmla="*/ 372021 w 608344"/>
                  <a:gd name="connsiteY119" fmla="*/ 0 h 601853"/>
                  <a:gd name="connsiteX120" fmla="*/ 392164 w 608344"/>
                  <a:gd name="connsiteY120" fmla="*/ 0 h 601853"/>
                  <a:gd name="connsiteX121" fmla="*/ 453475 w 608344"/>
                  <a:gd name="connsiteY121" fmla="*/ 128892 h 601853"/>
                  <a:gd name="connsiteX122" fmla="*/ 462133 w 608344"/>
                  <a:gd name="connsiteY122" fmla="*/ 166854 h 601853"/>
                  <a:gd name="connsiteX123" fmla="*/ 462133 w 608344"/>
                  <a:gd name="connsiteY123" fmla="*/ 238539 h 601853"/>
                  <a:gd name="connsiteX124" fmla="*/ 439340 w 608344"/>
                  <a:gd name="connsiteY124" fmla="*/ 247544 h 601853"/>
                  <a:gd name="connsiteX125" fmla="*/ 418491 w 608344"/>
                  <a:gd name="connsiteY125" fmla="*/ 240305 h 601853"/>
                  <a:gd name="connsiteX126" fmla="*/ 418491 w 608344"/>
                  <a:gd name="connsiteY126" fmla="*/ 166854 h 601853"/>
                  <a:gd name="connsiteX127" fmla="*/ 410893 w 608344"/>
                  <a:gd name="connsiteY127" fmla="*/ 119534 h 601853"/>
                  <a:gd name="connsiteX128" fmla="*/ 338784 w 608344"/>
                  <a:gd name="connsiteY128" fmla="*/ 0 h 601853"/>
                  <a:gd name="connsiteX129" fmla="*/ 348328 w 608344"/>
                  <a:gd name="connsiteY129" fmla="*/ 0 h 601853"/>
                  <a:gd name="connsiteX130" fmla="*/ 389508 w 608344"/>
                  <a:gd name="connsiteY130" fmla="*/ 126420 h 601853"/>
                  <a:gd name="connsiteX131" fmla="*/ 395871 w 608344"/>
                  <a:gd name="connsiteY131" fmla="*/ 166854 h 601853"/>
                  <a:gd name="connsiteX132" fmla="*/ 395871 w 608344"/>
                  <a:gd name="connsiteY132" fmla="*/ 237127 h 601853"/>
                  <a:gd name="connsiteX133" fmla="*/ 371834 w 608344"/>
                  <a:gd name="connsiteY133" fmla="*/ 247544 h 601853"/>
                  <a:gd name="connsiteX134" fmla="*/ 351686 w 608344"/>
                  <a:gd name="connsiteY134" fmla="*/ 240658 h 601853"/>
                  <a:gd name="connsiteX135" fmla="*/ 351509 w 608344"/>
                  <a:gd name="connsiteY135" fmla="*/ 150963 h 601853"/>
                  <a:gd name="connsiteX136" fmla="*/ 294216 w 608344"/>
                  <a:gd name="connsiteY136" fmla="*/ 0 h 601853"/>
                  <a:gd name="connsiteX137" fmla="*/ 316139 w 608344"/>
                  <a:gd name="connsiteY137" fmla="*/ 0 h 601853"/>
                  <a:gd name="connsiteX138" fmla="*/ 329046 w 608344"/>
                  <a:gd name="connsiteY138" fmla="*/ 151846 h 601853"/>
                  <a:gd name="connsiteX139" fmla="*/ 329046 w 608344"/>
                  <a:gd name="connsiteY139" fmla="*/ 236244 h 601853"/>
                  <a:gd name="connsiteX140" fmla="*/ 304117 w 608344"/>
                  <a:gd name="connsiteY140" fmla="*/ 247544 h 601853"/>
                  <a:gd name="connsiteX141" fmla="*/ 281132 w 608344"/>
                  <a:gd name="connsiteY141" fmla="*/ 238186 h 601853"/>
                  <a:gd name="connsiteX142" fmla="*/ 281132 w 608344"/>
                  <a:gd name="connsiteY142" fmla="*/ 152905 h 601853"/>
                  <a:gd name="connsiteX143" fmla="*/ 262168 w 608344"/>
                  <a:gd name="connsiteY143" fmla="*/ 0 h 601853"/>
                  <a:gd name="connsiteX144" fmla="*/ 271535 w 608344"/>
                  <a:gd name="connsiteY144" fmla="*/ 0 h 601853"/>
                  <a:gd name="connsiteX145" fmla="*/ 258633 w 608344"/>
                  <a:gd name="connsiteY145" fmla="*/ 151846 h 601853"/>
                  <a:gd name="connsiteX146" fmla="*/ 258633 w 608344"/>
                  <a:gd name="connsiteY146" fmla="*/ 239245 h 601853"/>
                  <a:gd name="connsiteX147" fmla="*/ 236540 w 608344"/>
                  <a:gd name="connsiteY147" fmla="*/ 247544 h 601853"/>
                  <a:gd name="connsiteX148" fmla="*/ 214448 w 608344"/>
                  <a:gd name="connsiteY148" fmla="*/ 239245 h 601853"/>
                  <a:gd name="connsiteX149" fmla="*/ 214448 w 608344"/>
                  <a:gd name="connsiteY149" fmla="*/ 166854 h 601853"/>
                  <a:gd name="connsiteX150" fmla="*/ 220987 w 608344"/>
                  <a:gd name="connsiteY150" fmla="*/ 126420 h 601853"/>
                  <a:gd name="connsiteX151" fmla="*/ 218352 w 608344"/>
                  <a:gd name="connsiteY151" fmla="*/ 0 h 601853"/>
                  <a:gd name="connsiteX152" fmla="*/ 238511 w 608344"/>
                  <a:gd name="connsiteY152" fmla="*/ 0 h 601853"/>
                  <a:gd name="connsiteX153" fmla="*/ 199609 w 608344"/>
                  <a:gd name="connsiteY153" fmla="*/ 119534 h 601853"/>
                  <a:gd name="connsiteX154" fmla="*/ 192005 w 608344"/>
                  <a:gd name="connsiteY154" fmla="*/ 166854 h 601853"/>
                  <a:gd name="connsiteX155" fmla="*/ 192005 w 608344"/>
                  <a:gd name="connsiteY155" fmla="*/ 238186 h 601853"/>
                  <a:gd name="connsiteX156" fmla="*/ 169017 w 608344"/>
                  <a:gd name="connsiteY156" fmla="*/ 247544 h 601853"/>
                  <a:gd name="connsiteX157" fmla="*/ 148328 w 608344"/>
                  <a:gd name="connsiteY157" fmla="*/ 240305 h 601853"/>
                  <a:gd name="connsiteX158" fmla="*/ 148328 w 608344"/>
                  <a:gd name="connsiteY158" fmla="*/ 166854 h 601853"/>
                  <a:gd name="connsiteX159" fmla="*/ 156993 w 608344"/>
                  <a:gd name="connsiteY159" fmla="*/ 128892 h 601853"/>
                  <a:gd name="connsiteX160" fmla="*/ 176619 w 608344"/>
                  <a:gd name="connsiteY160" fmla="*/ 0 h 601853"/>
                  <a:gd name="connsiteX161" fmla="*/ 193420 w 608344"/>
                  <a:gd name="connsiteY161" fmla="*/ 0 h 601853"/>
                  <a:gd name="connsiteX162" fmla="*/ 136650 w 608344"/>
                  <a:gd name="connsiteY162" fmla="*/ 119181 h 601853"/>
                  <a:gd name="connsiteX163" fmla="*/ 125862 w 608344"/>
                  <a:gd name="connsiteY163" fmla="*/ 166854 h 601853"/>
                  <a:gd name="connsiteX164" fmla="*/ 125862 w 608344"/>
                  <a:gd name="connsiteY164" fmla="*/ 236774 h 601853"/>
                  <a:gd name="connsiteX165" fmla="*/ 101279 w 608344"/>
                  <a:gd name="connsiteY165" fmla="*/ 247544 h 601853"/>
                  <a:gd name="connsiteX166" fmla="*/ 80233 w 608344"/>
                  <a:gd name="connsiteY166" fmla="*/ 240128 h 601853"/>
                  <a:gd name="connsiteX167" fmla="*/ 80233 w 608344"/>
                  <a:gd name="connsiteY167" fmla="*/ 166854 h 601853"/>
                  <a:gd name="connsiteX168" fmla="*/ 90667 w 608344"/>
                  <a:gd name="connsiteY168" fmla="*/ 131717 h 601853"/>
                  <a:gd name="connsiteX169" fmla="*/ 128702 w 608344"/>
                  <a:gd name="connsiteY169" fmla="*/ 0 h 601853"/>
                  <a:gd name="connsiteX170" fmla="*/ 149740 w 608344"/>
                  <a:gd name="connsiteY170" fmla="*/ 0 h 601853"/>
                  <a:gd name="connsiteX171" fmla="*/ 71776 w 608344"/>
                  <a:gd name="connsiteY171" fmla="*/ 119358 h 601853"/>
                  <a:gd name="connsiteX172" fmla="*/ 57810 w 608344"/>
                  <a:gd name="connsiteY172" fmla="*/ 166854 h 601853"/>
                  <a:gd name="connsiteX173" fmla="*/ 57810 w 608344"/>
                  <a:gd name="connsiteY173" fmla="*/ 237303 h 601853"/>
                  <a:gd name="connsiteX174" fmla="*/ 33767 w 608344"/>
                  <a:gd name="connsiteY174" fmla="*/ 247544 h 601853"/>
                  <a:gd name="connsiteX175" fmla="*/ 0 w 608344"/>
                  <a:gd name="connsiteY175" fmla="*/ 213820 h 601853"/>
                  <a:gd name="connsiteX176" fmla="*/ 0 w 608344"/>
                  <a:gd name="connsiteY176" fmla="*/ 167384 h 601853"/>
                  <a:gd name="connsiteX177" fmla="*/ 13259 w 608344"/>
                  <a:gd name="connsiteY177" fmla="*/ 126597 h 601853"/>
                  <a:gd name="connsiteX178" fmla="*/ 92991 w 608344"/>
                  <a:gd name="connsiteY178" fmla="*/ 18186 h 601853"/>
                  <a:gd name="connsiteX179" fmla="*/ 128702 w 608344"/>
                  <a:gd name="connsiteY179" fmla="*/ 0 h 6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608344" h="601853">
                    <a:moveTo>
                      <a:pt x="384722" y="428474"/>
                    </a:moveTo>
                    <a:cubicBezTo>
                      <a:pt x="392439" y="428474"/>
                      <a:pt x="398694" y="434714"/>
                      <a:pt x="398694" y="442411"/>
                    </a:cubicBezTo>
                    <a:cubicBezTo>
                      <a:pt x="398694" y="450108"/>
                      <a:pt x="392439" y="456348"/>
                      <a:pt x="384722" y="456348"/>
                    </a:cubicBezTo>
                    <a:cubicBezTo>
                      <a:pt x="377005" y="456348"/>
                      <a:pt x="370750" y="450108"/>
                      <a:pt x="370750" y="442411"/>
                    </a:cubicBezTo>
                    <a:cubicBezTo>
                      <a:pt x="370750" y="434714"/>
                      <a:pt x="377005" y="428474"/>
                      <a:pt x="384722" y="428474"/>
                    </a:cubicBezTo>
                    <a:close/>
                    <a:moveTo>
                      <a:pt x="128521" y="398984"/>
                    </a:moveTo>
                    <a:cubicBezTo>
                      <a:pt x="120736" y="401102"/>
                      <a:pt x="118613" y="409576"/>
                      <a:pt x="121090" y="418403"/>
                    </a:cubicBezTo>
                    <a:cubicBezTo>
                      <a:pt x="123567" y="427053"/>
                      <a:pt x="129937" y="432702"/>
                      <a:pt x="137545" y="430584"/>
                    </a:cubicBezTo>
                    <a:cubicBezTo>
                      <a:pt x="144976" y="428466"/>
                      <a:pt x="147276" y="420168"/>
                      <a:pt x="144799" y="411165"/>
                    </a:cubicBezTo>
                    <a:cubicBezTo>
                      <a:pt x="142499" y="403221"/>
                      <a:pt x="136306" y="396689"/>
                      <a:pt x="128521" y="398984"/>
                    </a:cubicBezTo>
                    <a:close/>
                    <a:moveTo>
                      <a:pt x="126929" y="392629"/>
                    </a:moveTo>
                    <a:cubicBezTo>
                      <a:pt x="139314" y="389098"/>
                      <a:pt x="149400" y="396336"/>
                      <a:pt x="152938" y="408694"/>
                    </a:cubicBezTo>
                    <a:cubicBezTo>
                      <a:pt x="157008" y="422993"/>
                      <a:pt x="150638" y="433585"/>
                      <a:pt x="138960" y="436939"/>
                    </a:cubicBezTo>
                    <a:cubicBezTo>
                      <a:pt x="126752" y="440470"/>
                      <a:pt x="116489" y="433409"/>
                      <a:pt x="112951" y="420874"/>
                    </a:cubicBezTo>
                    <a:cubicBezTo>
                      <a:pt x="109235" y="407634"/>
                      <a:pt x="114897" y="396159"/>
                      <a:pt x="126929" y="392629"/>
                    </a:cubicBezTo>
                    <a:close/>
                    <a:moveTo>
                      <a:pt x="167607" y="388016"/>
                    </a:moveTo>
                    <a:cubicBezTo>
                      <a:pt x="165311" y="388546"/>
                      <a:pt x="163898" y="389253"/>
                      <a:pt x="163192" y="389606"/>
                    </a:cubicBezTo>
                    <a:lnTo>
                      <a:pt x="167253" y="403916"/>
                    </a:lnTo>
                    <a:cubicBezTo>
                      <a:pt x="168313" y="404093"/>
                      <a:pt x="169549" y="403740"/>
                      <a:pt x="171139" y="403210"/>
                    </a:cubicBezTo>
                    <a:cubicBezTo>
                      <a:pt x="176966" y="401620"/>
                      <a:pt x="179792" y="397733"/>
                      <a:pt x="178379" y="392786"/>
                    </a:cubicBezTo>
                    <a:cubicBezTo>
                      <a:pt x="176966" y="388016"/>
                      <a:pt x="172905" y="386426"/>
                      <a:pt x="167607" y="388016"/>
                    </a:cubicBezTo>
                    <a:close/>
                    <a:moveTo>
                      <a:pt x="165487" y="382009"/>
                    </a:moveTo>
                    <a:cubicBezTo>
                      <a:pt x="171315" y="380419"/>
                      <a:pt x="175730" y="380419"/>
                      <a:pt x="179085" y="382009"/>
                    </a:cubicBezTo>
                    <a:cubicBezTo>
                      <a:pt x="182264" y="383422"/>
                      <a:pt x="184737" y="386249"/>
                      <a:pt x="185973" y="390136"/>
                    </a:cubicBezTo>
                    <a:cubicBezTo>
                      <a:pt x="187209" y="394199"/>
                      <a:pt x="186856" y="397910"/>
                      <a:pt x="185090" y="400913"/>
                    </a:cubicBezTo>
                    <a:cubicBezTo>
                      <a:pt x="182794" y="404977"/>
                      <a:pt x="178379" y="407803"/>
                      <a:pt x="172905" y="409393"/>
                    </a:cubicBezTo>
                    <a:cubicBezTo>
                      <a:pt x="171492" y="409747"/>
                      <a:pt x="170256" y="410100"/>
                      <a:pt x="169019" y="410100"/>
                    </a:cubicBezTo>
                    <a:lnTo>
                      <a:pt x="173611" y="426354"/>
                    </a:lnTo>
                    <a:lnTo>
                      <a:pt x="165841" y="428474"/>
                    </a:lnTo>
                    <a:lnTo>
                      <a:pt x="153832" y="386426"/>
                    </a:lnTo>
                    <a:cubicBezTo>
                      <a:pt x="156658" y="385012"/>
                      <a:pt x="160366" y="383599"/>
                      <a:pt x="165487" y="382009"/>
                    </a:cubicBezTo>
                    <a:close/>
                    <a:moveTo>
                      <a:pt x="214130" y="368634"/>
                    </a:moveTo>
                    <a:lnTo>
                      <a:pt x="215899" y="374985"/>
                    </a:lnTo>
                    <a:lnTo>
                      <a:pt x="198739" y="379925"/>
                    </a:lnTo>
                    <a:lnTo>
                      <a:pt x="201923" y="390862"/>
                    </a:lnTo>
                    <a:lnTo>
                      <a:pt x="218022" y="386275"/>
                    </a:lnTo>
                    <a:lnTo>
                      <a:pt x="219968" y="392626"/>
                    </a:lnTo>
                    <a:lnTo>
                      <a:pt x="203869" y="397213"/>
                    </a:lnTo>
                    <a:lnTo>
                      <a:pt x="207407" y="409739"/>
                    </a:lnTo>
                    <a:lnTo>
                      <a:pt x="225452" y="404623"/>
                    </a:lnTo>
                    <a:lnTo>
                      <a:pt x="227221" y="410974"/>
                    </a:lnTo>
                    <a:lnTo>
                      <a:pt x="201393" y="418383"/>
                    </a:lnTo>
                    <a:lnTo>
                      <a:pt x="189186" y="375691"/>
                    </a:lnTo>
                    <a:close/>
                    <a:moveTo>
                      <a:pt x="255807" y="356638"/>
                    </a:moveTo>
                    <a:lnTo>
                      <a:pt x="268008" y="399359"/>
                    </a:lnTo>
                    <a:lnTo>
                      <a:pt x="259874" y="401830"/>
                    </a:lnTo>
                    <a:lnTo>
                      <a:pt x="243253" y="386119"/>
                    </a:lnTo>
                    <a:cubicBezTo>
                      <a:pt x="239186" y="382235"/>
                      <a:pt x="234943" y="377822"/>
                      <a:pt x="231406" y="373585"/>
                    </a:cubicBezTo>
                    <a:lnTo>
                      <a:pt x="231229" y="373762"/>
                    </a:lnTo>
                    <a:cubicBezTo>
                      <a:pt x="233174" y="379234"/>
                      <a:pt x="234766" y="384707"/>
                      <a:pt x="236888" y="391768"/>
                    </a:cubicBezTo>
                    <a:lnTo>
                      <a:pt x="241308" y="407126"/>
                    </a:lnTo>
                    <a:lnTo>
                      <a:pt x="234059" y="409068"/>
                    </a:lnTo>
                    <a:lnTo>
                      <a:pt x="221858" y="366347"/>
                    </a:lnTo>
                    <a:lnTo>
                      <a:pt x="230699" y="363876"/>
                    </a:lnTo>
                    <a:lnTo>
                      <a:pt x="246966" y="379058"/>
                    </a:lnTo>
                    <a:cubicBezTo>
                      <a:pt x="251210" y="382941"/>
                      <a:pt x="255100" y="387178"/>
                      <a:pt x="258460" y="391238"/>
                    </a:cubicBezTo>
                    <a:cubicBezTo>
                      <a:pt x="256338" y="385766"/>
                      <a:pt x="254570" y="380293"/>
                      <a:pt x="252801" y="373762"/>
                    </a:cubicBezTo>
                    <a:lnTo>
                      <a:pt x="248558" y="358756"/>
                    </a:lnTo>
                    <a:close/>
                    <a:moveTo>
                      <a:pt x="412117" y="294321"/>
                    </a:moveTo>
                    <a:cubicBezTo>
                      <a:pt x="381001" y="294321"/>
                      <a:pt x="355897" y="319566"/>
                      <a:pt x="355897" y="350637"/>
                    </a:cubicBezTo>
                    <a:lnTo>
                      <a:pt x="355897" y="525058"/>
                    </a:lnTo>
                    <a:cubicBezTo>
                      <a:pt x="355897" y="556129"/>
                      <a:pt x="381001" y="581198"/>
                      <a:pt x="412117" y="581198"/>
                    </a:cubicBezTo>
                    <a:lnTo>
                      <a:pt x="475054" y="581198"/>
                    </a:lnTo>
                    <a:cubicBezTo>
                      <a:pt x="506169" y="581198"/>
                      <a:pt x="531450" y="556129"/>
                      <a:pt x="531450" y="525058"/>
                    </a:cubicBezTo>
                    <a:lnTo>
                      <a:pt x="531450" y="350637"/>
                    </a:lnTo>
                    <a:cubicBezTo>
                      <a:pt x="531450" y="319566"/>
                      <a:pt x="506169" y="294321"/>
                      <a:pt x="475054" y="294321"/>
                    </a:cubicBezTo>
                    <a:close/>
                    <a:moveTo>
                      <a:pt x="141805" y="294321"/>
                    </a:moveTo>
                    <a:cubicBezTo>
                      <a:pt x="110690" y="294321"/>
                      <a:pt x="85409" y="319566"/>
                      <a:pt x="85409" y="350637"/>
                    </a:cubicBezTo>
                    <a:lnTo>
                      <a:pt x="85409" y="451794"/>
                    </a:lnTo>
                    <a:cubicBezTo>
                      <a:pt x="85409" y="482865"/>
                      <a:pt x="110690" y="508111"/>
                      <a:pt x="141805" y="508111"/>
                    </a:cubicBezTo>
                    <a:lnTo>
                      <a:pt x="243105" y="508111"/>
                    </a:lnTo>
                    <a:cubicBezTo>
                      <a:pt x="274220" y="508111"/>
                      <a:pt x="299501" y="482865"/>
                      <a:pt x="299501" y="451794"/>
                    </a:cubicBezTo>
                    <a:lnTo>
                      <a:pt x="299501" y="350637"/>
                    </a:lnTo>
                    <a:cubicBezTo>
                      <a:pt x="299501" y="319566"/>
                      <a:pt x="274220" y="294321"/>
                      <a:pt x="243105" y="294321"/>
                    </a:cubicBezTo>
                    <a:close/>
                    <a:moveTo>
                      <a:pt x="67553" y="255306"/>
                    </a:moveTo>
                    <a:cubicBezTo>
                      <a:pt x="76746" y="263427"/>
                      <a:pt x="88768" y="268193"/>
                      <a:pt x="101496" y="268193"/>
                    </a:cubicBezTo>
                    <a:cubicBezTo>
                      <a:pt x="114049" y="268193"/>
                      <a:pt x="125893" y="263427"/>
                      <a:pt x="135263" y="255306"/>
                    </a:cubicBezTo>
                    <a:cubicBezTo>
                      <a:pt x="144456" y="263427"/>
                      <a:pt x="156301" y="268193"/>
                      <a:pt x="169030" y="268193"/>
                    </a:cubicBezTo>
                    <a:cubicBezTo>
                      <a:pt x="181582" y="268193"/>
                      <a:pt x="193604" y="263427"/>
                      <a:pt x="202797" y="255306"/>
                    </a:cubicBezTo>
                    <a:cubicBezTo>
                      <a:pt x="211990" y="263427"/>
                      <a:pt x="224012" y="268193"/>
                      <a:pt x="236564" y="268193"/>
                    </a:cubicBezTo>
                    <a:cubicBezTo>
                      <a:pt x="249293" y="268193"/>
                      <a:pt x="261138" y="263427"/>
                      <a:pt x="270331" y="255306"/>
                    </a:cubicBezTo>
                    <a:cubicBezTo>
                      <a:pt x="279524" y="263427"/>
                      <a:pt x="291546" y="268193"/>
                      <a:pt x="304098" y="268193"/>
                    </a:cubicBezTo>
                    <a:cubicBezTo>
                      <a:pt x="316827" y="268193"/>
                      <a:pt x="328672" y="263427"/>
                      <a:pt x="338041" y="255306"/>
                    </a:cubicBezTo>
                    <a:cubicBezTo>
                      <a:pt x="347235" y="263427"/>
                      <a:pt x="359079" y="268193"/>
                      <a:pt x="371808" y="268193"/>
                    </a:cubicBezTo>
                    <a:cubicBezTo>
                      <a:pt x="384360" y="268193"/>
                      <a:pt x="396382" y="263427"/>
                      <a:pt x="405575" y="255306"/>
                    </a:cubicBezTo>
                    <a:cubicBezTo>
                      <a:pt x="414768" y="263427"/>
                      <a:pt x="426790" y="268193"/>
                      <a:pt x="439342" y="268193"/>
                    </a:cubicBezTo>
                    <a:cubicBezTo>
                      <a:pt x="452071" y="268193"/>
                      <a:pt x="463916" y="263427"/>
                      <a:pt x="473109" y="255306"/>
                    </a:cubicBezTo>
                    <a:cubicBezTo>
                      <a:pt x="482302" y="263427"/>
                      <a:pt x="494324" y="268193"/>
                      <a:pt x="506876" y="268193"/>
                    </a:cubicBezTo>
                    <a:cubicBezTo>
                      <a:pt x="519605" y="268193"/>
                      <a:pt x="531450" y="263427"/>
                      <a:pt x="540820" y="255306"/>
                    </a:cubicBezTo>
                    <a:cubicBezTo>
                      <a:pt x="550013" y="263427"/>
                      <a:pt x="561858" y="268193"/>
                      <a:pt x="574587" y="268193"/>
                    </a:cubicBezTo>
                    <a:cubicBezTo>
                      <a:pt x="578829" y="268193"/>
                      <a:pt x="582896" y="267487"/>
                      <a:pt x="586785" y="266428"/>
                    </a:cubicBezTo>
                    <a:cubicBezTo>
                      <a:pt x="587315" y="269076"/>
                      <a:pt x="587669" y="271901"/>
                      <a:pt x="587669" y="274725"/>
                    </a:cubicBezTo>
                    <a:lnTo>
                      <a:pt x="587669" y="545537"/>
                    </a:lnTo>
                    <a:cubicBezTo>
                      <a:pt x="587669" y="576608"/>
                      <a:pt x="562565" y="601853"/>
                      <a:pt x="531450" y="601853"/>
                    </a:cubicBezTo>
                    <a:lnTo>
                      <a:pt x="80812" y="601853"/>
                    </a:lnTo>
                    <a:cubicBezTo>
                      <a:pt x="49697" y="601853"/>
                      <a:pt x="24416" y="576608"/>
                      <a:pt x="24416" y="545537"/>
                    </a:cubicBezTo>
                    <a:lnTo>
                      <a:pt x="24416" y="274725"/>
                    </a:lnTo>
                    <a:cubicBezTo>
                      <a:pt x="24416" y="272077"/>
                      <a:pt x="24770" y="269782"/>
                      <a:pt x="25123" y="267311"/>
                    </a:cubicBezTo>
                    <a:cubicBezTo>
                      <a:pt x="27952" y="267664"/>
                      <a:pt x="30780" y="268193"/>
                      <a:pt x="33786" y="268193"/>
                    </a:cubicBezTo>
                    <a:cubicBezTo>
                      <a:pt x="46515" y="268193"/>
                      <a:pt x="58360" y="263427"/>
                      <a:pt x="67553" y="255306"/>
                    </a:cubicBezTo>
                    <a:close/>
                    <a:moveTo>
                      <a:pt x="460721" y="0"/>
                    </a:moveTo>
                    <a:lnTo>
                      <a:pt x="471859" y="0"/>
                    </a:lnTo>
                    <a:cubicBezTo>
                      <a:pt x="484235" y="0"/>
                      <a:pt x="500500" y="7945"/>
                      <a:pt x="508279" y="17656"/>
                    </a:cubicBezTo>
                    <a:lnTo>
                      <a:pt x="594024" y="127127"/>
                    </a:lnTo>
                    <a:cubicBezTo>
                      <a:pt x="601626" y="136838"/>
                      <a:pt x="607990" y="154847"/>
                      <a:pt x="607990" y="167384"/>
                    </a:cubicBezTo>
                    <a:lnTo>
                      <a:pt x="608344" y="213820"/>
                    </a:lnTo>
                    <a:cubicBezTo>
                      <a:pt x="608344" y="232359"/>
                      <a:pt x="593140" y="247544"/>
                      <a:pt x="574576" y="247544"/>
                    </a:cubicBezTo>
                    <a:cubicBezTo>
                      <a:pt x="566267" y="247544"/>
                      <a:pt x="558665" y="244366"/>
                      <a:pt x="552654" y="239422"/>
                    </a:cubicBezTo>
                    <a:lnTo>
                      <a:pt x="552654" y="166854"/>
                    </a:lnTo>
                    <a:cubicBezTo>
                      <a:pt x="552654" y="152376"/>
                      <a:pt x="546466" y="131541"/>
                      <a:pt x="538510" y="119358"/>
                    </a:cubicBezTo>
                    <a:close/>
                    <a:moveTo>
                      <a:pt x="417041" y="0"/>
                    </a:moveTo>
                    <a:lnTo>
                      <a:pt x="433842" y="0"/>
                    </a:lnTo>
                    <a:lnTo>
                      <a:pt x="519794" y="131717"/>
                    </a:lnTo>
                    <a:cubicBezTo>
                      <a:pt x="525276" y="140193"/>
                      <a:pt x="530228" y="156613"/>
                      <a:pt x="530228" y="166854"/>
                    </a:cubicBezTo>
                    <a:lnTo>
                      <a:pt x="530228" y="238010"/>
                    </a:lnTo>
                    <a:cubicBezTo>
                      <a:pt x="524215" y="243836"/>
                      <a:pt x="516080" y="247544"/>
                      <a:pt x="506883" y="247544"/>
                    </a:cubicBezTo>
                    <a:cubicBezTo>
                      <a:pt x="498394" y="247544"/>
                      <a:pt x="490613" y="244189"/>
                      <a:pt x="484599" y="238892"/>
                    </a:cubicBezTo>
                    <a:lnTo>
                      <a:pt x="484599" y="166854"/>
                    </a:lnTo>
                    <a:cubicBezTo>
                      <a:pt x="484599" y="152729"/>
                      <a:pt x="480001" y="131894"/>
                      <a:pt x="473811" y="119181"/>
                    </a:cubicBezTo>
                    <a:close/>
                    <a:moveTo>
                      <a:pt x="372021" y="0"/>
                    </a:moveTo>
                    <a:lnTo>
                      <a:pt x="392164" y="0"/>
                    </a:lnTo>
                    <a:lnTo>
                      <a:pt x="453475" y="128892"/>
                    </a:lnTo>
                    <a:cubicBezTo>
                      <a:pt x="458246" y="138603"/>
                      <a:pt x="462133" y="156083"/>
                      <a:pt x="462133" y="166854"/>
                    </a:cubicBezTo>
                    <a:lnTo>
                      <a:pt x="462133" y="238539"/>
                    </a:lnTo>
                    <a:cubicBezTo>
                      <a:pt x="456126" y="244013"/>
                      <a:pt x="448174" y="247544"/>
                      <a:pt x="439340" y="247544"/>
                    </a:cubicBezTo>
                    <a:cubicBezTo>
                      <a:pt x="431389" y="247544"/>
                      <a:pt x="424321" y="244719"/>
                      <a:pt x="418491" y="240305"/>
                    </a:cubicBezTo>
                    <a:lnTo>
                      <a:pt x="418491" y="166854"/>
                    </a:lnTo>
                    <a:cubicBezTo>
                      <a:pt x="418491" y="153258"/>
                      <a:pt x="415133" y="132424"/>
                      <a:pt x="410893" y="119534"/>
                    </a:cubicBezTo>
                    <a:close/>
                    <a:moveTo>
                      <a:pt x="338784" y="0"/>
                    </a:moveTo>
                    <a:lnTo>
                      <a:pt x="348328" y="0"/>
                    </a:lnTo>
                    <a:lnTo>
                      <a:pt x="389508" y="126420"/>
                    </a:lnTo>
                    <a:cubicBezTo>
                      <a:pt x="393043" y="137191"/>
                      <a:pt x="395871" y="155554"/>
                      <a:pt x="395871" y="166854"/>
                    </a:cubicBezTo>
                    <a:lnTo>
                      <a:pt x="395871" y="237127"/>
                    </a:lnTo>
                    <a:cubicBezTo>
                      <a:pt x="389862" y="243483"/>
                      <a:pt x="381378" y="247544"/>
                      <a:pt x="371834" y="247544"/>
                    </a:cubicBezTo>
                    <a:cubicBezTo>
                      <a:pt x="364235" y="247544"/>
                      <a:pt x="357342" y="244896"/>
                      <a:pt x="351686" y="240658"/>
                    </a:cubicBezTo>
                    <a:lnTo>
                      <a:pt x="351509" y="150963"/>
                    </a:lnTo>
                    <a:close/>
                    <a:moveTo>
                      <a:pt x="294216" y="0"/>
                    </a:moveTo>
                    <a:lnTo>
                      <a:pt x="316139" y="0"/>
                    </a:lnTo>
                    <a:lnTo>
                      <a:pt x="329046" y="151846"/>
                    </a:lnTo>
                    <a:lnTo>
                      <a:pt x="329046" y="236244"/>
                    </a:lnTo>
                    <a:cubicBezTo>
                      <a:pt x="322858" y="243130"/>
                      <a:pt x="314194" y="247544"/>
                      <a:pt x="304117" y="247544"/>
                    </a:cubicBezTo>
                    <a:cubicBezTo>
                      <a:pt x="295276" y="247544"/>
                      <a:pt x="287320" y="243836"/>
                      <a:pt x="281132" y="238186"/>
                    </a:cubicBezTo>
                    <a:lnTo>
                      <a:pt x="281132" y="152905"/>
                    </a:lnTo>
                    <a:close/>
                    <a:moveTo>
                      <a:pt x="262168" y="0"/>
                    </a:moveTo>
                    <a:lnTo>
                      <a:pt x="271535" y="0"/>
                    </a:lnTo>
                    <a:lnTo>
                      <a:pt x="258633" y="151846"/>
                    </a:lnTo>
                    <a:lnTo>
                      <a:pt x="258633" y="239245"/>
                    </a:lnTo>
                    <a:cubicBezTo>
                      <a:pt x="252624" y="244366"/>
                      <a:pt x="245024" y="247544"/>
                      <a:pt x="236540" y="247544"/>
                    </a:cubicBezTo>
                    <a:cubicBezTo>
                      <a:pt x="228057" y="247544"/>
                      <a:pt x="220457" y="244366"/>
                      <a:pt x="214448" y="239245"/>
                    </a:cubicBezTo>
                    <a:lnTo>
                      <a:pt x="214448" y="166854"/>
                    </a:lnTo>
                    <a:cubicBezTo>
                      <a:pt x="214448" y="155554"/>
                      <a:pt x="217453" y="137191"/>
                      <a:pt x="220987" y="126420"/>
                    </a:cubicBezTo>
                    <a:close/>
                    <a:moveTo>
                      <a:pt x="218352" y="0"/>
                    </a:moveTo>
                    <a:lnTo>
                      <a:pt x="238511" y="0"/>
                    </a:lnTo>
                    <a:lnTo>
                      <a:pt x="199609" y="119534"/>
                    </a:lnTo>
                    <a:cubicBezTo>
                      <a:pt x="195365" y="132424"/>
                      <a:pt x="192005" y="153258"/>
                      <a:pt x="192005" y="166854"/>
                    </a:cubicBezTo>
                    <a:lnTo>
                      <a:pt x="192005" y="238186"/>
                    </a:lnTo>
                    <a:cubicBezTo>
                      <a:pt x="185993" y="243836"/>
                      <a:pt x="177859" y="247544"/>
                      <a:pt x="169017" y="247544"/>
                    </a:cubicBezTo>
                    <a:cubicBezTo>
                      <a:pt x="161237" y="247544"/>
                      <a:pt x="153987" y="244719"/>
                      <a:pt x="148328" y="240305"/>
                    </a:cubicBezTo>
                    <a:lnTo>
                      <a:pt x="148328" y="166854"/>
                    </a:lnTo>
                    <a:cubicBezTo>
                      <a:pt x="148328" y="156083"/>
                      <a:pt x="152218" y="138603"/>
                      <a:pt x="156993" y="128892"/>
                    </a:cubicBezTo>
                    <a:close/>
                    <a:moveTo>
                      <a:pt x="176619" y="0"/>
                    </a:moveTo>
                    <a:lnTo>
                      <a:pt x="193420" y="0"/>
                    </a:lnTo>
                    <a:lnTo>
                      <a:pt x="136650" y="119181"/>
                    </a:lnTo>
                    <a:cubicBezTo>
                      <a:pt x="130460" y="131894"/>
                      <a:pt x="125862" y="152729"/>
                      <a:pt x="125862" y="166854"/>
                    </a:cubicBezTo>
                    <a:lnTo>
                      <a:pt x="125862" y="236774"/>
                    </a:lnTo>
                    <a:cubicBezTo>
                      <a:pt x="119672" y="243306"/>
                      <a:pt x="111006" y="247544"/>
                      <a:pt x="101279" y="247544"/>
                    </a:cubicBezTo>
                    <a:cubicBezTo>
                      <a:pt x="93320" y="247544"/>
                      <a:pt x="86069" y="244719"/>
                      <a:pt x="80233" y="240128"/>
                    </a:cubicBezTo>
                    <a:lnTo>
                      <a:pt x="80233" y="166854"/>
                    </a:lnTo>
                    <a:cubicBezTo>
                      <a:pt x="80233" y="156613"/>
                      <a:pt x="85185" y="140193"/>
                      <a:pt x="90667" y="131717"/>
                    </a:cubicBezTo>
                    <a:close/>
                    <a:moveTo>
                      <a:pt x="128702" y="0"/>
                    </a:moveTo>
                    <a:lnTo>
                      <a:pt x="149740" y="0"/>
                    </a:lnTo>
                    <a:lnTo>
                      <a:pt x="71776" y="119358"/>
                    </a:lnTo>
                    <a:cubicBezTo>
                      <a:pt x="63997" y="131541"/>
                      <a:pt x="57810" y="152376"/>
                      <a:pt x="57810" y="166854"/>
                    </a:cubicBezTo>
                    <a:lnTo>
                      <a:pt x="57810" y="237303"/>
                    </a:lnTo>
                    <a:cubicBezTo>
                      <a:pt x="51622" y="243483"/>
                      <a:pt x="43136" y="247544"/>
                      <a:pt x="33767" y="247544"/>
                    </a:cubicBezTo>
                    <a:cubicBezTo>
                      <a:pt x="15204" y="247544"/>
                      <a:pt x="0" y="232359"/>
                      <a:pt x="0" y="213820"/>
                    </a:cubicBezTo>
                    <a:lnTo>
                      <a:pt x="0" y="167384"/>
                    </a:lnTo>
                    <a:cubicBezTo>
                      <a:pt x="0" y="154847"/>
                      <a:pt x="6011" y="136661"/>
                      <a:pt x="13259" y="126597"/>
                    </a:cubicBezTo>
                    <a:lnTo>
                      <a:pt x="92991" y="18186"/>
                    </a:lnTo>
                    <a:cubicBezTo>
                      <a:pt x="100239" y="8122"/>
                      <a:pt x="116327" y="0"/>
                      <a:pt x="128702" y="0"/>
                    </a:cubicBezTo>
                    <a:close/>
                  </a:path>
                </a:pathLst>
              </a:custGeom>
              <a:solidFill>
                <a:schemeClr val="accent2">
                  <a:lumMod val="75000"/>
                </a:schemeClr>
              </a:solidFill>
              <a:ln>
                <a:noFill/>
              </a:ln>
            </p:spPr>
            <p:txBody>
              <a:bodyPr/>
              <a:lstStyle/>
              <a:p>
                <a:endParaRPr lang="zh-CN" altLang="en-US"/>
              </a:p>
            </p:txBody>
          </p:sp>
          <p:sp>
            <p:nvSpPr>
              <p:cNvPr id="136" name="文本框 135">
                <a:extLst>
                  <a:ext uri="{FF2B5EF4-FFF2-40B4-BE49-F238E27FC236}">
                    <a16:creationId xmlns:a16="http://schemas.microsoft.com/office/drawing/2014/main" id="{FA21051A-A528-4097-846B-9142D74F6E0A}"/>
                  </a:ext>
                </a:extLst>
              </p:cNvPr>
              <p:cNvSpPr txBox="1"/>
              <p:nvPr/>
            </p:nvSpPr>
            <p:spPr>
              <a:xfrm>
                <a:off x="7070831" y="3561012"/>
                <a:ext cx="666940"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Store</a:t>
                </a:r>
              </a:p>
            </p:txBody>
          </p:sp>
        </p:grpSp>
        <p:grpSp>
          <p:nvGrpSpPr>
            <p:cNvPr id="27" name="组合 26">
              <a:extLst>
                <a:ext uri="{FF2B5EF4-FFF2-40B4-BE49-F238E27FC236}">
                  <a16:creationId xmlns:a16="http://schemas.microsoft.com/office/drawing/2014/main" id="{2566F996-944C-4C59-AFCC-FE74B6626AD6}"/>
                </a:ext>
              </a:extLst>
            </p:cNvPr>
            <p:cNvGrpSpPr/>
            <p:nvPr/>
          </p:nvGrpSpPr>
          <p:grpSpPr>
            <a:xfrm>
              <a:off x="8213256" y="2564778"/>
              <a:ext cx="821176" cy="689352"/>
              <a:chOff x="8203426" y="2622385"/>
              <a:chExt cx="666940" cy="729639"/>
            </a:xfrm>
          </p:grpSpPr>
          <p:sp>
            <p:nvSpPr>
              <p:cNvPr id="134" name="female-worker_50581">
                <a:extLst>
                  <a:ext uri="{FF2B5EF4-FFF2-40B4-BE49-F238E27FC236}">
                    <a16:creationId xmlns:a16="http://schemas.microsoft.com/office/drawing/2014/main" id="{A4A8B349-5937-436E-B393-1ADE648FE4A6}"/>
                  </a:ext>
                </a:extLst>
              </p:cNvPr>
              <p:cNvSpPr>
                <a:spLocks noChangeAspect="1"/>
              </p:cNvSpPr>
              <p:nvPr/>
            </p:nvSpPr>
            <p:spPr bwMode="auto">
              <a:xfrm>
                <a:off x="8266254" y="2622385"/>
                <a:ext cx="354912" cy="488813"/>
              </a:xfrm>
              <a:custGeom>
                <a:avLst/>
                <a:gdLst>
                  <a:gd name="connsiteX0" fmla="*/ 146458 w 495087"/>
                  <a:gd name="connsiteY0" fmla="*/ 391638 h 606651"/>
                  <a:gd name="connsiteX1" fmla="*/ 145536 w 495087"/>
                  <a:gd name="connsiteY1" fmla="*/ 400729 h 606651"/>
                  <a:gd name="connsiteX2" fmla="*/ 116325 w 495087"/>
                  <a:gd name="connsiteY2" fmla="*/ 489968 h 606651"/>
                  <a:gd name="connsiteX3" fmla="*/ 164203 w 495087"/>
                  <a:gd name="connsiteY3" fmla="*/ 458150 h 606651"/>
                  <a:gd name="connsiteX4" fmla="*/ 247515 w 495087"/>
                  <a:gd name="connsiteY4" fmla="*/ 562291 h 606651"/>
                  <a:gd name="connsiteX5" fmla="*/ 330884 w 495087"/>
                  <a:gd name="connsiteY5" fmla="*/ 458150 h 606651"/>
                  <a:gd name="connsiteX6" fmla="*/ 378762 w 495087"/>
                  <a:gd name="connsiteY6" fmla="*/ 489968 h 606651"/>
                  <a:gd name="connsiteX7" fmla="*/ 349551 w 495087"/>
                  <a:gd name="connsiteY7" fmla="*/ 400729 h 606651"/>
                  <a:gd name="connsiteX8" fmla="*/ 348629 w 495087"/>
                  <a:gd name="connsiteY8" fmla="*/ 391638 h 606651"/>
                  <a:gd name="connsiteX9" fmla="*/ 436492 w 495087"/>
                  <a:gd name="connsiteY9" fmla="*/ 421500 h 606651"/>
                  <a:gd name="connsiteX10" fmla="*/ 448361 w 495087"/>
                  <a:gd name="connsiteY10" fmla="*/ 428461 h 606651"/>
                  <a:gd name="connsiteX11" fmla="*/ 489671 w 495087"/>
                  <a:gd name="connsiteY11" fmla="*/ 484732 h 606651"/>
                  <a:gd name="connsiteX12" fmla="*/ 492667 w 495087"/>
                  <a:gd name="connsiteY12" fmla="*/ 500785 h 606651"/>
                  <a:gd name="connsiteX13" fmla="*/ 494165 w 495087"/>
                  <a:gd name="connsiteY13" fmla="*/ 513673 h 606651"/>
                  <a:gd name="connsiteX14" fmla="*/ 495087 w 495087"/>
                  <a:gd name="connsiteY14" fmla="*/ 536457 h 606651"/>
                  <a:gd name="connsiteX15" fmla="*/ 494741 w 495087"/>
                  <a:gd name="connsiteY15" fmla="*/ 549460 h 606651"/>
                  <a:gd name="connsiteX16" fmla="*/ 480856 w 495087"/>
                  <a:gd name="connsiteY16" fmla="*/ 587262 h 606651"/>
                  <a:gd name="connsiteX17" fmla="*/ 433554 w 495087"/>
                  <a:gd name="connsiteY17" fmla="*/ 606651 h 606651"/>
                  <a:gd name="connsiteX18" fmla="*/ 247515 w 495087"/>
                  <a:gd name="connsiteY18" fmla="*/ 606594 h 606651"/>
                  <a:gd name="connsiteX19" fmla="*/ 61533 w 495087"/>
                  <a:gd name="connsiteY19" fmla="*/ 606651 h 606651"/>
                  <a:gd name="connsiteX20" fmla="*/ 14231 w 495087"/>
                  <a:gd name="connsiteY20" fmla="*/ 587262 h 606651"/>
                  <a:gd name="connsiteX21" fmla="*/ 346 w 495087"/>
                  <a:gd name="connsiteY21" fmla="*/ 549460 h 606651"/>
                  <a:gd name="connsiteX22" fmla="*/ 0 w 495087"/>
                  <a:gd name="connsiteY22" fmla="*/ 536457 h 606651"/>
                  <a:gd name="connsiteX23" fmla="*/ 922 w 495087"/>
                  <a:gd name="connsiteY23" fmla="*/ 513673 h 606651"/>
                  <a:gd name="connsiteX24" fmla="*/ 2420 w 495087"/>
                  <a:gd name="connsiteY24" fmla="*/ 500785 h 606651"/>
                  <a:gd name="connsiteX25" fmla="*/ 5416 w 495087"/>
                  <a:gd name="connsiteY25" fmla="*/ 484732 h 606651"/>
                  <a:gd name="connsiteX26" fmla="*/ 46726 w 495087"/>
                  <a:gd name="connsiteY26" fmla="*/ 428461 h 606651"/>
                  <a:gd name="connsiteX27" fmla="*/ 58595 w 495087"/>
                  <a:gd name="connsiteY27" fmla="*/ 421500 h 606651"/>
                  <a:gd name="connsiteX28" fmla="*/ 146458 w 495087"/>
                  <a:gd name="connsiteY28" fmla="*/ 391638 h 606651"/>
                  <a:gd name="connsiteX29" fmla="*/ 247341 w 495087"/>
                  <a:gd name="connsiteY29" fmla="*/ 0 h 606651"/>
                  <a:gd name="connsiteX30" fmla="*/ 247514 w 495087"/>
                  <a:gd name="connsiteY30" fmla="*/ 0 h 606651"/>
                  <a:gd name="connsiteX31" fmla="*/ 247745 w 495087"/>
                  <a:gd name="connsiteY31" fmla="*/ 0 h 606651"/>
                  <a:gd name="connsiteX32" fmla="*/ 414430 w 495087"/>
                  <a:gd name="connsiteY32" fmla="*/ 171035 h 606651"/>
                  <a:gd name="connsiteX33" fmla="*/ 399392 w 495087"/>
                  <a:gd name="connsiteY33" fmla="*/ 241451 h 606651"/>
                  <a:gd name="connsiteX34" fmla="*/ 393457 w 495087"/>
                  <a:gd name="connsiteY34" fmla="*/ 261241 h 606651"/>
                  <a:gd name="connsiteX35" fmla="*/ 390346 w 495087"/>
                  <a:gd name="connsiteY35" fmla="*/ 280916 h 606651"/>
                  <a:gd name="connsiteX36" fmla="*/ 390807 w 495087"/>
                  <a:gd name="connsiteY36" fmla="*/ 287014 h 606651"/>
                  <a:gd name="connsiteX37" fmla="*/ 406940 w 495087"/>
                  <a:gd name="connsiteY37" fmla="*/ 316009 h 606651"/>
                  <a:gd name="connsiteX38" fmla="*/ 327659 w 495087"/>
                  <a:gd name="connsiteY38" fmla="*/ 350987 h 606651"/>
                  <a:gd name="connsiteX39" fmla="*/ 301501 w 495087"/>
                  <a:gd name="connsiteY39" fmla="*/ 355014 h 606651"/>
                  <a:gd name="connsiteX40" fmla="*/ 292571 w 495087"/>
                  <a:gd name="connsiteY40" fmla="*/ 356682 h 606651"/>
                  <a:gd name="connsiteX41" fmla="*/ 307090 w 495087"/>
                  <a:gd name="connsiteY41" fmla="*/ 398967 h 606651"/>
                  <a:gd name="connsiteX42" fmla="*/ 247745 w 495087"/>
                  <a:gd name="connsiteY42" fmla="*/ 498262 h 606651"/>
                  <a:gd name="connsiteX43" fmla="*/ 247341 w 495087"/>
                  <a:gd name="connsiteY43" fmla="*/ 498262 h 606651"/>
                  <a:gd name="connsiteX44" fmla="*/ 187996 w 495087"/>
                  <a:gd name="connsiteY44" fmla="*/ 398967 h 606651"/>
                  <a:gd name="connsiteX45" fmla="*/ 202515 w 495087"/>
                  <a:gd name="connsiteY45" fmla="*/ 356682 h 606651"/>
                  <a:gd name="connsiteX46" fmla="*/ 193585 w 495087"/>
                  <a:gd name="connsiteY46" fmla="*/ 355014 h 606651"/>
                  <a:gd name="connsiteX47" fmla="*/ 167427 w 495087"/>
                  <a:gd name="connsiteY47" fmla="*/ 350987 h 606651"/>
                  <a:gd name="connsiteX48" fmla="*/ 88146 w 495087"/>
                  <a:gd name="connsiteY48" fmla="*/ 316009 h 606651"/>
                  <a:gd name="connsiteX49" fmla="*/ 104221 w 495087"/>
                  <a:gd name="connsiteY49" fmla="*/ 287014 h 606651"/>
                  <a:gd name="connsiteX50" fmla="*/ 104740 w 495087"/>
                  <a:gd name="connsiteY50" fmla="*/ 280916 h 606651"/>
                  <a:gd name="connsiteX51" fmla="*/ 101629 w 495087"/>
                  <a:gd name="connsiteY51" fmla="*/ 261241 h 606651"/>
                  <a:gd name="connsiteX52" fmla="*/ 95694 w 495087"/>
                  <a:gd name="connsiteY52" fmla="*/ 241451 h 606651"/>
                  <a:gd name="connsiteX53" fmla="*/ 80656 w 495087"/>
                  <a:gd name="connsiteY53" fmla="*/ 171035 h 606651"/>
                  <a:gd name="connsiteX54" fmla="*/ 247341 w 495087"/>
                  <a:gd name="connsiteY54"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5087" h="606651">
                    <a:moveTo>
                      <a:pt x="146458" y="391638"/>
                    </a:moveTo>
                    <a:cubicBezTo>
                      <a:pt x="145997" y="394400"/>
                      <a:pt x="145651" y="397449"/>
                      <a:pt x="145536" y="400729"/>
                    </a:cubicBezTo>
                    <a:cubicBezTo>
                      <a:pt x="134301" y="408554"/>
                      <a:pt x="101287" y="436919"/>
                      <a:pt x="116325" y="489968"/>
                    </a:cubicBezTo>
                    <a:cubicBezTo>
                      <a:pt x="116325" y="489968"/>
                      <a:pt x="140005" y="461775"/>
                      <a:pt x="164203" y="458150"/>
                    </a:cubicBezTo>
                    <a:cubicBezTo>
                      <a:pt x="187192" y="498253"/>
                      <a:pt x="226428" y="549000"/>
                      <a:pt x="247515" y="562291"/>
                    </a:cubicBezTo>
                    <a:cubicBezTo>
                      <a:pt x="268659" y="549000"/>
                      <a:pt x="307838" y="498253"/>
                      <a:pt x="330884" y="458150"/>
                    </a:cubicBezTo>
                    <a:cubicBezTo>
                      <a:pt x="355082" y="461775"/>
                      <a:pt x="378762" y="489968"/>
                      <a:pt x="378762" y="489968"/>
                    </a:cubicBezTo>
                    <a:cubicBezTo>
                      <a:pt x="393742" y="436919"/>
                      <a:pt x="360728" y="408554"/>
                      <a:pt x="349551" y="400729"/>
                    </a:cubicBezTo>
                    <a:cubicBezTo>
                      <a:pt x="349436" y="397449"/>
                      <a:pt x="349090" y="394400"/>
                      <a:pt x="348629" y="391638"/>
                    </a:cubicBezTo>
                    <a:cubicBezTo>
                      <a:pt x="350703" y="392271"/>
                      <a:pt x="431134" y="418680"/>
                      <a:pt x="436492" y="421500"/>
                    </a:cubicBezTo>
                    <a:cubicBezTo>
                      <a:pt x="440525" y="423628"/>
                      <a:pt x="444501" y="425872"/>
                      <a:pt x="448361" y="428461"/>
                    </a:cubicBezTo>
                    <a:cubicBezTo>
                      <a:pt x="468872" y="442385"/>
                      <a:pt x="484083" y="460279"/>
                      <a:pt x="489671" y="484732"/>
                    </a:cubicBezTo>
                    <a:cubicBezTo>
                      <a:pt x="490132" y="486861"/>
                      <a:pt x="492667" y="500785"/>
                      <a:pt x="492667" y="500785"/>
                    </a:cubicBezTo>
                    <a:cubicBezTo>
                      <a:pt x="493301" y="505042"/>
                      <a:pt x="493819" y="509357"/>
                      <a:pt x="494165" y="513673"/>
                    </a:cubicBezTo>
                    <a:cubicBezTo>
                      <a:pt x="494165" y="513845"/>
                      <a:pt x="495087" y="536342"/>
                      <a:pt x="495087" y="536457"/>
                    </a:cubicBezTo>
                    <a:cubicBezTo>
                      <a:pt x="495087" y="536457"/>
                      <a:pt x="494857" y="546986"/>
                      <a:pt x="494741" y="549460"/>
                    </a:cubicBezTo>
                    <a:cubicBezTo>
                      <a:pt x="493992" y="563442"/>
                      <a:pt x="491054" y="576445"/>
                      <a:pt x="480856" y="587262"/>
                    </a:cubicBezTo>
                    <a:cubicBezTo>
                      <a:pt x="467893" y="601013"/>
                      <a:pt x="452106" y="606651"/>
                      <a:pt x="433554" y="606651"/>
                    </a:cubicBezTo>
                    <a:cubicBezTo>
                      <a:pt x="371560" y="606594"/>
                      <a:pt x="309566" y="606594"/>
                      <a:pt x="247515" y="606594"/>
                    </a:cubicBezTo>
                    <a:cubicBezTo>
                      <a:pt x="185521" y="606594"/>
                      <a:pt x="123527" y="606594"/>
                      <a:pt x="61533" y="606651"/>
                    </a:cubicBezTo>
                    <a:cubicBezTo>
                      <a:pt x="42981" y="606651"/>
                      <a:pt x="27194" y="601013"/>
                      <a:pt x="14231" y="587262"/>
                    </a:cubicBezTo>
                    <a:cubicBezTo>
                      <a:pt x="4033" y="576445"/>
                      <a:pt x="1095" y="563442"/>
                      <a:pt x="346" y="549460"/>
                    </a:cubicBezTo>
                    <a:cubicBezTo>
                      <a:pt x="230" y="546986"/>
                      <a:pt x="0" y="536457"/>
                      <a:pt x="0" y="536457"/>
                    </a:cubicBezTo>
                    <a:cubicBezTo>
                      <a:pt x="0" y="536342"/>
                      <a:pt x="864" y="513845"/>
                      <a:pt x="922" y="513673"/>
                    </a:cubicBezTo>
                    <a:cubicBezTo>
                      <a:pt x="1268" y="509357"/>
                      <a:pt x="1786" y="505042"/>
                      <a:pt x="2420" y="500785"/>
                    </a:cubicBezTo>
                    <a:cubicBezTo>
                      <a:pt x="2420" y="500785"/>
                      <a:pt x="4897" y="486861"/>
                      <a:pt x="5416" y="484732"/>
                    </a:cubicBezTo>
                    <a:cubicBezTo>
                      <a:pt x="11004" y="460279"/>
                      <a:pt x="26215" y="442385"/>
                      <a:pt x="46726" y="428461"/>
                    </a:cubicBezTo>
                    <a:cubicBezTo>
                      <a:pt x="50586" y="425872"/>
                      <a:pt x="54562" y="423628"/>
                      <a:pt x="58595" y="421500"/>
                    </a:cubicBezTo>
                    <a:cubicBezTo>
                      <a:pt x="63953" y="418680"/>
                      <a:pt x="144384" y="392271"/>
                      <a:pt x="146458" y="391638"/>
                    </a:cubicBezTo>
                    <a:close/>
                    <a:moveTo>
                      <a:pt x="247341" y="0"/>
                    </a:moveTo>
                    <a:cubicBezTo>
                      <a:pt x="247399" y="0"/>
                      <a:pt x="247457" y="0"/>
                      <a:pt x="247514" y="0"/>
                    </a:cubicBezTo>
                    <a:cubicBezTo>
                      <a:pt x="247629" y="0"/>
                      <a:pt x="247687" y="0"/>
                      <a:pt x="247745" y="0"/>
                    </a:cubicBezTo>
                    <a:cubicBezTo>
                      <a:pt x="340104" y="1726"/>
                      <a:pt x="414430" y="77607"/>
                      <a:pt x="414430" y="171035"/>
                    </a:cubicBezTo>
                    <a:cubicBezTo>
                      <a:pt x="414430" y="196118"/>
                      <a:pt x="409072" y="219993"/>
                      <a:pt x="399392" y="241451"/>
                    </a:cubicBezTo>
                    <a:cubicBezTo>
                      <a:pt x="397375" y="248067"/>
                      <a:pt x="395301" y="254625"/>
                      <a:pt x="393457" y="261241"/>
                    </a:cubicBezTo>
                    <a:cubicBezTo>
                      <a:pt x="391499" y="268202"/>
                      <a:pt x="390289" y="274703"/>
                      <a:pt x="390346" y="280916"/>
                    </a:cubicBezTo>
                    <a:cubicBezTo>
                      <a:pt x="390346" y="282987"/>
                      <a:pt x="390519" y="285058"/>
                      <a:pt x="390807" y="287014"/>
                    </a:cubicBezTo>
                    <a:cubicBezTo>
                      <a:pt x="392593" y="292882"/>
                      <a:pt x="404981" y="312672"/>
                      <a:pt x="406940" y="316009"/>
                    </a:cubicBezTo>
                    <a:cubicBezTo>
                      <a:pt x="385103" y="339539"/>
                      <a:pt x="356179" y="345004"/>
                      <a:pt x="327659" y="350987"/>
                    </a:cubicBezTo>
                    <a:cubicBezTo>
                      <a:pt x="319247" y="352770"/>
                      <a:pt x="310605" y="353806"/>
                      <a:pt x="301501" y="355014"/>
                    </a:cubicBezTo>
                    <a:cubicBezTo>
                      <a:pt x="298563" y="355532"/>
                      <a:pt x="295567" y="356107"/>
                      <a:pt x="292571" y="356682"/>
                    </a:cubicBezTo>
                    <a:lnTo>
                      <a:pt x="307090" y="398967"/>
                    </a:lnTo>
                    <a:cubicBezTo>
                      <a:pt x="307090" y="398967"/>
                      <a:pt x="307493" y="460696"/>
                      <a:pt x="247745" y="498262"/>
                    </a:cubicBezTo>
                    <a:lnTo>
                      <a:pt x="247341" y="498262"/>
                    </a:lnTo>
                    <a:cubicBezTo>
                      <a:pt x="187593" y="460696"/>
                      <a:pt x="187996" y="398967"/>
                      <a:pt x="187996" y="398967"/>
                    </a:cubicBezTo>
                    <a:lnTo>
                      <a:pt x="202515" y="356682"/>
                    </a:lnTo>
                    <a:cubicBezTo>
                      <a:pt x="199519" y="356107"/>
                      <a:pt x="196523" y="355532"/>
                      <a:pt x="193585" y="355014"/>
                    </a:cubicBezTo>
                    <a:cubicBezTo>
                      <a:pt x="184481" y="353806"/>
                      <a:pt x="175839" y="352770"/>
                      <a:pt x="167427" y="350987"/>
                    </a:cubicBezTo>
                    <a:cubicBezTo>
                      <a:pt x="138907" y="345004"/>
                      <a:pt x="109983" y="339539"/>
                      <a:pt x="88146" y="316009"/>
                    </a:cubicBezTo>
                    <a:cubicBezTo>
                      <a:pt x="90105" y="312672"/>
                      <a:pt x="102493" y="292882"/>
                      <a:pt x="104221" y="287014"/>
                    </a:cubicBezTo>
                    <a:cubicBezTo>
                      <a:pt x="104567" y="285058"/>
                      <a:pt x="104740" y="282987"/>
                      <a:pt x="104740" y="280916"/>
                    </a:cubicBezTo>
                    <a:cubicBezTo>
                      <a:pt x="104797" y="274703"/>
                      <a:pt x="103530" y="268202"/>
                      <a:pt x="101629" y="261241"/>
                    </a:cubicBezTo>
                    <a:cubicBezTo>
                      <a:pt x="99785" y="254625"/>
                      <a:pt x="97711" y="248067"/>
                      <a:pt x="95694" y="241451"/>
                    </a:cubicBezTo>
                    <a:cubicBezTo>
                      <a:pt x="86014" y="219993"/>
                      <a:pt x="80656" y="196118"/>
                      <a:pt x="80656" y="171035"/>
                    </a:cubicBezTo>
                    <a:cubicBezTo>
                      <a:pt x="80656" y="77607"/>
                      <a:pt x="154982" y="1726"/>
                      <a:pt x="247341" y="0"/>
                    </a:cubicBezTo>
                    <a:close/>
                  </a:path>
                </a:pathLst>
              </a:custGeom>
              <a:solidFill>
                <a:schemeClr val="accent2">
                  <a:lumMod val="75000"/>
                </a:schemeClr>
              </a:solidFill>
              <a:ln>
                <a:noFill/>
              </a:ln>
            </p:spPr>
            <p:txBody>
              <a:bodyPr/>
              <a:lstStyle/>
              <a:p>
                <a:endParaRPr lang="zh-CN" altLang="en-US"/>
              </a:p>
            </p:txBody>
          </p:sp>
          <p:sp>
            <p:nvSpPr>
              <p:cNvPr id="137" name="文本框 136">
                <a:extLst>
                  <a:ext uri="{FF2B5EF4-FFF2-40B4-BE49-F238E27FC236}">
                    <a16:creationId xmlns:a16="http://schemas.microsoft.com/office/drawing/2014/main" id="{67E167CA-3778-4847-AD0D-1E199CB4718B}"/>
                  </a:ext>
                </a:extLst>
              </p:cNvPr>
              <p:cNvSpPr txBox="1"/>
              <p:nvPr/>
            </p:nvSpPr>
            <p:spPr>
              <a:xfrm>
                <a:off x="8203426" y="2947618"/>
                <a:ext cx="666940"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Buyer</a:t>
                </a:r>
              </a:p>
            </p:txBody>
          </p:sp>
        </p:grpSp>
        <p:sp>
          <p:nvSpPr>
            <p:cNvPr id="28" name="箭头: 右 27">
              <a:extLst>
                <a:ext uri="{FF2B5EF4-FFF2-40B4-BE49-F238E27FC236}">
                  <a16:creationId xmlns:a16="http://schemas.microsoft.com/office/drawing/2014/main" id="{78C54776-2566-40E8-B299-2BE2BA26A76A}"/>
                </a:ext>
              </a:extLst>
            </p:cNvPr>
            <p:cNvSpPr/>
            <p:nvPr/>
          </p:nvSpPr>
          <p:spPr>
            <a:xfrm rot="2247396">
              <a:off x="6293953" y="3392450"/>
              <a:ext cx="742402" cy="327472"/>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PAST</a:t>
              </a:r>
              <a:endParaRPr lang="zh-CN" altLang="en-US" sz="1200" dirty="0"/>
            </a:p>
          </p:txBody>
        </p:sp>
        <p:sp>
          <p:nvSpPr>
            <p:cNvPr id="138" name="箭头: 右 137">
              <a:extLst>
                <a:ext uri="{FF2B5EF4-FFF2-40B4-BE49-F238E27FC236}">
                  <a16:creationId xmlns:a16="http://schemas.microsoft.com/office/drawing/2014/main" id="{75B17C38-AA32-4F40-B366-48E1E424622E}"/>
                </a:ext>
              </a:extLst>
            </p:cNvPr>
            <p:cNvSpPr/>
            <p:nvPr/>
          </p:nvSpPr>
          <p:spPr>
            <a:xfrm rot="18777821">
              <a:off x="7756433" y="3366134"/>
              <a:ext cx="742402" cy="327472"/>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PAST</a:t>
              </a:r>
              <a:endParaRPr lang="zh-CN" altLang="en-US" sz="1200" dirty="0"/>
            </a:p>
          </p:txBody>
        </p:sp>
        <p:sp>
          <p:nvSpPr>
            <p:cNvPr id="139" name="箭头: 右 138">
              <a:extLst>
                <a:ext uri="{FF2B5EF4-FFF2-40B4-BE49-F238E27FC236}">
                  <a16:creationId xmlns:a16="http://schemas.microsoft.com/office/drawing/2014/main" id="{E068A720-ABD6-4C2D-9E97-FFFE6480A082}"/>
                </a:ext>
              </a:extLst>
            </p:cNvPr>
            <p:cNvSpPr/>
            <p:nvPr/>
          </p:nvSpPr>
          <p:spPr>
            <a:xfrm>
              <a:off x="6677473" y="2735619"/>
              <a:ext cx="1353475" cy="327472"/>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NOW</a:t>
              </a:r>
              <a:endParaRPr lang="zh-CN" altLang="en-US" sz="1200" dirty="0"/>
            </a:p>
          </p:txBody>
        </p:sp>
        <p:sp>
          <p:nvSpPr>
            <p:cNvPr id="140" name="文本框 139">
              <a:extLst>
                <a:ext uri="{FF2B5EF4-FFF2-40B4-BE49-F238E27FC236}">
                  <a16:creationId xmlns:a16="http://schemas.microsoft.com/office/drawing/2014/main" id="{9AB5E04E-2E3C-4DD1-B332-B3C168AAE079}"/>
                </a:ext>
              </a:extLst>
            </p:cNvPr>
            <p:cNvSpPr txBox="1"/>
            <p:nvPr/>
          </p:nvSpPr>
          <p:spPr>
            <a:xfrm>
              <a:off x="6665154" y="2358903"/>
              <a:ext cx="2390769"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Use e-commerce</a:t>
              </a:r>
            </a:p>
          </p:txBody>
        </p:sp>
      </p:grpSp>
      <p:sp>
        <p:nvSpPr>
          <p:cNvPr id="141" name="factory-stock-house_18404">
            <a:extLst>
              <a:ext uri="{FF2B5EF4-FFF2-40B4-BE49-F238E27FC236}">
                <a16:creationId xmlns:a16="http://schemas.microsoft.com/office/drawing/2014/main" id="{476DCAE7-B339-4621-B534-5ECD3343BB86}"/>
              </a:ext>
            </a:extLst>
          </p:cNvPr>
          <p:cNvSpPr>
            <a:spLocks noChangeAspect="1"/>
          </p:cNvSpPr>
          <p:nvPr/>
        </p:nvSpPr>
        <p:spPr bwMode="auto">
          <a:xfrm>
            <a:off x="9579311" y="3100052"/>
            <a:ext cx="403610" cy="409899"/>
          </a:xfrm>
          <a:custGeom>
            <a:avLst/>
            <a:gdLst>
              <a:gd name="connsiteX0" fmla="*/ 394672 w 606368"/>
              <a:gd name="connsiteY0" fmla="*/ 533404 h 607286"/>
              <a:gd name="connsiteX1" fmla="*/ 463473 w 606368"/>
              <a:gd name="connsiteY1" fmla="*/ 533404 h 607286"/>
              <a:gd name="connsiteX2" fmla="*/ 463473 w 606368"/>
              <a:gd name="connsiteY2" fmla="*/ 592679 h 607286"/>
              <a:gd name="connsiteX3" fmla="*/ 394672 w 606368"/>
              <a:gd name="connsiteY3" fmla="*/ 592679 h 607286"/>
              <a:gd name="connsiteX4" fmla="*/ 310135 w 606368"/>
              <a:gd name="connsiteY4" fmla="*/ 533404 h 607286"/>
              <a:gd name="connsiteX5" fmla="*/ 379007 w 606368"/>
              <a:gd name="connsiteY5" fmla="*/ 533404 h 607286"/>
              <a:gd name="connsiteX6" fmla="*/ 379007 w 606368"/>
              <a:gd name="connsiteY6" fmla="*/ 592679 h 607286"/>
              <a:gd name="connsiteX7" fmla="*/ 310135 w 606368"/>
              <a:gd name="connsiteY7" fmla="*/ 592679 h 607286"/>
              <a:gd name="connsiteX8" fmla="*/ 225597 w 606368"/>
              <a:gd name="connsiteY8" fmla="*/ 533404 h 607286"/>
              <a:gd name="connsiteX9" fmla="*/ 294539 w 606368"/>
              <a:gd name="connsiteY9" fmla="*/ 533404 h 607286"/>
              <a:gd name="connsiteX10" fmla="*/ 294539 w 606368"/>
              <a:gd name="connsiteY10" fmla="*/ 592679 h 607286"/>
              <a:gd name="connsiteX11" fmla="*/ 225597 w 606368"/>
              <a:gd name="connsiteY11" fmla="*/ 592679 h 607286"/>
              <a:gd name="connsiteX12" fmla="*/ 141131 w 606368"/>
              <a:gd name="connsiteY12" fmla="*/ 533404 h 607286"/>
              <a:gd name="connsiteX13" fmla="*/ 209932 w 606368"/>
              <a:gd name="connsiteY13" fmla="*/ 533404 h 607286"/>
              <a:gd name="connsiteX14" fmla="*/ 209932 w 606368"/>
              <a:gd name="connsiteY14" fmla="*/ 592679 h 607286"/>
              <a:gd name="connsiteX15" fmla="*/ 141131 w 606368"/>
              <a:gd name="connsiteY15" fmla="*/ 592679 h 607286"/>
              <a:gd name="connsiteX16" fmla="*/ 310135 w 606368"/>
              <a:gd name="connsiteY16" fmla="*/ 452042 h 607286"/>
              <a:gd name="connsiteX17" fmla="*/ 379007 w 606368"/>
              <a:gd name="connsiteY17" fmla="*/ 452042 h 607286"/>
              <a:gd name="connsiteX18" fmla="*/ 379007 w 606368"/>
              <a:gd name="connsiteY18" fmla="*/ 511317 h 607286"/>
              <a:gd name="connsiteX19" fmla="*/ 310135 w 606368"/>
              <a:gd name="connsiteY19" fmla="*/ 511317 h 607286"/>
              <a:gd name="connsiteX20" fmla="*/ 225597 w 606368"/>
              <a:gd name="connsiteY20" fmla="*/ 452042 h 607286"/>
              <a:gd name="connsiteX21" fmla="*/ 294539 w 606368"/>
              <a:gd name="connsiteY21" fmla="*/ 452042 h 607286"/>
              <a:gd name="connsiteX22" fmla="*/ 294539 w 606368"/>
              <a:gd name="connsiteY22" fmla="*/ 511317 h 607286"/>
              <a:gd name="connsiteX23" fmla="*/ 225597 w 606368"/>
              <a:gd name="connsiteY23" fmla="*/ 511317 h 607286"/>
              <a:gd name="connsiteX24" fmla="*/ 141131 w 606368"/>
              <a:gd name="connsiteY24" fmla="*/ 452042 h 607286"/>
              <a:gd name="connsiteX25" fmla="*/ 209932 w 606368"/>
              <a:gd name="connsiteY25" fmla="*/ 452042 h 607286"/>
              <a:gd name="connsiteX26" fmla="*/ 209932 w 606368"/>
              <a:gd name="connsiteY26" fmla="*/ 511317 h 607286"/>
              <a:gd name="connsiteX27" fmla="*/ 141131 w 606368"/>
              <a:gd name="connsiteY27" fmla="*/ 511317 h 607286"/>
              <a:gd name="connsiteX28" fmla="*/ 225597 w 606368"/>
              <a:gd name="connsiteY28" fmla="*/ 370610 h 607286"/>
              <a:gd name="connsiteX29" fmla="*/ 294539 w 606368"/>
              <a:gd name="connsiteY29" fmla="*/ 370610 h 607286"/>
              <a:gd name="connsiteX30" fmla="*/ 294539 w 606368"/>
              <a:gd name="connsiteY30" fmla="*/ 430026 h 607286"/>
              <a:gd name="connsiteX31" fmla="*/ 225597 w 606368"/>
              <a:gd name="connsiteY31" fmla="*/ 430026 h 607286"/>
              <a:gd name="connsiteX32" fmla="*/ 141131 w 606368"/>
              <a:gd name="connsiteY32" fmla="*/ 370610 h 607286"/>
              <a:gd name="connsiteX33" fmla="*/ 209932 w 606368"/>
              <a:gd name="connsiteY33" fmla="*/ 370610 h 607286"/>
              <a:gd name="connsiteX34" fmla="*/ 209932 w 606368"/>
              <a:gd name="connsiteY34" fmla="*/ 430026 h 607286"/>
              <a:gd name="connsiteX35" fmla="*/ 141131 w 606368"/>
              <a:gd name="connsiteY35" fmla="*/ 430026 h 607286"/>
              <a:gd name="connsiteX36" fmla="*/ 294547 w 606368"/>
              <a:gd name="connsiteY36" fmla="*/ 0 h 607286"/>
              <a:gd name="connsiteX37" fmla="*/ 606368 w 606368"/>
              <a:gd name="connsiteY37" fmla="*/ 141363 h 607286"/>
              <a:gd name="connsiteX38" fmla="*/ 606368 w 606368"/>
              <a:gd name="connsiteY38" fmla="*/ 607286 h 607286"/>
              <a:gd name="connsiteX39" fmla="*/ 497166 w 606368"/>
              <a:gd name="connsiteY39" fmla="*/ 607286 h 607286"/>
              <a:gd name="connsiteX40" fmla="*/ 497166 w 606368"/>
              <a:gd name="connsiteY40" fmla="*/ 228501 h 607286"/>
              <a:gd name="connsiteX41" fmla="*/ 109102 w 606368"/>
              <a:gd name="connsiteY41" fmla="*/ 228501 h 607286"/>
              <a:gd name="connsiteX42" fmla="*/ 109102 w 606368"/>
              <a:gd name="connsiteY42" fmla="*/ 607286 h 607286"/>
              <a:gd name="connsiteX43" fmla="*/ 0 w 606368"/>
              <a:gd name="connsiteY43" fmla="*/ 607286 h 607286"/>
              <a:gd name="connsiteX44" fmla="*/ 0 w 606368"/>
              <a:gd name="connsiteY44" fmla="*/ 141363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368" h="607286">
                <a:moveTo>
                  <a:pt x="394672" y="533404"/>
                </a:moveTo>
                <a:lnTo>
                  <a:pt x="463473" y="533404"/>
                </a:lnTo>
                <a:lnTo>
                  <a:pt x="463473" y="592679"/>
                </a:lnTo>
                <a:lnTo>
                  <a:pt x="394672" y="592679"/>
                </a:lnTo>
                <a:close/>
                <a:moveTo>
                  <a:pt x="310135" y="533404"/>
                </a:moveTo>
                <a:lnTo>
                  <a:pt x="379007" y="533404"/>
                </a:lnTo>
                <a:lnTo>
                  <a:pt x="379007" y="592679"/>
                </a:lnTo>
                <a:lnTo>
                  <a:pt x="310135" y="592679"/>
                </a:lnTo>
                <a:close/>
                <a:moveTo>
                  <a:pt x="225597" y="533404"/>
                </a:moveTo>
                <a:lnTo>
                  <a:pt x="294539" y="533404"/>
                </a:lnTo>
                <a:lnTo>
                  <a:pt x="294539" y="592679"/>
                </a:lnTo>
                <a:lnTo>
                  <a:pt x="225597" y="592679"/>
                </a:lnTo>
                <a:close/>
                <a:moveTo>
                  <a:pt x="141131" y="533404"/>
                </a:moveTo>
                <a:lnTo>
                  <a:pt x="209932" y="533404"/>
                </a:lnTo>
                <a:lnTo>
                  <a:pt x="209932" y="592679"/>
                </a:lnTo>
                <a:lnTo>
                  <a:pt x="141131" y="592679"/>
                </a:lnTo>
                <a:close/>
                <a:moveTo>
                  <a:pt x="310135" y="452042"/>
                </a:moveTo>
                <a:lnTo>
                  <a:pt x="379007" y="452042"/>
                </a:lnTo>
                <a:lnTo>
                  <a:pt x="379007" y="511317"/>
                </a:lnTo>
                <a:lnTo>
                  <a:pt x="310135" y="511317"/>
                </a:lnTo>
                <a:close/>
                <a:moveTo>
                  <a:pt x="225597" y="452042"/>
                </a:moveTo>
                <a:lnTo>
                  <a:pt x="294539" y="452042"/>
                </a:lnTo>
                <a:lnTo>
                  <a:pt x="294539" y="511317"/>
                </a:lnTo>
                <a:lnTo>
                  <a:pt x="225597" y="511317"/>
                </a:lnTo>
                <a:close/>
                <a:moveTo>
                  <a:pt x="141131" y="452042"/>
                </a:moveTo>
                <a:lnTo>
                  <a:pt x="209932" y="452042"/>
                </a:lnTo>
                <a:lnTo>
                  <a:pt x="209932" y="511317"/>
                </a:lnTo>
                <a:lnTo>
                  <a:pt x="141131" y="511317"/>
                </a:lnTo>
                <a:close/>
                <a:moveTo>
                  <a:pt x="225597" y="370610"/>
                </a:moveTo>
                <a:lnTo>
                  <a:pt x="294539" y="370610"/>
                </a:lnTo>
                <a:lnTo>
                  <a:pt x="294539" y="430026"/>
                </a:lnTo>
                <a:lnTo>
                  <a:pt x="225597" y="430026"/>
                </a:lnTo>
                <a:close/>
                <a:moveTo>
                  <a:pt x="141131" y="370610"/>
                </a:moveTo>
                <a:lnTo>
                  <a:pt x="209932" y="370610"/>
                </a:lnTo>
                <a:lnTo>
                  <a:pt x="209932" y="430026"/>
                </a:lnTo>
                <a:lnTo>
                  <a:pt x="141131" y="430026"/>
                </a:lnTo>
                <a:close/>
                <a:moveTo>
                  <a:pt x="294547" y="0"/>
                </a:moveTo>
                <a:lnTo>
                  <a:pt x="606368" y="141363"/>
                </a:lnTo>
                <a:lnTo>
                  <a:pt x="606368" y="607286"/>
                </a:lnTo>
                <a:lnTo>
                  <a:pt x="497166" y="607286"/>
                </a:lnTo>
                <a:lnTo>
                  <a:pt x="497166" y="228501"/>
                </a:lnTo>
                <a:lnTo>
                  <a:pt x="109102" y="228501"/>
                </a:lnTo>
                <a:lnTo>
                  <a:pt x="109102" y="607286"/>
                </a:lnTo>
                <a:lnTo>
                  <a:pt x="0" y="607286"/>
                </a:lnTo>
                <a:lnTo>
                  <a:pt x="0" y="141363"/>
                </a:lnTo>
                <a:close/>
              </a:path>
            </a:pathLst>
          </a:custGeom>
          <a:solidFill>
            <a:schemeClr val="accent2">
              <a:lumMod val="75000"/>
            </a:schemeClr>
          </a:solidFill>
          <a:ln>
            <a:noFill/>
          </a:ln>
        </p:spPr>
        <p:txBody>
          <a:bodyPr/>
          <a:lstStyle/>
          <a:p>
            <a:endParaRPr lang="zh-CN" altLang="en-US" dirty="0"/>
          </a:p>
        </p:txBody>
      </p:sp>
      <p:sp>
        <p:nvSpPr>
          <p:cNvPr id="142" name="delivery-truck_286101">
            <a:extLst>
              <a:ext uri="{FF2B5EF4-FFF2-40B4-BE49-F238E27FC236}">
                <a16:creationId xmlns:a16="http://schemas.microsoft.com/office/drawing/2014/main" id="{8F23A16F-6AB5-4EF4-BC9B-18AFA27C65F8}"/>
              </a:ext>
            </a:extLst>
          </p:cNvPr>
          <p:cNvSpPr>
            <a:spLocks noChangeAspect="1"/>
          </p:cNvSpPr>
          <p:nvPr/>
        </p:nvSpPr>
        <p:spPr bwMode="auto">
          <a:xfrm rot="2191101">
            <a:off x="5997578" y="2991629"/>
            <a:ext cx="265918" cy="185225"/>
          </a:xfrm>
          <a:custGeom>
            <a:avLst/>
            <a:gdLst>
              <a:gd name="connsiteX0" fmla="*/ 434969 w 607639"/>
              <a:gd name="connsiteY0" fmla="*/ 300979 h 423251"/>
              <a:gd name="connsiteX1" fmla="*/ 397765 w 607639"/>
              <a:gd name="connsiteY1" fmla="*/ 338212 h 423251"/>
              <a:gd name="connsiteX2" fmla="*/ 434969 w 607639"/>
              <a:gd name="connsiteY2" fmla="*/ 375355 h 423251"/>
              <a:gd name="connsiteX3" fmla="*/ 472173 w 607639"/>
              <a:gd name="connsiteY3" fmla="*/ 338212 h 423251"/>
              <a:gd name="connsiteX4" fmla="*/ 472173 w 607639"/>
              <a:gd name="connsiteY4" fmla="*/ 338123 h 423251"/>
              <a:gd name="connsiteX5" fmla="*/ 434969 w 607639"/>
              <a:gd name="connsiteY5" fmla="*/ 300979 h 423251"/>
              <a:gd name="connsiteX6" fmla="*/ 207649 w 607639"/>
              <a:gd name="connsiteY6" fmla="*/ 300979 h 423251"/>
              <a:gd name="connsiteX7" fmla="*/ 170356 w 607639"/>
              <a:gd name="connsiteY7" fmla="*/ 338212 h 423251"/>
              <a:gd name="connsiteX8" fmla="*/ 207649 w 607639"/>
              <a:gd name="connsiteY8" fmla="*/ 375355 h 423251"/>
              <a:gd name="connsiteX9" fmla="*/ 244854 w 607639"/>
              <a:gd name="connsiteY9" fmla="*/ 338212 h 423251"/>
              <a:gd name="connsiteX10" fmla="*/ 207649 w 607639"/>
              <a:gd name="connsiteY10" fmla="*/ 300979 h 423251"/>
              <a:gd name="connsiteX11" fmla="*/ 397765 w 607639"/>
              <a:gd name="connsiteY11" fmla="*/ 34930 h 423251"/>
              <a:gd name="connsiteX12" fmla="*/ 478670 w 607639"/>
              <a:gd name="connsiteY12" fmla="*/ 34930 h 423251"/>
              <a:gd name="connsiteX13" fmla="*/ 496916 w 607639"/>
              <a:gd name="connsiteY13" fmla="*/ 43283 h 423251"/>
              <a:gd name="connsiteX14" fmla="*/ 601854 w 607639"/>
              <a:gd name="connsiteY14" fmla="*/ 165466 h 423251"/>
              <a:gd name="connsiteX15" fmla="*/ 607639 w 607639"/>
              <a:gd name="connsiteY15" fmla="*/ 181017 h 423251"/>
              <a:gd name="connsiteX16" fmla="*/ 607639 w 607639"/>
              <a:gd name="connsiteY16" fmla="*/ 338212 h 423251"/>
              <a:gd name="connsiteX17" fmla="*/ 583608 w 607639"/>
              <a:gd name="connsiteY17" fmla="*/ 362115 h 423251"/>
              <a:gd name="connsiteX18" fmla="*/ 516676 w 607639"/>
              <a:gd name="connsiteY18" fmla="*/ 362115 h 423251"/>
              <a:gd name="connsiteX19" fmla="*/ 434969 w 607639"/>
              <a:gd name="connsiteY19" fmla="*/ 423251 h 423251"/>
              <a:gd name="connsiteX20" fmla="*/ 353262 w 607639"/>
              <a:gd name="connsiteY20" fmla="*/ 362115 h 423251"/>
              <a:gd name="connsiteX21" fmla="*/ 289356 w 607639"/>
              <a:gd name="connsiteY21" fmla="*/ 362115 h 423251"/>
              <a:gd name="connsiteX22" fmla="*/ 207649 w 607639"/>
              <a:gd name="connsiteY22" fmla="*/ 423251 h 423251"/>
              <a:gd name="connsiteX23" fmla="*/ 125853 w 607639"/>
              <a:gd name="connsiteY23" fmla="*/ 362115 h 423251"/>
              <a:gd name="connsiteX24" fmla="*/ 23942 w 607639"/>
              <a:gd name="connsiteY24" fmla="*/ 362115 h 423251"/>
              <a:gd name="connsiteX25" fmla="*/ 0 w 607639"/>
              <a:gd name="connsiteY25" fmla="*/ 338212 h 423251"/>
              <a:gd name="connsiteX26" fmla="*/ 0 w 607639"/>
              <a:gd name="connsiteY26" fmla="*/ 266323 h 423251"/>
              <a:gd name="connsiteX27" fmla="*/ 373733 w 607639"/>
              <a:gd name="connsiteY27" fmla="*/ 266323 h 423251"/>
              <a:gd name="connsiteX28" fmla="*/ 397765 w 607639"/>
              <a:gd name="connsiteY28" fmla="*/ 242420 h 423251"/>
              <a:gd name="connsiteX29" fmla="*/ 23943 w 607639"/>
              <a:gd name="connsiteY29" fmla="*/ 0 h 423251"/>
              <a:gd name="connsiteX30" fmla="*/ 349793 w 607639"/>
              <a:gd name="connsiteY30" fmla="*/ 0 h 423251"/>
              <a:gd name="connsiteX31" fmla="*/ 349793 w 607639"/>
              <a:gd name="connsiteY31" fmla="*/ 218400 h 423251"/>
              <a:gd name="connsiteX32" fmla="*/ 0 w 607639"/>
              <a:gd name="connsiteY32" fmla="*/ 218400 h 423251"/>
              <a:gd name="connsiteX33" fmla="*/ 0 w 607639"/>
              <a:gd name="connsiteY33" fmla="*/ 23901 h 423251"/>
              <a:gd name="connsiteX34" fmla="*/ 7031 w 607639"/>
              <a:gd name="connsiteY34" fmla="*/ 7019 h 423251"/>
              <a:gd name="connsiteX35" fmla="*/ 23943 w 607639"/>
              <a:gd name="connsiteY35" fmla="*/ 0 h 4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639" h="423251">
                <a:moveTo>
                  <a:pt x="434969" y="300979"/>
                </a:moveTo>
                <a:cubicBezTo>
                  <a:pt x="414409" y="300979"/>
                  <a:pt x="397765" y="317685"/>
                  <a:pt x="397765" y="338212"/>
                </a:cubicBezTo>
                <a:cubicBezTo>
                  <a:pt x="397765" y="358649"/>
                  <a:pt x="414409" y="375355"/>
                  <a:pt x="434969" y="375355"/>
                </a:cubicBezTo>
                <a:cubicBezTo>
                  <a:pt x="455529" y="375355"/>
                  <a:pt x="472173" y="358649"/>
                  <a:pt x="472173" y="338212"/>
                </a:cubicBezTo>
                <a:cubicBezTo>
                  <a:pt x="472173" y="338212"/>
                  <a:pt x="472173" y="338123"/>
                  <a:pt x="472173" y="338123"/>
                </a:cubicBezTo>
                <a:cubicBezTo>
                  <a:pt x="472173" y="317685"/>
                  <a:pt x="455529" y="300979"/>
                  <a:pt x="434969" y="300979"/>
                </a:cubicBezTo>
                <a:close/>
                <a:moveTo>
                  <a:pt x="207649" y="300979"/>
                </a:moveTo>
                <a:cubicBezTo>
                  <a:pt x="187089" y="300979"/>
                  <a:pt x="170356" y="317685"/>
                  <a:pt x="170356" y="338212"/>
                </a:cubicBezTo>
                <a:cubicBezTo>
                  <a:pt x="170356" y="358649"/>
                  <a:pt x="187089" y="375355"/>
                  <a:pt x="207649" y="375355"/>
                </a:cubicBezTo>
                <a:cubicBezTo>
                  <a:pt x="228121" y="375355"/>
                  <a:pt x="244854" y="358649"/>
                  <a:pt x="244854" y="338212"/>
                </a:cubicBezTo>
                <a:cubicBezTo>
                  <a:pt x="244854" y="317685"/>
                  <a:pt x="228121" y="300979"/>
                  <a:pt x="207649" y="300979"/>
                </a:cubicBezTo>
                <a:close/>
                <a:moveTo>
                  <a:pt x="397765" y="34930"/>
                </a:moveTo>
                <a:lnTo>
                  <a:pt x="478670" y="34930"/>
                </a:lnTo>
                <a:cubicBezTo>
                  <a:pt x="485702" y="34930"/>
                  <a:pt x="492377" y="37951"/>
                  <a:pt x="496916" y="43283"/>
                </a:cubicBezTo>
                <a:lnTo>
                  <a:pt x="601854" y="165466"/>
                </a:lnTo>
                <a:cubicBezTo>
                  <a:pt x="605592" y="169821"/>
                  <a:pt x="607639" y="175330"/>
                  <a:pt x="607639" y="181017"/>
                </a:cubicBezTo>
                <a:lnTo>
                  <a:pt x="607639" y="338212"/>
                </a:lnTo>
                <a:cubicBezTo>
                  <a:pt x="607639" y="351363"/>
                  <a:pt x="596869" y="362115"/>
                  <a:pt x="583608" y="362115"/>
                </a:cubicBezTo>
                <a:lnTo>
                  <a:pt x="516676" y="362115"/>
                </a:lnTo>
                <a:cubicBezTo>
                  <a:pt x="506351" y="397393"/>
                  <a:pt x="473597" y="423251"/>
                  <a:pt x="434969" y="423251"/>
                </a:cubicBezTo>
                <a:cubicBezTo>
                  <a:pt x="396340" y="423251"/>
                  <a:pt x="363587" y="397393"/>
                  <a:pt x="353262" y="362115"/>
                </a:cubicBezTo>
                <a:lnTo>
                  <a:pt x="289356" y="362115"/>
                </a:lnTo>
                <a:cubicBezTo>
                  <a:pt x="278943" y="397393"/>
                  <a:pt x="246278" y="423251"/>
                  <a:pt x="207649" y="423251"/>
                </a:cubicBezTo>
                <a:cubicBezTo>
                  <a:pt x="168932" y="423251"/>
                  <a:pt x="136267" y="397393"/>
                  <a:pt x="125853" y="362115"/>
                </a:cubicBezTo>
                <a:lnTo>
                  <a:pt x="23942" y="362115"/>
                </a:lnTo>
                <a:cubicBezTo>
                  <a:pt x="10770" y="362115"/>
                  <a:pt x="0" y="351363"/>
                  <a:pt x="0" y="338212"/>
                </a:cubicBezTo>
                <a:lnTo>
                  <a:pt x="0" y="266323"/>
                </a:lnTo>
                <a:lnTo>
                  <a:pt x="373733" y="266323"/>
                </a:lnTo>
                <a:cubicBezTo>
                  <a:pt x="386995" y="266323"/>
                  <a:pt x="397765" y="255660"/>
                  <a:pt x="397765" y="242420"/>
                </a:cubicBezTo>
                <a:close/>
                <a:moveTo>
                  <a:pt x="23943" y="0"/>
                </a:moveTo>
                <a:lnTo>
                  <a:pt x="349793" y="0"/>
                </a:lnTo>
                <a:lnTo>
                  <a:pt x="349793" y="218400"/>
                </a:lnTo>
                <a:lnTo>
                  <a:pt x="0" y="218400"/>
                </a:lnTo>
                <a:lnTo>
                  <a:pt x="0" y="23901"/>
                </a:lnTo>
                <a:cubicBezTo>
                  <a:pt x="0" y="17593"/>
                  <a:pt x="2492" y="11462"/>
                  <a:pt x="7031" y="7019"/>
                </a:cubicBezTo>
                <a:cubicBezTo>
                  <a:pt x="11482" y="2488"/>
                  <a:pt x="17623" y="0"/>
                  <a:pt x="23943" y="0"/>
                </a:cubicBezTo>
                <a:close/>
              </a:path>
            </a:pathLst>
          </a:custGeom>
          <a:solidFill>
            <a:schemeClr val="accent2">
              <a:lumMod val="60000"/>
              <a:lumOff val="40000"/>
            </a:schemeClr>
          </a:solidFill>
          <a:ln>
            <a:noFill/>
          </a:ln>
        </p:spPr>
        <p:txBody>
          <a:bodyPr/>
          <a:lstStyle/>
          <a:p>
            <a:endParaRPr lang="zh-CN" altLang="en-US">
              <a:solidFill>
                <a:schemeClr val="accent2">
                  <a:lumMod val="75000"/>
                </a:schemeClr>
              </a:solidFill>
            </a:endParaRPr>
          </a:p>
        </p:txBody>
      </p:sp>
      <p:sp>
        <p:nvSpPr>
          <p:cNvPr id="143" name="maid_91089">
            <a:extLst>
              <a:ext uri="{FF2B5EF4-FFF2-40B4-BE49-F238E27FC236}">
                <a16:creationId xmlns:a16="http://schemas.microsoft.com/office/drawing/2014/main" id="{CC5C6C14-A277-4236-A60A-E91E7AA8C5E2}"/>
              </a:ext>
            </a:extLst>
          </p:cNvPr>
          <p:cNvSpPr>
            <a:spLocks noChangeAspect="1"/>
          </p:cNvSpPr>
          <p:nvPr/>
        </p:nvSpPr>
        <p:spPr bwMode="auto">
          <a:xfrm rot="18669780">
            <a:off x="6980541" y="2932179"/>
            <a:ext cx="269269" cy="303481"/>
          </a:xfrm>
          <a:custGeom>
            <a:avLst/>
            <a:gdLst>
              <a:gd name="connsiteX0" fmla="*/ 367414 w 536509"/>
              <a:gd name="connsiteY0" fmla="*/ 541872 h 604675"/>
              <a:gd name="connsiteX1" fmla="*/ 395822 w 536509"/>
              <a:gd name="connsiteY1" fmla="*/ 541872 h 604675"/>
              <a:gd name="connsiteX2" fmla="*/ 405045 w 536509"/>
              <a:gd name="connsiteY2" fmla="*/ 551081 h 604675"/>
              <a:gd name="connsiteX3" fmla="*/ 395822 w 536509"/>
              <a:gd name="connsiteY3" fmla="*/ 560290 h 604675"/>
              <a:gd name="connsiteX4" fmla="*/ 367414 w 536509"/>
              <a:gd name="connsiteY4" fmla="*/ 560290 h 604675"/>
              <a:gd name="connsiteX5" fmla="*/ 358190 w 536509"/>
              <a:gd name="connsiteY5" fmla="*/ 551081 h 604675"/>
              <a:gd name="connsiteX6" fmla="*/ 367414 w 536509"/>
              <a:gd name="connsiteY6" fmla="*/ 541872 h 604675"/>
              <a:gd name="connsiteX7" fmla="*/ 338775 w 536509"/>
              <a:gd name="connsiteY7" fmla="*/ 474240 h 604675"/>
              <a:gd name="connsiteX8" fmla="*/ 293882 w 536509"/>
              <a:gd name="connsiteY8" fmla="*/ 559387 h 604675"/>
              <a:gd name="connsiteX9" fmla="*/ 314254 w 536509"/>
              <a:gd name="connsiteY9" fmla="*/ 549077 h 604675"/>
              <a:gd name="connsiteX10" fmla="*/ 315822 w 536509"/>
              <a:gd name="connsiteY10" fmla="*/ 525788 h 604675"/>
              <a:gd name="connsiteX11" fmla="*/ 320523 w 536509"/>
              <a:gd name="connsiteY11" fmla="*/ 518332 h 604675"/>
              <a:gd name="connsiteX12" fmla="*/ 346334 w 536509"/>
              <a:gd name="connsiteY12" fmla="*/ 503788 h 604675"/>
              <a:gd name="connsiteX13" fmla="*/ 196628 w 536509"/>
              <a:gd name="connsiteY13" fmla="*/ 474240 h 604675"/>
              <a:gd name="connsiteX14" fmla="*/ 189161 w 536509"/>
              <a:gd name="connsiteY14" fmla="*/ 503788 h 604675"/>
              <a:gd name="connsiteX15" fmla="*/ 214973 w 536509"/>
              <a:gd name="connsiteY15" fmla="*/ 518332 h 604675"/>
              <a:gd name="connsiteX16" fmla="*/ 219674 w 536509"/>
              <a:gd name="connsiteY16" fmla="*/ 525972 h 604675"/>
              <a:gd name="connsiteX17" fmla="*/ 220780 w 536509"/>
              <a:gd name="connsiteY17" fmla="*/ 548893 h 604675"/>
              <a:gd name="connsiteX18" fmla="*/ 241614 w 536509"/>
              <a:gd name="connsiteY18" fmla="*/ 559479 h 604675"/>
              <a:gd name="connsiteX19" fmla="*/ 353709 w 536509"/>
              <a:gd name="connsiteY19" fmla="*/ 457948 h 604675"/>
              <a:gd name="connsiteX20" fmla="*/ 365877 w 536509"/>
              <a:gd name="connsiteY20" fmla="*/ 506182 h 604675"/>
              <a:gd name="connsiteX21" fmla="*/ 361452 w 536509"/>
              <a:gd name="connsiteY21" fmla="*/ 516399 h 604675"/>
              <a:gd name="connsiteX22" fmla="*/ 333890 w 536509"/>
              <a:gd name="connsiteY22" fmla="*/ 531956 h 604675"/>
              <a:gd name="connsiteX23" fmla="*/ 332322 w 536509"/>
              <a:gd name="connsiteY23" fmla="*/ 555428 h 604675"/>
              <a:gd name="connsiteX24" fmla="*/ 327344 w 536509"/>
              <a:gd name="connsiteY24" fmla="*/ 563069 h 604675"/>
              <a:gd name="connsiteX25" fmla="*/ 281714 w 536509"/>
              <a:gd name="connsiteY25" fmla="*/ 586265 h 604675"/>
              <a:gd name="connsiteX26" fmla="*/ 446169 w 536509"/>
              <a:gd name="connsiteY26" fmla="*/ 586265 h 604675"/>
              <a:gd name="connsiteX27" fmla="*/ 446169 w 536509"/>
              <a:gd name="connsiteY27" fmla="*/ 567395 h 604675"/>
              <a:gd name="connsiteX28" fmla="*/ 417316 w 536509"/>
              <a:gd name="connsiteY28" fmla="*/ 481420 h 604675"/>
              <a:gd name="connsiteX29" fmla="*/ 363480 w 536509"/>
              <a:gd name="connsiteY29" fmla="*/ 457948 h 604675"/>
              <a:gd name="connsiteX30" fmla="*/ 173029 w 536509"/>
              <a:gd name="connsiteY30" fmla="*/ 457948 h 604675"/>
              <a:gd name="connsiteX31" fmla="*/ 90248 w 536509"/>
              <a:gd name="connsiteY31" fmla="*/ 567395 h 604675"/>
              <a:gd name="connsiteX32" fmla="*/ 90248 w 536509"/>
              <a:gd name="connsiteY32" fmla="*/ 586265 h 604675"/>
              <a:gd name="connsiteX33" fmla="*/ 253690 w 536509"/>
              <a:gd name="connsiteY33" fmla="*/ 586265 h 604675"/>
              <a:gd name="connsiteX34" fmla="*/ 207597 w 536509"/>
              <a:gd name="connsiteY34" fmla="*/ 562792 h 604675"/>
              <a:gd name="connsiteX35" fmla="*/ 202619 w 536509"/>
              <a:gd name="connsiteY35" fmla="*/ 555060 h 604675"/>
              <a:gd name="connsiteX36" fmla="*/ 201513 w 536509"/>
              <a:gd name="connsiteY36" fmla="*/ 531864 h 604675"/>
              <a:gd name="connsiteX37" fmla="*/ 173950 w 536509"/>
              <a:gd name="connsiteY37" fmla="*/ 516399 h 604675"/>
              <a:gd name="connsiteX38" fmla="*/ 169526 w 536509"/>
              <a:gd name="connsiteY38" fmla="*/ 506182 h 604675"/>
              <a:gd name="connsiteX39" fmla="*/ 181786 w 536509"/>
              <a:gd name="connsiteY39" fmla="*/ 457948 h 604675"/>
              <a:gd name="connsiteX40" fmla="*/ 237650 w 536509"/>
              <a:gd name="connsiteY40" fmla="*/ 416249 h 604675"/>
              <a:gd name="connsiteX41" fmla="*/ 237650 w 536509"/>
              <a:gd name="connsiteY41" fmla="*/ 448743 h 604675"/>
              <a:gd name="connsiteX42" fmla="*/ 228431 w 536509"/>
              <a:gd name="connsiteY42" fmla="*/ 457948 h 604675"/>
              <a:gd name="connsiteX43" fmla="*/ 208888 w 536509"/>
              <a:gd name="connsiteY43" fmla="*/ 457948 h 604675"/>
              <a:gd name="connsiteX44" fmla="*/ 267702 w 536509"/>
              <a:gd name="connsiteY44" fmla="*/ 569420 h 604675"/>
              <a:gd name="connsiteX45" fmla="*/ 326607 w 536509"/>
              <a:gd name="connsiteY45" fmla="*/ 457948 h 604675"/>
              <a:gd name="connsiteX46" fmla="*/ 308078 w 536509"/>
              <a:gd name="connsiteY46" fmla="*/ 457948 h 604675"/>
              <a:gd name="connsiteX47" fmla="*/ 298860 w 536509"/>
              <a:gd name="connsiteY47" fmla="*/ 448743 h 604675"/>
              <a:gd name="connsiteX48" fmla="*/ 298860 w 536509"/>
              <a:gd name="connsiteY48" fmla="*/ 416249 h 604675"/>
              <a:gd name="connsiteX49" fmla="*/ 270006 w 536509"/>
              <a:gd name="connsiteY49" fmla="*/ 420760 h 604675"/>
              <a:gd name="connsiteX50" fmla="*/ 269361 w 536509"/>
              <a:gd name="connsiteY50" fmla="*/ 420760 h 604675"/>
              <a:gd name="connsiteX51" fmla="*/ 267056 w 536509"/>
              <a:gd name="connsiteY51" fmla="*/ 420760 h 604675"/>
              <a:gd name="connsiteX52" fmla="*/ 266503 w 536509"/>
              <a:gd name="connsiteY52" fmla="*/ 420760 h 604675"/>
              <a:gd name="connsiteX53" fmla="*/ 237650 w 536509"/>
              <a:gd name="connsiteY53" fmla="*/ 416249 h 604675"/>
              <a:gd name="connsiteX54" fmla="*/ 323942 w 536509"/>
              <a:gd name="connsiteY54" fmla="*/ 327962 h 604675"/>
              <a:gd name="connsiteX55" fmla="*/ 325325 w 536509"/>
              <a:gd name="connsiteY55" fmla="*/ 340841 h 604675"/>
              <a:gd name="connsiteX56" fmla="*/ 270467 w 536509"/>
              <a:gd name="connsiteY56" fmla="*/ 359884 h 604675"/>
              <a:gd name="connsiteX57" fmla="*/ 212013 w 536509"/>
              <a:gd name="connsiteY57" fmla="*/ 341853 h 604675"/>
              <a:gd name="connsiteX58" fmla="*/ 211460 w 536509"/>
              <a:gd name="connsiteY58" fmla="*/ 328882 h 604675"/>
              <a:gd name="connsiteX59" fmla="*/ 224368 w 536509"/>
              <a:gd name="connsiteY59" fmla="*/ 328238 h 604675"/>
              <a:gd name="connsiteX60" fmla="*/ 270467 w 536509"/>
              <a:gd name="connsiteY60" fmla="*/ 341485 h 604675"/>
              <a:gd name="connsiteX61" fmla="*/ 311034 w 536509"/>
              <a:gd name="connsiteY61" fmla="*/ 329342 h 604675"/>
              <a:gd name="connsiteX62" fmla="*/ 323942 w 536509"/>
              <a:gd name="connsiteY62" fmla="*/ 327962 h 604675"/>
              <a:gd name="connsiteX63" fmla="*/ 257899 w 536509"/>
              <a:gd name="connsiteY63" fmla="*/ 267937 h 604675"/>
              <a:gd name="connsiteX64" fmla="*/ 267124 w 536509"/>
              <a:gd name="connsiteY64" fmla="*/ 276601 h 604675"/>
              <a:gd name="connsiteX65" fmla="*/ 269246 w 536509"/>
              <a:gd name="connsiteY65" fmla="*/ 276601 h 604675"/>
              <a:gd name="connsiteX66" fmla="*/ 278471 w 536509"/>
              <a:gd name="connsiteY66" fmla="*/ 267937 h 604675"/>
              <a:gd name="connsiteX67" fmla="*/ 287696 w 536509"/>
              <a:gd name="connsiteY67" fmla="*/ 277154 h 604675"/>
              <a:gd name="connsiteX68" fmla="*/ 269799 w 536509"/>
              <a:gd name="connsiteY68" fmla="*/ 295034 h 604675"/>
              <a:gd name="connsiteX69" fmla="*/ 266570 w 536509"/>
              <a:gd name="connsiteY69" fmla="*/ 295034 h 604675"/>
              <a:gd name="connsiteX70" fmla="*/ 248673 w 536509"/>
              <a:gd name="connsiteY70" fmla="*/ 277154 h 604675"/>
              <a:gd name="connsiteX71" fmla="*/ 257899 w 536509"/>
              <a:gd name="connsiteY71" fmla="*/ 267937 h 604675"/>
              <a:gd name="connsiteX72" fmla="*/ 333633 w 536509"/>
              <a:gd name="connsiteY72" fmla="*/ 233219 h 604675"/>
              <a:gd name="connsiteX73" fmla="*/ 344641 w 536509"/>
              <a:gd name="connsiteY73" fmla="*/ 244227 h 604675"/>
              <a:gd name="connsiteX74" fmla="*/ 333633 w 536509"/>
              <a:gd name="connsiteY74" fmla="*/ 255235 h 604675"/>
              <a:gd name="connsiteX75" fmla="*/ 322625 w 536509"/>
              <a:gd name="connsiteY75" fmla="*/ 244227 h 604675"/>
              <a:gd name="connsiteX76" fmla="*/ 333633 w 536509"/>
              <a:gd name="connsiteY76" fmla="*/ 233219 h 604675"/>
              <a:gd name="connsiteX77" fmla="*/ 202734 w 536509"/>
              <a:gd name="connsiteY77" fmla="*/ 233219 h 604675"/>
              <a:gd name="connsiteX78" fmla="*/ 213742 w 536509"/>
              <a:gd name="connsiteY78" fmla="*/ 244227 h 604675"/>
              <a:gd name="connsiteX79" fmla="*/ 202734 w 536509"/>
              <a:gd name="connsiteY79" fmla="*/ 255235 h 604675"/>
              <a:gd name="connsiteX80" fmla="*/ 191726 w 536509"/>
              <a:gd name="connsiteY80" fmla="*/ 244227 h 604675"/>
              <a:gd name="connsiteX81" fmla="*/ 202734 w 536509"/>
              <a:gd name="connsiteY81" fmla="*/ 233219 h 604675"/>
              <a:gd name="connsiteX82" fmla="*/ 325316 w 536509"/>
              <a:gd name="connsiteY82" fmla="*/ 159706 h 604675"/>
              <a:gd name="connsiteX83" fmla="*/ 183906 w 536509"/>
              <a:gd name="connsiteY83" fmla="*/ 203982 h 604675"/>
              <a:gd name="connsiteX84" fmla="*/ 156067 w 536509"/>
              <a:gd name="connsiteY84" fmla="*/ 202694 h 604675"/>
              <a:gd name="connsiteX85" fmla="*/ 156067 w 536509"/>
              <a:gd name="connsiteY85" fmla="*/ 302844 h 604675"/>
              <a:gd name="connsiteX86" fmla="*/ 175517 w 536509"/>
              <a:gd name="connsiteY86" fmla="*/ 350618 h 604675"/>
              <a:gd name="connsiteX87" fmla="*/ 267333 w 536509"/>
              <a:gd name="connsiteY87" fmla="*/ 402350 h 604675"/>
              <a:gd name="connsiteX88" fmla="*/ 269084 w 536509"/>
              <a:gd name="connsiteY88" fmla="*/ 402350 h 604675"/>
              <a:gd name="connsiteX89" fmla="*/ 360899 w 536509"/>
              <a:gd name="connsiteY89" fmla="*/ 350618 h 604675"/>
              <a:gd name="connsiteX90" fmla="*/ 380350 w 536509"/>
              <a:gd name="connsiteY90" fmla="*/ 302844 h 604675"/>
              <a:gd name="connsiteX91" fmla="*/ 380350 w 536509"/>
              <a:gd name="connsiteY91" fmla="*/ 198828 h 604675"/>
              <a:gd name="connsiteX92" fmla="*/ 325316 w 536509"/>
              <a:gd name="connsiteY92" fmla="*/ 159706 h 604675"/>
              <a:gd name="connsiteX93" fmla="*/ 387079 w 536509"/>
              <a:gd name="connsiteY93" fmla="*/ 87263 h 604675"/>
              <a:gd name="connsiteX94" fmla="*/ 357212 w 536509"/>
              <a:gd name="connsiteY94" fmla="*/ 117087 h 604675"/>
              <a:gd name="connsiteX95" fmla="*/ 350759 w 536509"/>
              <a:gd name="connsiteY95" fmla="*/ 119757 h 604675"/>
              <a:gd name="connsiteX96" fmla="*/ 348178 w 536509"/>
              <a:gd name="connsiteY96" fmla="*/ 119389 h 604675"/>
              <a:gd name="connsiteX97" fmla="*/ 263646 w 536509"/>
              <a:gd name="connsiteY97" fmla="*/ 107422 h 604675"/>
              <a:gd name="connsiteX98" fmla="*/ 183906 w 536509"/>
              <a:gd name="connsiteY98" fmla="*/ 119204 h 604675"/>
              <a:gd name="connsiteX99" fmla="*/ 174135 w 536509"/>
              <a:gd name="connsiteY99" fmla="*/ 117087 h 604675"/>
              <a:gd name="connsiteX100" fmla="*/ 146664 w 536509"/>
              <a:gd name="connsiteY100" fmla="*/ 89656 h 604675"/>
              <a:gd name="connsiteX101" fmla="*/ 102231 w 536509"/>
              <a:gd name="connsiteY101" fmla="*/ 203522 h 604675"/>
              <a:gd name="connsiteX102" fmla="*/ 102231 w 536509"/>
              <a:gd name="connsiteY102" fmla="*/ 381362 h 604675"/>
              <a:gd name="connsiteX103" fmla="*/ 184736 w 536509"/>
              <a:gd name="connsiteY103" fmla="*/ 389002 h 604675"/>
              <a:gd name="connsiteX104" fmla="*/ 159662 w 536509"/>
              <a:gd name="connsiteY104" fmla="*/ 360007 h 604675"/>
              <a:gd name="connsiteX105" fmla="*/ 137722 w 536509"/>
              <a:gd name="connsiteY105" fmla="*/ 304869 h 604675"/>
              <a:gd name="connsiteX106" fmla="*/ 137630 w 536509"/>
              <a:gd name="connsiteY106" fmla="*/ 303580 h 604675"/>
              <a:gd name="connsiteX107" fmla="*/ 137630 w 536509"/>
              <a:gd name="connsiteY107" fmla="*/ 192200 h 604675"/>
              <a:gd name="connsiteX108" fmla="*/ 140949 w 536509"/>
              <a:gd name="connsiteY108" fmla="*/ 185204 h 604675"/>
              <a:gd name="connsiteX109" fmla="*/ 148415 w 536509"/>
              <a:gd name="connsiteY109" fmla="*/ 183179 h 604675"/>
              <a:gd name="connsiteX110" fmla="*/ 183906 w 536509"/>
              <a:gd name="connsiteY110" fmla="*/ 185572 h 604675"/>
              <a:gd name="connsiteX111" fmla="*/ 321260 w 536509"/>
              <a:gd name="connsiteY111" fmla="*/ 138811 h 604675"/>
              <a:gd name="connsiteX112" fmla="*/ 329557 w 536509"/>
              <a:gd name="connsiteY112" fmla="*/ 136510 h 604675"/>
              <a:gd name="connsiteX113" fmla="*/ 336102 w 536509"/>
              <a:gd name="connsiteY113" fmla="*/ 142033 h 604675"/>
              <a:gd name="connsiteX114" fmla="*/ 347348 w 536509"/>
              <a:gd name="connsiteY114" fmla="*/ 157313 h 604675"/>
              <a:gd name="connsiteX115" fmla="*/ 392334 w 536509"/>
              <a:gd name="connsiteY115" fmla="*/ 183455 h 604675"/>
              <a:gd name="connsiteX116" fmla="*/ 398787 w 536509"/>
              <a:gd name="connsiteY116" fmla="*/ 192200 h 604675"/>
              <a:gd name="connsiteX117" fmla="*/ 398787 w 536509"/>
              <a:gd name="connsiteY117" fmla="*/ 303580 h 604675"/>
              <a:gd name="connsiteX118" fmla="*/ 398695 w 536509"/>
              <a:gd name="connsiteY118" fmla="*/ 304869 h 604675"/>
              <a:gd name="connsiteX119" fmla="*/ 376755 w 536509"/>
              <a:gd name="connsiteY119" fmla="*/ 360007 h 604675"/>
              <a:gd name="connsiteX120" fmla="*/ 351681 w 536509"/>
              <a:gd name="connsiteY120" fmla="*/ 389002 h 604675"/>
              <a:gd name="connsiteX121" fmla="*/ 434185 w 536509"/>
              <a:gd name="connsiteY121" fmla="*/ 381362 h 604675"/>
              <a:gd name="connsiteX122" fmla="*/ 434185 w 536509"/>
              <a:gd name="connsiteY122" fmla="*/ 203522 h 604675"/>
              <a:gd name="connsiteX123" fmla="*/ 387079 w 536509"/>
              <a:gd name="connsiteY123" fmla="*/ 87263 h 604675"/>
              <a:gd name="connsiteX124" fmla="*/ 243181 w 536509"/>
              <a:gd name="connsiteY124" fmla="*/ 18410 h 604675"/>
              <a:gd name="connsiteX125" fmla="*/ 229999 w 536509"/>
              <a:gd name="connsiteY125" fmla="*/ 31389 h 604675"/>
              <a:gd name="connsiteX126" fmla="*/ 223730 w 536509"/>
              <a:gd name="connsiteY126" fmla="*/ 40042 h 604675"/>
              <a:gd name="connsiteX127" fmla="*/ 213498 w 536509"/>
              <a:gd name="connsiteY127" fmla="*/ 37004 h 604675"/>
              <a:gd name="connsiteX128" fmla="*/ 203173 w 536509"/>
              <a:gd name="connsiteY128" fmla="*/ 31941 h 604675"/>
              <a:gd name="connsiteX129" fmla="*/ 189990 w 536509"/>
              <a:gd name="connsiteY129" fmla="*/ 45104 h 604675"/>
              <a:gd name="connsiteX130" fmla="*/ 190082 w 536509"/>
              <a:gd name="connsiteY130" fmla="*/ 46669 h 604675"/>
              <a:gd name="connsiteX131" fmla="*/ 184644 w 536509"/>
              <a:gd name="connsiteY131" fmla="*/ 56242 h 604675"/>
              <a:gd name="connsiteX132" fmla="*/ 173858 w 536509"/>
              <a:gd name="connsiteY132" fmla="*/ 53757 h 604675"/>
              <a:gd name="connsiteX133" fmla="*/ 163810 w 536509"/>
              <a:gd name="connsiteY133" fmla="*/ 49063 h 604675"/>
              <a:gd name="connsiteX134" fmla="*/ 150628 w 536509"/>
              <a:gd name="connsiteY134" fmla="*/ 62226 h 604675"/>
              <a:gd name="connsiteX135" fmla="*/ 155053 w 536509"/>
              <a:gd name="connsiteY135" fmla="*/ 72075 h 604675"/>
              <a:gd name="connsiteX136" fmla="*/ 155514 w 536509"/>
              <a:gd name="connsiteY136" fmla="*/ 72443 h 604675"/>
              <a:gd name="connsiteX137" fmla="*/ 183077 w 536509"/>
              <a:gd name="connsiteY137" fmla="*/ 100058 h 604675"/>
              <a:gd name="connsiteX138" fmla="*/ 263646 w 536509"/>
              <a:gd name="connsiteY138" fmla="*/ 89012 h 604675"/>
              <a:gd name="connsiteX139" fmla="*/ 347994 w 536509"/>
              <a:gd name="connsiteY139" fmla="*/ 100242 h 604675"/>
              <a:gd name="connsiteX140" fmla="*/ 376755 w 536509"/>
              <a:gd name="connsiteY140" fmla="*/ 71615 h 604675"/>
              <a:gd name="connsiteX141" fmla="*/ 377124 w 536509"/>
              <a:gd name="connsiteY141" fmla="*/ 71154 h 604675"/>
              <a:gd name="connsiteX142" fmla="*/ 380627 w 536509"/>
              <a:gd name="connsiteY142" fmla="*/ 62226 h 604675"/>
              <a:gd name="connsiteX143" fmla="*/ 367444 w 536509"/>
              <a:gd name="connsiteY143" fmla="*/ 49063 h 604675"/>
              <a:gd name="connsiteX144" fmla="*/ 357304 w 536509"/>
              <a:gd name="connsiteY144" fmla="*/ 53757 h 604675"/>
              <a:gd name="connsiteX145" fmla="*/ 346611 w 536509"/>
              <a:gd name="connsiteY145" fmla="*/ 56242 h 604675"/>
              <a:gd name="connsiteX146" fmla="*/ 341172 w 536509"/>
              <a:gd name="connsiteY146" fmla="*/ 46669 h 604675"/>
              <a:gd name="connsiteX147" fmla="*/ 341264 w 536509"/>
              <a:gd name="connsiteY147" fmla="*/ 45104 h 604675"/>
              <a:gd name="connsiteX148" fmla="*/ 328082 w 536509"/>
              <a:gd name="connsiteY148" fmla="*/ 31941 h 604675"/>
              <a:gd name="connsiteX149" fmla="*/ 316836 w 536509"/>
              <a:gd name="connsiteY149" fmla="*/ 38201 h 604675"/>
              <a:gd name="connsiteX150" fmla="*/ 306142 w 536509"/>
              <a:gd name="connsiteY150" fmla="*/ 42159 h 604675"/>
              <a:gd name="connsiteX151" fmla="*/ 299782 w 536509"/>
              <a:gd name="connsiteY151" fmla="*/ 32586 h 604675"/>
              <a:gd name="connsiteX152" fmla="*/ 299874 w 536509"/>
              <a:gd name="connsiteY152" fmla="*/ 31573 h 604675"/>
              <a:gd name="connsiteX153" fmla="*/ 286691 w 536509"/>
              <a:gd name="connsiteY153" fmla="*/ 18410 h 604675"/>
              <a:gd name="connsiteX154" fmla="*/ 273878 w 536509"/>
              <a:gd name="connsiteY154" fmla="*/ 28443 h 604675"/>
              <a:gd name="connsiteX155" fmla="*/ 264936 w 536509"/>
              <a:gd name="connsiteY155" fmla="*/ 35531 h 604675"/>
              <a:gd name="connsiteX156" fmla="*/ 255994 w 536509"/>
              <a:gd name="connsiteY156" fmla="*/ 28443 h 604675"/>
              <a:gd name="connsiteX157" fmla="*/ 243181 w 536509"/>
              <a:gd name="connsiteY157" fmla="*/ 18410 h 604675"/>
              <a:gd name="connsiteX158" fmla="*/ 243181 w 536509"/>
              <a:gd name="connsiteY158" fmla="*/ 0 h 604675"/>
              <a:gd name="connsiteX159" fmla="*/ 264936 w 536509"/>
              <a:gd name="connsiteY159" fmla="*/ 8653 h 604675"/>
              <a:gd name="connsiteX160" fmla="*/ 286691 w 536509"/>
              <a:gd name="connsiteY160" fmla="*/ 0 h 604675"/>
              <a:gd name="connsiteX161" fmla="*/ 314531 w 536509"/>
              <a:gd name="connsiteY161" fmla="*/ 16569 h 604675"/>
              <a:gd name="connsiteX162" fmla="*/ 328082 w 536509"/>
              <a:gd name="connsiteY162" fmla="*/ 13531 h 604675"/>
              <a:gd name="connsiteX163" fmla="*/ 357028 w 536509"/>
              <a:gd name="connsiteY163" fmla="*/ 32402 h 604675"/>
              <a:gd name="connsiteX164" fmla="*/ 367444 w 536509"/>
              <a:gd name="connsiteY164" fmla="*/ 30653 h 604675"/>
              <a:gd name="connsiteX165" fmla="*/ 399063 w 536509"/>
              <a:gd name="connsiteY165" fmla="*/ 62226 h 604675"/>
              <a:gd name="connsiteX166" fmla="*/ 397496 w 536509"/>
              <a:gd name="connsiteY166" fmla="*/ 71891 h 604675"/>
              <a:gd name="connsiteX167" fmla="*/ 452622 w 536509"/>
              <a:gd name="connsiteY167" fmla="*/ 203522 h 604675"/>
              <a:gd name="connsiteX168" fmla="*/ 452622 w 536509"/>
              <a:gd name="connsiteY168" fmla="*/ 386425 h 604675"/>
              <a:gd name="connsiteX169" fmla="*/ 448750 w 536509"/>
              <a:gd name="connsiteY169" fmla="*/ 393973 h 604675"/>
              <a:gd name="connsiteX170" fmla="*/ 383853 w 536509"/>
              <a:gd name="connsiteY170" fmla="*/ 413396 h 604675"/>
              <a:gd name="connsiteX171" fmla="*/ 334443 w 536509"/>
              <a:gd name="connsiteY171" fmla="*/ 401521 h 604675"/>
              <a:gd name="connsiteX172" fmla="*/ 317112 w 536509"/>
              <a:gd name="connsiteY172" fmla="*/ 410174 h 604675"/>
              <a:gd name="connsiteX173" fmla="*/ 317296 w 536509"/>
              <a:gd name="connsiteY173" fmla="*/ 411647 h 604675"/>
              <a:gd name="connsiteX174" fmla="*/ 317296 w 536509"/>
              <a:gd name="connsiteY174" fmla="*/ 439538 h 604675"/>
              <a:gd name="connsiteX175" fmla="*/ 363480 w 536509"/>
              <a:gd name="connsiteY175" fmla="*/ 439538 h 604675"/>
              <a:gd name="connsiteX176" fmla="*/ 430314 w 536509"/>
              <a:gd name="connsiteY176" fmla="*/ 468349 h 604675"/>
              <a:gd name="connsiteX177" fmla="*/ 464606 w 536509"/>
              <a:gd name="connsiteY177" fmla="*/ 567395 h 604675"/>
              <a:gd name="connsiteX178" fmla="*/ 464606 w 536509"/>
              <a:gd name="connsiteY178" fmla="*/ 586265 h 604675"/>
              <a:gd name="connsiteX179" fmla="*/ 527291 w 536509"/>
              <a:gd name="connsiteY179" fmla="*/ 586265 h 604675"/>
              <a:gd name="connsiteX180" fmla="*/ 536509 w 536509"/>
              <a:gd name="connsiteY180" fmla="*/ 595470 h 604675"/>
              <a:gd name="connsiteX181" fmla="*/ 527291 w 536509"/>
              <a:gd name="connsiteY181" fmla="*/ 604675 h 604675"/>
              <a:gd name="connsiteX182" fmla="*/ 9218 w 536509"/>
              <a:gd name="connsiteY182" fmla="*/ 604675 h 604675"/>
              <a:gd name="connsiteX183" fmla="*/ 0 w 536509"/>
              <a:gd name="connsiteY183" fmla="*/ 595470 h 604675"/>
              <a:gd name="connsiteX184" fmla="*/ 9218 w 536509"/>
              <a:gd name="connsiteY184" fmla="*/ 586265 h 604675"/>
              <a:gd name="connsiteX185" fmla="*/ 71811 w 536509"/>
              <a:gd name="connsiteY185" fmla="*/ 586265 h 604675"/>
              <a:gd name="connsiteX186" fmla="*/ 71811 w 536509"/>
              <a:gd name="connsiteY186" fmla="*/ 567395 h 604675"/>
              <a:gd name="connsiteX187" fmla="*/ 106103 w 536509"/>
              <a:gd name="connsiteY187" fmla="*/ 468349 h 604675"/>
              <a:gd name="connsiteX188" fmla="*/ 173029 w 536509"/>
              <a:gd name="connsiteY188" fmla="*/ 439538 h 604675"/>
              <a:gd name="connsiteX189" fmla="*/ 219213 w 536509"/>
              <a:gd name="connsiteY189" fmla="*/ 439538 h 604675"/>
              <a:gd name="connsiteX190" fmla="*/ 219213 w 536509"/>
              <a:gd name="connsiteY190" fmla="*/ 411647 h 604675"/>
              <a:gd name="connsiteX191" fmla="*/ 219305 w 536509"/>
              <a:gd name="connsiteY191" fmla="*/ 410174 h 604675"/>
              <a:gd name="connsiteX192" fmla="*/ 201974 w 536509"/>
              <a:gd name="connsiteY192" fmla="*/ 401521 h 604675"/>
              <a:gd name="connsiteX193" fmla="*/ 152564 w 536509"/>
              <a:gd name="connsiteY193" fmla="*/ 413396 h 604675"/>
              <a:gd name="connsiteX194" fmla="*/ 87666 w 536509"/>
              <a:gd name="connsiteY194" fmla="*/ 393973 h 604675"/>
              <a:gd name="connsiteX195" fmla="*/ 83795 w 536509"/>
              <a:gd name="connsiteY195" fmla="*/ 386425 h 604675"/>
              <a:gd name="connsiteX196" fmla="*/ 83795 w 536509"/>
              <a:gd name="connsiteY196" fmla="*/ 203522 h 604675"/>
              <a:gd name="connsiteX197" fmla="*/ 135049 w 536509"/>
              <a:gd name="connsiteY197" fmla="*/ 75297 h 604675"/>
              <a:gd name="connsiteX198" fmla="*/ 132191 w 536509"/>
              <a:gd name="connsiteY198" fmla="*/ 62226 h 604675"/>
              <a:gd name="connsiteX199" fmla="*/ 163810 w 536509"/>
              <a:gd name="connsiteY199" fmla="*/ 30653 h 604675"/>
              <a:gd name="connsiteX200" fmla="*/ 174227 w 536509"/>
              <a:gd name="connsiteY200" fmla="*/ 32402 h 604675"/>
              <a:gd name="connsiteX201" fmla="*/ 203173 w 536509"/>
              <a:gd name="connsiteY201" fmla="*/ 13531 h 604675"/>
              <a:gd name="connsiteX202" fmla="*/ 215618 w 536509"/>
              <a:gd name="connsiteY202" fmla="*/ 16109 h 604675"/>
              <a:gd name="connsiteX203" fmla="*/ 243181 w 536509"/>
              <a:gd name="connsiteY203" fmla="*/ 0 h 6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536509" h="604675">
                <a:moveTo>
                  <a:pt x="367414" y="541872"/>
                </a:moveTo>
                <a:lnTo>
                  <a:pt x="395822" y="541872"/>
                </a:lnTo>
                <a:cubicBezTo>
                  <a:pt x="400895" y="541872"/>
                  <a:pt x="405045" y="546016"/>
                  <a:pt x="405045" y="551081"/>
                </a:cubicBezTo>
                <a:cubicBezTo>
                  <a:pt x="405045" y="556146"/>
                  <a:pt x="400895" y="560290"/>
                  <a:pt x="395822" y="560290"/>
                </a:cubicBezTo>
                <a:lnTo>
                  <a:pt x="367414" y="560290"/>
                </a:lnTo>
                <a:cubicBezTo>
                  <a:pt x="362341" y="560290"/>
                  <a:pt x="358190" y="556146"/>
                  <a:pt x="358190" y="551081"/>
                </a:cubicBezTo>
                <a:cubicBezTo>
                  <a:pt x="358190" y="546016"/>
                  <a:pt x="362341" y="541872"/>
                  <a:pt x="367414" y="541872"/>
                </a:cubicBezTo>
                <a:close/>
                <a:moveTo>
                  <a:pt x="338775" y="474240"/>
                </a:moveTo>
                <a:lnTo>
                  <a:pt x="293882" y="559387"/>
                </a:lnTo>
                <a:lnTo>
                  <a:pt x="314254" y="549077"/>
                </a:lnTo>
                <a:lnTo>
                  <a:pt x="315822" y="525788"/>
                </a:lnTo>
                <a:cubicBezTo>
                  <a:pt x="316006" y="522659"/>
                  <a:pt x="317757" y="519897"/>
                  <a:pt x="320523" y="518332"/>
                </a:cubicBezTo>
                <a:lnTo>
                  <a:pt x="346334" y="503788"/>
                </a:lnTo>
                <a:close/>
                <a:moveTo>
                  <a:pt x="196628" y="474240"/>
                </a:moveTo>
                <a:lnTo>
                  <a:pt x="189161" y="503788"/>
                </a:lnTo>
                <a:lnTo>
                  <a:pt x="214973" y="518332"/>
                </a:lnTo>
                <a:cubicBezTo>
                  <a:pt x="217738" y="519897"/>
                  <a:pt x="219490" y="522751"/>
                  <a:pt x="219674" y="525972"/>
                </a:cubicBezTo>
                <a:lnTo>
                  <a:pt x="220780" y="548893"/>
                </a:lnTo>
                <a:lnTo>
                  <a:pt x="241614" y="559479"/>
                </a:lnTo>
                <a:close/>
                <a:moveTo>
                  <a:pt x="353709" y="457948"/>
                </a:moveTo>
                <a:lnTo>
                  <a:pt x="365877" y="506182"/>
                </a:lnTo>
                <a:cubicBezTo>
                  <a:pt x="366891" y="510140"/>
                  <a:pt x="365140" y="514374"/>
                  <a:pt x="361452" y="516399"/>
                </a:cubicBezTo>
                <a:lnTo>
                  <a:pt x="333890" y="531956"/>
                </a:lnTo>
                <a:lnTo>
                  <a:pt x="332322" y="555428"/>
                </a:lnTo>
                <a:cubicBezTo>
                  <a:pt x="332138" y="558742"/>
                  <a:pt x="330202" y="561596"/>
                  <a:pt x="327344" y="563069"/>
                </a:cubicBezTo>
                <a:lnTo>
                  <a:pt x="281714" y="586265"/>
                </a:lnTo>
                <a:lnTo>
                  <a:pt x="446169" y="586265"/>
                </a:lnTo>
                <a:lnTo>
                  <a:pt x="446169" y="567395"/>
                </a:lnTo>
                <a:cubicBezTo>
                  <a:pt x="446169" y="529286"/>
                  <a:pt x="436490" y="500383"/>
                  <a:pt x="417316" y="481420"/>
                </a:cubicBezTo>
                <a:cubicBezTo>
                  <a:pt x="393901" y="458132"/>
                  <a:pt x="364218" y="457948"/>
                  <a:pt x="363480" y="457948"/>
                </a:cubicBezTo>
                <a:close/>
                <a:moveTo>
                  <a:pt x="173029" y="457948"/>
                </a:moveTo>
                <a:cubicBezTo>
                  <a:pt x="169618" y="457948"/>
                  <a:pt x="90248" y="459236"/>
                  <a:pt x="90248" y="567395"/>
                </a:cubicBezTo>
                <a:lnTo>
                  <a:pt x="90248" y="586265"/>
                </a:lnTo>
                <a:lnTo>
                  <a:pt x="253690" y="586265"/>
                </a:lnTo>
                <a:lnTo>
                  <a:pt x="207597" y="562792"/>
                </a:lnTo>
                <a:cubicBezTo>
                  <a:pt x="204648" y="561320"/>
                  <a:pt x="202712" y="558374"/>
                  <a:pt x="202619" y="555060"/>
                </a:cubicBezTo>
                <a:lnTo>
                  <a:pt x="201513" y="531864"/>
                </a:lnTo>
                <a:lnTo>
                  <a:pt x="173950" y="516399"/>
                </a:lnTo>
                <a:cubicBezTo>
                  <a:pt x="170355" y="514374"/>
                  <a:pt x="168512" y="510140"/>
                  <a:pt x="169526" y="506182"/>
                </a:cubicBezTo>
                <a:lnTo>
                  <a:pt x="181786" y="457948"/>
                </a:lnTo>
                <a:close/>
                <a:moveTo>
                  <a:pt x="237650" y="416249"/>
                </a:moveTo>
                <a:lnTo>
                  <a:pt x="237650" y="448743"/>
                </a:lnTo>
                <a:cubicBezTo>
                  <a:pt x="237650" y="453805"/>
                  <a:pt x="233501" y="457948"/>
                  <a:pt x="228431" y="457948"/>
                </a:cubicBezTo>
                <a:lnTo>
                  <a:pt x="208888" y="457948"/>
                </a:lnTo>
                <a:lnTo>
                  <a:pt x="267702" y="569420"/>
                </a:lnTo>
                <a:lnTo>
                  <a:pt x="326607" y="457948"/>
                </a:lnTo>
                <a:lnTo>
                  <a:pt x="308078" y="457948"/>
                </a:lnTo>
                <a:cubicBezTo>
                  <a:pt x="302916" y="457948"/>
                  <a:pt x="298860" y="453805"/>
                  <a:pt x="298860" y="448743"/>
                </a:cubicBezTo>
                <a:lnTo>
                  <a:pt x="298860" y="416249"/>
                </a:lnTo>
                <a:cubicBezTo>
                  <a:pt x="290010" y="418458"/>
                  <a:pt x="280423" y="420023"/>
                  <a:pt x="270006" y="420760"/>
                </a:cubicBezTo>
                <a:cubicBezTo>
                  <a:pt x="269730" y="420760"/>
                  <a:pt x="269545" y="420760"/>
                  <a:pt x="269361" y="420760"/>
                </a:cubicBezTo>
                <a:lnTo>
                  <a:pt x="267056" y="420760"/>
                </a:lnTo>
                <a:cubicBezTo>
                  <a:pt x="266872" y="420760"/>
                  <a:pt x="266688" y="420760"/>
                  <a:pt x="266503" y="420760"/>
                </a:cubicBezTo>
                <a:cubicBezTo>
                  <a:pt x="255994" y="420023"/>
                  <a:pt x="246407" y="418458"/>
                  <a:pt x="237650" y="416249"/>
                </a:cubicBezTo>
                <a:close/>
                <a:moveTo>
                  <a:pt x="323942" y="327962"/>
                </a:moveTo>
                <a:cubicBezTo>
                  <a:pt x="327907" y="331090"/>
                  <a:pt x="328552" y="336885"/>
                  <a:pt x="325325" y="340841"/>
                </a:cubicBezTo>
                <a:cubicBezTo>
                  <a:pt x="323758" y="342865"/>
                  <a:pt x="308914" y="359884"/>
                  <a:pt x="270467" y="359884"/>
                </a:cubicBezTo>
                <a:cubicBezTo>
                  <a:pt x="232297" y="359884"/>
                  <a:pt x="212843" y="342589"/>
                  <a:pt x="212013" y="341853"/>
                </a:cubicBezTo>
                <a:cubicBezTo>
                  <a:pt x="208233" y="338449"/>
                  <a:pt x="207956" y="332654"/>
                  <a:pt x="211460" y="328882"/>
                </a:cubicBezTo>
                <a:cubicBezTo>
                  <a:pt x="214871" y="325202"/>
                  <a:pt x="220587" y="324834"/>
                  <a:pt x="224368" y="328238"/>
                </a:cubicBezTo>
                <a:cubicBezTo>
                  <a:pt x="225105" y="328882"/>
                  <a:pt x="240041" y="341485"/>
                  <a:pt x="270467" y="341485"/>
                </a:cubicBezTo>
                <a:cubicBezTo>
                  <a:pt x="299878" y="341485"/>
                  <a:pt x="310942" y="329434"/>
                  <a:pt x="311034" y="329342"/>
                </a:cubicBezTo>
                <a:cubicBezTo>
                  <a:pt x="314169" y="325386"/>
                  <a:pt x="319978" y="324742"/>
                  <a:pt x="323942" y="327962"/>
                </a:cubicBezTo>
                <a:close/>
                <a:moveTo>
                  <a:pt x="257899" y="267937"/>
                </a:moveTo>
                <a:cubicBezTo>
                  <a:pt x="262788" y="267937"/>
                  <a:pt x="266847" y="271808"/>
                  <a:pt x="267124" y="276601"/>
                </a:cubicBezTo>
                <a:lnTo>
                  <a:pt x="269246" y="276601"/>
                </a:lnTo>
                <a:cubicBezTo>
                  <a:pt x="269522" y="271808"/>
                  <a:pt x="273582" y="267937"/>
                  <a:pt x="278471" y="267937"/>
                </a:cubicBezTo>
                <a:cubicBezTo>
                  <a:pt x="283545" y="267937"/>
                  <a:pt x="287696" y="272085"/>
                  <a:pt x="287696" y="277154"/>
                </a:cubicBezTo>
                <a:cubicBezTo>
                  <a:pt x="287696" y="287015"/>
                  <a:pt x="279670" y="295034"/>
                  <a:pt x="269799" y="295034"/>
                </a:cubicBezTo>
                <a:lnTo>
                  <a:pt x="266570" y="295034"/>
                </a:lnTo>
                <a:cubicBezTo>
                  <a:pt x="256699" y="295034"/>
                  <a:pt x="248673" y="287015"/>
                  <a:pt x="248673" y="277154"/>
                </a:cubicBezTo>
                <a:cubicBezTo>
                  <a:pt x="248673" y="272085"/>
                  <a:pt x="252825" y="267937"/>
                  <a:pt x="257899" y="267937"/>
                </a:cubicBezTo>
                <a:close/>
                <a:moveTo>
                  <a:pt x="333633" y="233219"/>
                </a:moveTo>
                <a:cubicBezTo>
                  <a:pt x="339713" y="233219"/>
                  <a:pt x="344641" y="238147"/>
                  <a:pt x="344641" y="244227"/>
                </a:cubicBezTo>
                <a:cubicBezTo>
                  <a:pt x="344641" y="250307"/>
                  <a:pt x="339713" y="255235"/>
                  <a:pt x="333633" y="255235"/>
                </a:cubicBezTo>
                <a:cubicBezTo>
                  <a:pt x="327553" y="255235"/>
                  <a:pt x="322625" y="250307"/>
                  <a:pt x="322625" y="244227"/>
                </a:cubicBezTo>
                <a:cubicBezTo>
                  <a:pt x="322625" y="238147"/>
                  <a:pt x="327553" y="233219"/>
                  <a:pt x="333633" y="233219"/>
                </a:cubicBezTo>
                <a:close/>
                <a:moveTo>
                  <a:pt x="202734" y="233219"/>
                </a:moveTo>
                <a:cubicBezTo>
                  <a:pt x="208814" y="233219"/>
                  <a:pt x="213742" y="238147"/>
                  <a:pt x="213742" y="244227"/>
                </a:cubicBezTo>
                <a:cubicBezTo>
                  <a:pt x="213742" y="250307"/>
                  <a:pt x="208814" y="255235"/>
                  <a:pt x="202734" y="255235"/>
                </a:cubicBezTo>
                <a:cubicBezTo>
                  <a:pt x="196654" y="255235"/>
                  <a:pt x="191726" y="250307"/>
                  <a:pt x="191726" y="244227"/>
                </a:cubicBezTo>
                <a:cubicBezTo>
                  <a:pt x="191726" y="238147"/>
                  <a:pt x="196654" y="233219"/>
                  <a:pt x="202734" y="233219"/>
                </a:cubicBezTo>
                <a:close/>
                <a:moveTo>
                  <a:pt x="325316" y="159706"/>
                </a:moveTo>
                <a:cubicBezTo>
                  <a:pt x="280976" y="196066"/>
                  <a:pt x="224560" y="203982"/>
                  <a:pt x="183906" y="203982"/>
                </a:cubicBezTo>
                <a:cubicBezTo>
                  <a:pt x="172383" y="203982"/>
                  <a:pt x="162796" y="203338"/>
                  <a:pt x="156067" y="202694"/>
                </a:cubicBezTo>
                <a:lnTo>
                  <a:pt x="156067" y="302844"/>
                </a:lnTo>
                <a:cubicBezTo>
                  <a:pt x="156804" y="306618"/>
                  <a:pt x="161137" y="328526"/>
                  <a:pt x="175517" y="350618"/>
                </a:cubicBezTo>
                <a:cubicBezTo>
                  <a:pt x="196167" y="382283"/>
                  <a:pt x="227049" y="399680"/>
                  <a:pt x="267333" y="402350"/>
                </a:cubicBezTo>
                <a:lnTo>
                  <a:pt x="269084" y="402350"/>
                </a:lnTo>
                <a:cubicBezTo>
                  <a:pt x="309369" y="399680"/>
                  <a:pt x="340250" y="382283"/>
                  <a:pt x="360899" y="350618"/>
                </a:cubicBezTo>
                <a:cubicBezTo>
                  <a:pt x="375280" y="328526"/>
                  <a:pt x="379613" y="306618"/>
                  <a:pt x="380350" y="302844"/>
                </a:cubicBezTo>
                <a:lnTo>
                  <a:pt x="380350" y="198828"/>
                </a:lnTo>
                <a:cubicBezTo>
                  <a:pt x="349561" y="187505"/>
                  <a:pt x="333244" y="170660"/>
                  <a:pt x="325316" y="159706"/>
                </a:cubicBezTo>
                <a:close/>
                <a:moveTo>
                  <a:pt x="387079" y="87263"/>
                </a:moveTo>
                <a:lnTo>
                  <a:pt x="357212" y="117087"/>
                </a:lnTo>
                <a:cubicBezTo>
                  <a:pt x="355460" y="118836"/>
                  <a:pt x="353156" y="119757"/>
                  <a:pt x="350759" y="119757"/>
                </a:cubicBezTo>
                <a:cubicBezTo>
                  <a:pt x="349837" y="119757"/>
                  <a:pt x="349008" y="119665"/>
                  <a:pt x="348178" y="119389"/>
                </a:cubicBezTo>
                <a:cubicBezTo>
                  <a:pt x="320431" y="111472"/>
                  <a:pt x="292038" y="107422"/>
                  <a:pt x="263646" y="107422"/>
                </a:cubicBezTo>
                <a:cubicBezTo>
                  <a:pt x="215710" y="107422"/>
                  <a:pt x="184183" y="119020"/>
                  <a:pt x="183906" y="119204"/>
                </a:cubicBezTo>
                <a:cubicBezTo>
                  <a:pt x="180495" y="120401"/>
                  <a:pt x="176624" y="119665"/>
                  <a:pt x="174135" y="117087"/>
                </a:cubicBezTo>
                <a:lnTo>
                  <a:pt x="146664" y="89656"/>
                </a:lnTo>
                <a:cubicBezTo>
                  <a:pt x="117165" y="116167"/>
                  <a:pt x="102231" y="154460"/>
                  <a:pt x="102231" y="203522"/>
                </a:cubicBezTo>
                <a:lnTo>
                  <a:pt x="102231" y="381362"/>
                </a:lnTo>
                <a:cubicBezTo>
                  <a:pt x="113386" y="387806"/>
                  <a:pt x="146572" y="403454"/>
                  <a:pt x="184736" y="389002"/>
                </a:cubicBezTo>
                <a:cubicBezTo>
                  <a:pt x="173950" y="379613"/>
                  <a:pt x="165746" y="369396"/>
                  <a:pt x="159662" y="360007"/>
                </a:cubicBezTo>
                <a:cubicBezTo>
                  <a:pt x="141963" y="332484"/>
                  <a:pt x="137907" y="306066"/>
                  <a:pt x="137722" y="304869"/>
                </a:cubicBezTo>
                <a:cubicBezTo>
                  <a:pt x="137722" y="304501"/>
                  <a:pt x="137630" y="304040"/>
                  <a:pt x="137630" y="303580"/>
                </a:cubicBezTo>
                <a:lnTo>
                  <a:pt x="137630" y="192200"/>
                </a:lnTo>
                <a:cubicBezTo>
                  <a:pt x="137630" y="189531"/>
                  <a:pt x="138828" y="186953"/>
                  <a:pt x="140949" y="185204"/>
                </a:cubicBezTo>
                <a:cubicBezTo>
                  <a:pt x="142977" y="183455"/>
                  <a:pt x="145742" y="182719"/>
                  <a:pt x="148415" y="183179"/>
                </a:cubicBezTo>
                <a:cubicBezTo>
                  <a:pt x="148600" y="183179"/>
                  <a:pt x="162888" y="185572"/>
                  <a:pt x="183906" y="185572"/>
                </a:cubicBezTo>
                <a:cubicBezTo>
                  <a:pt x="256363" y="185572"/>
                  <a:pt x="298583" y="160075"/>
                  <a:pt x="321260" y="138811"/>
                </a:cubicBezTo>
                <a:cubicBezTo>
                  <a:pt x="323473" y="136694"/>
                  <a:pt x="326607" y="135865"/>
                  <a:pt x="329557" y="136510"/>
                </a:cubicBezTo>
                <a:cubicBezTo>
                  <a:pt x="332507" y="137154"/>
                  <a:pt x="334996" y="139179"/>
                  <a:pt x="336102" y="142033"/>
                </a:cubicBezTo>
                <a:cubicBezTo>
                  <a:pt x="336102" y="142033"/>
                  <a:pt x="339052" y="148845"/>
                  <a:pt x="347348" y="157313"/>
                </a:cubicBezTo>
                <a:cubicBezTo>
                  <a:pt x="355092" y="165137"/>
                  <a:pt x="369196" y="176091"/>
                  <a:pt x="392334" y="183455"/>
                </a:cubicBezTo>
                <a:cubicBezTo>
                  <a:pt x="396206" y="184652"/>
                  <a:pt x="398787" y="188242"/>
                  <a:pt x="398787" y="192200"/>
                </a:cubicBezTo>
                <a:lnTo>
                  <a:pt x="398787" y="303580"/>
                </a:lnTo>
                <a:cubicBezTo>
                  <a:pt x="398787" y="304040"/>
                  <a:pt x="398695" y="304501"/>
                  <a:pt x="398695" y="304869"/>
                </a:cubicBezTo>
                <a:cubicBezTo>
                  <a:pt x="398510" y="306066"/>
                  <a:pt x="394546" y="332484"/>
                  <a:pt x="376755" y="360007"/>
                </a:cubicBezTo>
                <a:cubicBezTo>
                  <a:pt x="370671" y="369396"/>
                  <a:pt x="362466" y="379613"/>
                  <a:pt x="351681" y="389002"/>
                </a:cubicBezTo>
                <a:cubicBezTo>
                  <a:pt x="389845" y="403454"/>
                  <a:pt x="423031" y="387806"/>
                  <a:pt x="434185" y="381362"/>
                </a:cubicBezTo>
                <a:lnTo>
                  <a:pt x="434185" y="203522"/>
                </a:lnTo>
                <a:cubicBezTo>
                  <a:pt x="434185" y="152987"/>
                  <a:pt x="418330" y="113866"/>
                  <a:pt x="387079" y="87263"/>
                </a:cubicBezTo>
                <a:close/>
                <a:moveTo>
                  <a:pt x="243181" y="18410"/>
                </a:moveTo>
                <a:cubicBezTo>
                  <a:pt x="235990" y="18410"/>
                  <a:pt x="230091" y="24209"/>
                  <a:pt x="229999" y="31389"/>
                </a:cubicBezTo>
                <a:cubicBezTo>
                  <a:pt x="229906" y="35347"/>
                  <a:pt x="227417" y="38753"/>
                  <a:pt x="223730" y="40042"/>
                </a:cubicBezTo>
                <a:cubicBezTo>
                  <a:pt x="220043" y="41238"/>
                  <a:pt x="215894" y="40042"/>
                  <a:pt x="213498" y="37004"/>
                </a:cubicBezTo>
                <a:cubicBezTo>
                  <a:pt x="211009" y="33782"/>
                  <a:pt x="207229" y="31941"/>
                  <a:pt x="203173" y="31941"/>
                </a:cubicBezTo>
                <a:cubicBezTo>
                  <a:pt x="195890" y="31941"/>
                  <a:pt x="189990" y="37832"/>
                  <a:pt x="189990" y="45104"/>
                </a:cubicBezTo>
                <a:cubicBezTo>
                  <a:pt x="189990" y="45565"/>
                  <a:pt x="189990" y="46025"/>
                  <a:pt x="190082" y="46669"/>
                </a:cubicBezTo>
                <a:cubicBezTo>
                  <a:pt x="190543" y="50719"/>
                  <a:pt x="188331" y="54586"/>
                  <a:pt x="184644" y="56242"/>
                </a:cubicBezTo>
                <a:cubicBezTo>
                  <a:pt x="180864" y="57899"/>
                  <a:pt x="176531" y="56887"/>
                  <a:pt x="173858" y="53757"/>
                </a:cubicBezTo>
                <a:cubicBezTo>
                  <a:pt x="171369" y="50719"/>
                  <a:pt x="167682" y="49063"/>
                  <a:pt x="163810" y="49063"/>
                </a:cubicBezTo>
                <a:cubicBezTo>
                  <a:pt x="156528" y="49063"/>
                  <a:pt x="150628" y="54954"/>
                  <a:pt x="150628" y="62226"/>
                </a:cubicBezTo>
                <a:cubicBezTo>
                  <a:pt x="150628" y="66000"/>
                  <a:pt x="152195" y="69590"/>
                  <a:pt x="155053" y="72075"/>
                </a:cubicBezTo>
                <a:cubicBezTo>
                  <a:pt x="155237" y="72167"/>
                  <a:pt x="155329" y="72351"/>
                  <a:pt x="155514" y="72443"/>
                </a:cubicBezTo>
                <a:lnTo>
                  <a:pt x="183077" y="100058"/>
                </a:lnTo>
                <a:cubicBezTo>
                  <a:pt x="194876" y="96376"/>
                  <a:pt x="223822" y="89012"/>
                  <a:pt x="263646" y="89012"/>
                </a:cubicBezTo>
                <a:cubicBezTo>
                  <a:pt x="291946" y="89012"/>
                  <a:pt x="320339" y="92786"/>
                  <a:pt x="347994" y="100242"/>
                </a:cubicBezTo>
                <a:lnTo>
                  <a:pt x="376755" y="71615"/>
                </a:lnTo>
                <a:cubicBezTo>
                  <a:pt x="376847" y="71431"/>
                  <a:pt x="376939" y="71247"/>
                  <a:pt x="377124" y="71154"/>
                </a:cubicBezTo>
                <a:cubicBezTo>
                  <a:pt x="379336" y="68669"/>
                  <a:pt x="380627" y="65539"/>
                  <a:pt x="380627" y="62226"/>
                </a:cubicBezTo>
                <a:cubicBezTo>
                  <a:pt x="380627" y="54954"/>
                  <a:pt x="374727" y="49063"/>
                  <a:pt x="367444" y="49063"/>
                </a:cubicBezTo>
                <a:cubicBezTo>
                  <a:pt x="363573" y="49063"/>
                  <a:pt x="359885" y="50719"/>
                  <a:pt x="357304" y="53757"/>
                </a:cubicBezTo>
                <a:cubicBezTo>
                  <a:pt x="354723" y="56887"/>
                  <a:pt x="350390" y="57899"/>
                  <a:pt x="346611" y="56242"/>
                </a:cubicBezTo>
                <a:cubicBezTo>
                  <a:pt x="342831" y="54586"/>
                  <a:pt x="340619" y="50719"/>
                  <a:pt x="341172" y="46669"/>
                </a:cubicBezTo>
                <a:cubicBezTo>
                  <a:pt x="341264" y="46117"/>
                  <a:pt x="341264" y="45565"/>
                  <a:pt x="341264" y="45104"/>
                </a:cubicBezTo>
                <a:cubicBezTo>
                  <a:pt x="341264" y="37832"/>
                  <a:pt x="335364" y="31941"/>
                  <a:pt x="328082" y="31941"/>
                </a:cubicBezTo>
                <a:cubicBezTo>
                  <a:pt x="323473" y="31941"/>
                  <a:pt x="319324" y="34243"/>
                  <a:pt x="316836" y="38201"/>
                </a:cubicBezTo>
                <a:cubicBezTo>
                  <a:pt x="314623" y="41883"/>
                  <a:pt x="310198" y="43447"/>
                  <a:pt x="306142" y="42159"/>
                </a:cubicBezTo>
                <a:cubicBezTo>
                  <a:pt x="302086" y="40778"/>
                  <a:pt x="299505" y="36912"/>
                  <a:pt x="299782" y="32586"/>
                </a:cubicBezTo>
                <a:cubicBezTo>
                  <a:pt x="299874" y="32309"/>
                  <a:pt x="299874" y="31941"/>
                  <a:pt x="299874" y="31573"/>
                </a:cubicBezTo>
                <a:cubicBezTo>
                  <a:pt x="299874" y="24301"/>
                  <a:pt x="293974" y="18410"/>
                  <a:pt x="286691" y="18410"/>
                </a:cubicBezTo>
                <a:cubicBezTo>
                  <a:pt x="280607" y="18410"/>
                  <a:pt x="275353" y="22552"/>
                  <a:pt x="273878" y="28443"/>
                </a:cubicBezTo>
                <a:cubicBezTo>
                  <a:pt x="272864" y="32586"/>
                  <a:pt x="269177" y="35531"/>
                  <a:pt x="264936" y="35531"/>
                </a:cubicBezTo>
                <a:cubicBezTo>
                  <a:pt x="260696" y="35531"/>
                  <a:pt x="256916" y="32586"/>
                  <a:pt x="255994" y="28443"/>
                </a:cubicBezTo>
                <a:cubicBezTo>
                  <a:pt x="254519" y="22552"/>
                  <a:pt x="249265" y="18410"/>
                  <a:pt x="243181" y="18410"/>
                </a:cubicBezTo>
                <a:close/>
                <a:moveTo>
                  <a:pt x="243181" y="0"/>
                </a:moveTo>
                <a:cubicBezTo>
                  <a:pt x="251477" y="0"/>
                  <a:pt x="259221" y="3222"/>
                  <a:pt x="264936" y="8653"/>
                </a:cubicBezTo>
                <a:cubicBezTo>
                  <a:pt x="270652" y="3222"/>
                  <a:pt x="278303" y="0"/>
                  <a:pt x="286691" y="0"/>
                </a:cubicBezTo>
                <a:cubicBezTo>
                  <a:pt x="298675" y="0"/>
                  <a:pt x="309092" y="6720"/>
                  <a:pt x="314531" y="16569"/>
                </a:cubicBezTo>
                <a:cubicBezTo>
                  <a:pt x="318679" y="14544"/>
                  <a:pt x="323288" y="13531"/>
                  <a:pt x="328082" y="13531"/>
                </a:cubicBezTo>
                <a:cubicBezTo>
                  <a:pt x="340988" y="13531"/>
                  <a:pt x="352142" y="21263"/>
                  <a:pt x="357028" y="32402"/>
                </a:cubicBezTo>
                <a:cubicBezTo>
                  <a:pt x="360346" y="31205"/>
                  <a:pt x="363849" y="30653"/>
                  <a:pt x="367444" y="30653"/>
                </a:cubicBezTo>
                <a:cubicBezTo>
                  <a:pt x="384867" y="30653"/>
                  <a:pt x="399063" y="44828"/>
                  <a:pt x="399063" y="62226"/>
                </a:cubicBezTo>
                <a:cubicBezTo>
                  <a:pt x="399063" y="65539"/>
                  <a:pt x="398510" y="68853"/>
                  <a:pt x="397496" y="71891"/>
                </a:cubicBezTo>
                <a:cubicBezTo>
                  <a:pt x="434093" y="102175"/>
                  <a:pt x="452622" y="146451"/>
                  <a:pt x="452622" y="203522"/>
                </a:cubicBezTo>
                <a:lnTo>
                  <a:pt x="452622" y="386425"/>
                </a:lnTo>
                <a:cubicBezTo>
                  <a:pt x="452622" y="389463"/>
                  <a:pt x="451147" y="392224"/>
                  <a:pt x="448750" y="393973"/>
                </a:cubicBezTo>
                <a:cubicBezTo>
                  <a:pt x="447183" y="395078"/>
                  <a:pt x="420542" y="413396"/>
                  <a:pt x="383853" y="413396"/>
                </a:cubicBezTo>
                <a:cubicBezTo>
                  <a:pt x="368735" y="413396"/>
                  <a:pt x="351865" y="410266"/>
                  <a:pt x="334443" y="401521"/>
                </a:cubicBezTo>
                <a:cubicBezTo>
                  <a:pt x="329096" y="404651"/>
                  <a:pt x="323381" y="407596"/>
                  <a:pt x="317112" y="410174"/>
                </a:cubicBezTo>
                <a:cubicBezTo>
                  <a:pt x="317204" y="410634"/>
                  <a:pt x="317296" y="411094"/>
                  <a:pt x="317296" y="411647"/>
                </a:cubicBezTo>
                <a:lnTo>
                  <a:pt x="317296" y="439538"/>
                </a:lnTo>
                <a:lnTo>
                  <a:pt x="363480" y="439538"/>
                </a:lnTo>
                <a:cubicBezTo>
                  <a:pt x="364955" y="439538"/>
                  <a:pt x="401276" y="439630"/>
                  <a:pt x="430314" y="468349"/>
                </a:cubicBezTo>
                <a:cubicBezTo>
                  <a:pt x="453083" y="490901"/>
                  <a:pt x="464606" y="524223"/>
                  <a:pt x="464606" y="567395"/>
                </a:cubicBezTo>
                <a:lnTo>
                  <a:pt x="464606" y="586265"/>
                </a:lnTo>
                <a:lnTo>
                  <a:pt x="527291" y="586265"/>
                </a:lnTo>
                <a:cubicBezTo>
                  <a:pt x="532361" y="586265"/>
                  <a:pt x="536509" y="590407"/>
                  <a:pt x="536509" y="595470"/>
                </a:cubicBezTo>
                <a:cubicBezTo>
                  <a:pt x="536509" y="600533"/>
                  <a:pt x="532361" y="604675"/>
                  <a:pt x="527291" y="604675"/>
                </a:cubicBezTo>
                <a:lnTo>
                  <a:pt x="9218" y="604675"/>
                </a:lnTo>
                <a:cubicBezTo>
                  <a:pt x="4056" y="604675"/>
                  <a:pt x="0" y="600533"/>
                  <a:pt x="0" y="595470"/>
                </a:cubicBezTo>
                <a:cubicBezTo>
                  <a:pt x="0" y="590407"/>
                  <a:pt x="4056" y="586265"/>
                  <a:pt x="9218" y="586265"/>
                </a:cubicBezTo>
                <a:lnTo>
                  <a:pt x="71811" y="586265"/>
                </a:lnTo>
                <a:lnTo>
                  <a:pt x="71811" y="567395"/>
                </a:lnTo>
                <a:cubicBezTo>
                  <a:pt x="71811" y="524223"/>
                  <a:pt x="83334" y="490901"/>
                  <a:pt x="106103" y="468349"/>
                </a:cubicBezTo>
                <a:cubicBezTo>
                  <a:pt x="135141" y="439630"/>
                  <a:pt x="171554" y="439538"/>
                  <a:pt x="173029" y="439538"/>
                </a:cubicBezTo>
                <a:lnTo>
                  <a:pt x="219213" y="439538"/>
                </a:lnTo>
                <a:lnTo>
                  <a:pt x="219213" y="411647"/>
                </a:lnTo>
                <a:cubicBezTo>
                  <a:pt x="219213" y="411094"/>
                  <a:pt x="219213" y="410634"/>
                  <a:pt x="219305" y="410174"/>
                </a:cubicBezTo>
                <a:cubicBezTo>
                  <a:pt x="213037" y="407596"/>
                  <a:pt x="207321" y="404651"/>
                  <a:pt x="201974" y="401521"/>
                </a:cubicBezTo>
                <a:cubicBezTo>
                  <a:pt x="184551" y="410266"/>
                  <a:pt x="167682" y="413396"/>
                  <a:pt x="152564" y="413396"/>
                </a:cubicBezTo>
                <a:cubicBezTo>
                  <a:pt x="115967" y="413396"/>
                  <a:pt x="89234" y="395078"/>
                  <a:pt x="87666" y="393973"/>
                </a:cubicBezTo>
                <a:cubicBezTo>
                  <a:pt x="85270" y="392224"/>
                  <a:pt x="83795" y="389463"/>
                  <a:pt x="83795" y="386425"/>
                </a:cubicBezTo>
                <a:lnTo>
                  <a:pt x="83795" y="203522"/>
                </a:lnTo>
                <a:cubicBezTo>
                  <a:pt x="83795" y="148568"/>
                  <a:pt x="101033" y="105489"/>
                  <a:pt x="135049" y="75297"/>
                </a:cubicBezTo>
                <a:cubicBezTo>
                  <a:pt x="133205" y="71247"/>
                  <a:pt x="132191" y="66736"/>
                  <a:pt x="132191" y="62226"/>
                </a:cubicBezTo>
                <a:cubicBezTo>
                  <a:pt x="132191" y="44828"/>
                  <a:pt x="146387" y="30653"/>
                  <a:pt x="163810" y="30653"/>
                </a:cubicBezTo>
                <a:cubicBezTo>
                  <a:pt x="167405" y="30653"/>
                  <a:pt x="170908" y="31205"/>
                  <a:pt x="174227" y="32402"/>
                </a:cubicBezTo>
                <a:cubicBezTo>
                  <a:pt x="179113" y="21263"/>
                  <a:pt x="190267" y="13531"/>
                  <a:pt x="203173" y="13531"/>
                </a:cubicBezTo>
                <a:cubicBezTo>
                  <a:pt x="207505" y="13531"/>
                  <a:pt x="211746" y="14360"/>
                  <a:pt x="215618" y="16109"/>
                </a:cubicBezTo>
                <a:cubicBezTo>
                  <a:pt x="221149" y="6536"/>
                  <a:pt x="231473" y="0"/>
                  <a:pt x="243181" y="0"/>
                </a:cubicBezTo>
                <a:close/>
              </a:path>
            </a:pathLst>
          </a:custGeom>
          <a:solidFill>
            <a:schemeClr val="accent1"/>
          </a:solidFill>
          <a:ln>
            <a:solidFill>
              <a:schemeClr val="accent2">
                <a:lumMod val="60000"/>
                <a:lumOff val="40000"/>
              </a:schemeClr>
            </a:solidFill>
          </a:ln>
        </p:spPr>
        <p:txBody>
          <a:bodyPr/>
          <a:lstStyle/>
          <a:p>
            <a:endParaRPr lang="zh-CN" altLang="en-US"/>
          </a:p>
        </p:txBody>
      </p:sp>
      <p:sp>
        <p:nvSpPr>
          <p:cNvPr id="145" name="箭头: 右 144">
            <a:extLst>
              <a:ext uri="{FF2B5EF4-FFF2-40B4-BE49-F238E27FC236}">
                <a16:creationId xmlns:a16="http://schemas.microsoft.com/office/drawing/2014/main" id="{28561796-2E6E-4F15-9206-C8E3B05122E0}"/>
              </a:ext>
            </a:extLst>
          </p:cNvPr>
          <p:cNvSpPr/>
          <p:nvPr/>
        </p:nvSpPr>
        <p:spPr>
          <a:xfrm>
            <a:off x="8590086" y="3230829"/>
            <a:ext cx="840786" cy="329335"/>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PAST</a:t>
            </a:r>
            <a:endParaRPr lang="zh-CN" altLang="en-US" sz="1200" dirty="0"/>
          </a:p>
        </p:txBody>
      </p:sp>
      <p:grpSp>
        <p:nvGrpSpPr>
          <p:cNvPr id="31" name="组合 30">
            <a:extLst>
              <a:ext uri="{FF2B5EF4-FFF2-40B4-BE49-F238E27FC236}">
                <a16:creationId xmlns:a16="http://schemas.microsoft.com/office/drawing/2014/main" id="{1414A4E7-625D-49D1-90D9-3BF1AB12BD7E}"/>
              </a:ext>
            </a:extLst>
          </p:cNvPr>
          <p:cNvGrpSpPr/>
          <p:nvPr/>
        </p:nvGrpSpPr>
        <p:grpSpPr>
          <a:xfrm>
            <a:off x="7876826" y="3211057"/>
            <a:ext cx="997980" cy="507056"/>
            <a:chOff x="9248248" y="3469918"/>
            <a:chExt cx="987705" cy="656691"/>
          </a:xfrm>
        </p:grpSpPr>
        <p:sp>
          <p:nvSpPr>
            <p:cNvPr id="144" name="dress_316902">
              <a:extLst>
                <a:ext uri="{FF2B5EF4-FFF2-40B4-BE49-F238E27FC236}">
                  <a16:creationId xmlns:a16="http://schemas.microsoft.com/office/drawing/2014/main" id="{2EAF6AD1-3D01-4F08-8B7C-FC497ED1E153}"/>
                </a:ext>
              </a:extLst>
            </p:cNvPr>
            <p:cNvSpPr>
              <a:spLocks noChangeAspect="1"/>
            </p:cNvSpPr>
            <p:nvPr/>
          </p:nvSpPr>
          <p:spPr bwMode="auto">
            <a:xfrm>
              <a:off x="9471813" y="3469918"/>
              <a:ext cx="398202" cy="388028"/>
            </a:xfrm>
            <a:custGeom>
              <a:avLst/>
              <a:gdLst>
                <a:gd name="T0" fmla="*/ 5360 w 6827"/>
                <a:gd name="T1" fmla="*/ 3680 h 6662"/>
                <a:gd name="T2" fmla="*/ 6827 w 6827"/>
                <a:gd name="T3" fmla="*/ 2855 h 6662"/>
                <a:gd name="T4" fmla="*/ 5146 w 6827"/>
                <a:gd name="T5" fmla="*/ 721 h 6662"/>
                <a:gd name="T6" fmla="*/ 2401 w 6827"/>
                <a:gd name="T7" fmla="*/ 0 h 6662"/>
                <a:gd name="T8" fmla="*/ 1099 w 6827"/>
                <a:gd name="T9" fmla="*/ 1013 h 6662"/>
                <a:gd name="T10" fmla="*/ 1273 w 6827"/>
                <a:gd name="T11" fmla="*/ 3873 h 6662"/>
                <a:gd name="T12" fmla="*/ 1509 w 6827"/>
                <a:gd name="T13" fmla="*/ 3850 h 6662"/>
                <a:gd name="T14" fmla="*/ 733 w 6827"/>
                <a:gd name="T15" fmla="*/ 6074 h 6662"/>
                <a:gd name="T16" fmla="*/ 1733 w 6827"/>
                <a:gd name="T17" fmla="*/ 6662 h 6662"/>
                <a:gd name="T18" fmla="*/ 3413 w 6827"/>
                <a:gd name="T19" fmla="*/ 6662 h 6662"/>
                <a:gd name="T20" fmla="*/ 3413 w 6827"/>
                <a:gd name="T21" fmla="*/ 6662 h 6662"/>
                <a:gd name="T22" fmla="*/ 5094 w 6827"/>
                <a:gd name="T23" fmla="*/ 6662 h 6662"/>
                <a:gd name="T24" fmla="*/ 6094 w 6827"/>
                <a:gd name="T25" fmla="*/ 6074 h 6662"/>
                <a:gd name="T26" fmla="*/ 5317 w 6827"/>
                <a:gd name="T27" fmla="*/ 3850 h 6662"/>
                <a:gd name="T28" fmla="*/ 4652 w 6827"/>
                <a:gd name="T29" fmla="*/ 991 h 6662"/>
                <a:gd name="T30" fmla="*/ 3795 w 6827"/>
                <a:gd name="T31" fmla="*/ 1171 h 6662"/>
                <a:gd name="T32" fmla="*/ 3683 w 6827"/>
                <a:gd name="T33" fmla="*/ 1823 h 6662"/>
                <a:gd name="T34" fmla="*/ 5146 w 6827"/>
                <a:gd name="T35" fmla="*/ 1261 h 6662"/>
                <a:gd name="T36" fmla="*/ 6122 w 6827"/>
                <a:gd name="T37" fmla="*/ 2727 h 6662"/>
                <a:gd name="T38" fmla="*/ 5068 w 6827"/>
                <a:gd name="T39" fmla="*/ 2623 h 6662"/>
                <a:gd name="T40" fmla="*/ 3683 w 6827"/>
                <a:gd name="T41" fmla="*/ 3601 h 6662"/>
                <a:gd name="T42" fmla="*/ 3662 w 6827"/>
                <a:gd name="T43" fmla="*/ 541 h 6662"/>
                <a:gd name="T44" fmla="*/ 3165 w 6827"/>
                <a:gd name="T45" fmla="*/ 541 h 6662"/>
                <a:gd name="T46" fmla="*/ 2513 w 6827"/>
                <a:gd name="T47" fmla="*/ 652 h 6662"/>
                <a:gd name="T48" fmla="*/ 2693 w 6827"/>
                <a:gd name="T49" fmla="*/ 1509 h 6662"/>
                <a:gd name="T50" fmla="*/ 2513 w 6827"/>
                <a:gd name="T51" fmla="*/ 652 h 6662"/>
                <a:gd name="T52" fmla="*/ 705 w 6827"/>
                <a:gd name="T53" fmla="*/ 2727 h 6662"/>
                <a:gd name="T54" fmla="*/ 1681 w 6827"/>
                <a:gd name="T55" fmla="*/ 1261 h 6662"/>
                <a:gd name="T56" fmla="*/ 3143 w 6827"/>
                <a:gd name="T57" fmla="*/ 1823 h 6662"/>
                <a:gd name="T58" fmla="*/ 2004 w 6827"/>
                <a:gd name="T59" fmla="*/ 3601 h 6662"/>
                <a:gd name="T60" fmla="*/ 1233 w 6827"/>
                <a:gd name="T61" fmla="*/ 3149 h 6662"/>
                <a:gd name="T62" fmla="*/ 4254 w 6827"/>
                <a:gd name="T63" fmla="*/ 5762 h 6662"/>
                <a:gd name="T64" fmla="*/ 3413 w 6827"/>
                <a:gd name="T65" fmla="*/ 6122 h 6662"/>
                <a:gd name="T66" fmla="*/ 2573 w 6827"/>
                <a:gd name="T67" fmla="*/ 5762 h 6662"/>
                <a:gd name="T68" fmla="*/ 1263 w 6827"/>
                <a:gd name="T69" fmla="*/ 5847 h 6662"/>
                <a:gd name="T70" fmla="*/ 4854 w 6827"/>
                <a:gd name="T71" fmla="*/ 4142 h 6662"/>
                <a:gd name="T72" fmla="*/ 5094 w 6827"/>
                <a:gd name="T73" fmla="*/ 6122 h 6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27" h="6662">
                  <a:moveTo>
                    <a:pt x="5317" y="3850"/>
                  </a:moveTo>
                  <a:lnTo>
                    <a:pt x="5360" y="3680"/>
                  </a:lnTo>
                  <a:lnTo>
                    <a:pt x="5554" y="3873"/>
                  </a:lnTo>
                  <a:lnTo>
                    <a:pt x="6827" y="2855"/>
                  </a:lnTo>
                  <a:lnTo>
                    <a:pt x="5728" y="1013"/>
                  </a:lnTo>
                  <a:cubicBezTo>
                    <a:pt x="5590" y="809"/>
                    <a:pt x="5423" y="721"/>
                    <a:pt x="5146" y="721"/>
                  </a:cubicBezTo>
                  <a:lnTo>
                    <a:pt x="4425" y="0"/>
                  </a:lnTo>
                  <a:lnTo>
                    <a:pt x="2401" y="0"/>
                  </a:lnTo>
                  <a:lnTo>
                    <a:pt x="1681" y="721"/>
                  </a:lnTo>
                  <a:cubicBezTo>
                    <a:pt x="1404" y="721"/>
                    <a:pt x="1237" y="809"/>
                    <a:pt x="1099" y="1013"/>
                  </a:cubicBezTo>
                  <a:lnTo>
                    <a:pt x="0" y="2855"/>
                  </a:lnTo>
                  <a:lnTo>
                    <a:pt x="1273" y="3873"/>
                  </a:lnTo>
                  <a:lnTo>
                    <a:pt x="1467" y="3680"/>
                  </a:lnTo>
                  <a:lnTo>
                    <a:pt x="1509" y="3850"/>
                  </a:lnTo>
                  <a:lnTo>
                    <a:pt x="730" y="5721"/>
                  </a:lnTo>
                  <a:cubicBezTo>
                    <a:pt x="683" y="5833"/>
                    <a:pt x="684" y="5962"/>
                    <a:pt x="733" y="6074"/>
                  </a:cubicBezTo>
                  <a:cubicBezTo>
                    <a:pt x="783" y="6186"/>
                    <a:pt x="877" y="6276"/>
                    <a:pt x="993" y="6317"/>
                  </a:cubicBezTo>
                  <a:cubicBezTo>
                    <a:pt x="1120" y="6362"/>
                    <a:pt x="1296" y="6662"/>
                    <a:pt x="1733" y="6662"/>
                  </a:cubicBezTo>
                  <a:cubicBezTo>
                    <a:pt x="2248" y="6662"/>
                    <a:pt x="2314" y="6302"/>
                    <a:pt x="2573" y="6302"/>
                  </a:cubicBezTo>
                  <a:cubicBezTo>
                    <a:pt x="2843" y="6302"/>
                    <a:pt x="2889" y="6662"/>
                    <a:pt x="3413" y="6662"/>
                  </a:cubicBezTo>
                  <a:lnTo>
                    <a:pt x="3413" y="6662"/>
                  </a:lnTo>
                  <a:lnTo>
                    <a:pt x="3413" y="6662"/>
                  </a:lnTo>
                  <a:cubicBezTo>
                    <a:pt x="3938" y="6662"/>
                    <a:pt x="3984" y="6302"/>
                    <a:pt x="4254" y="6302"/>
                  </a:cubicBezTo>
                  <a:cubicBezTo>
                    <a:pt x="4513" y="6302"/>
                    <a:pt x="4579" y="6662"/>
                    <a:pt x="5094" y="6662"/>
                  </a:cubicBezTo>
                  <a:cubicBezTo>
                    <a:pt x="5531" y="6662"/>
                    <a:pt x="5707" y="6362"/>
                    <a:pt x="5833" y="6317"/>
                  </a:cubicBezTo>
                  <a:cubicBezTo>
                    <a:pt x="5950" y="6276"/>
                    <a:pt x="6044" y="6186"/>
                    <a:pt x="6094" y="6074"/>
                  </a:cubicBezTo>
                  <a:cubicBezTo>
                    <a:pt x="6143" y="5962"/>
                    <a:pt x="6144" y="5833"/>
                    <a:pt x="6097" y="5721"/>
                  </a:cubicBezTo>
                  <a:lnTo>
                    <a:pt x="5317" y="3850"/>
                  </a:lnTo>
                  <a:close/>
                  <a:moveTo>
                    <a:pt x="4314" y="652"/>
                  </a:moveTo>
                  <a:lnTo>
                    <a:pt x="4652" y="991"/>
                  </a:lnTo>
                  <a:lnTo>
                    <a:pt x="4134" y="1509"/>
                  </a:lnTo>
                  <a:lnTo>
                    <a:pt x="3795" y="1171"/>
                  </a:lnTo>
                  <a:lnTo>
                    <a:pt x="4314" y="652"/>
                  </a:lnTo>
                  <a:close/>
                  <a:moveTo>
                    <a:pt x="3683" y="1823"/>
                  </a:moveTo>
                  <a:lnTo>
                    <a:pt x="4134" y="2273"/>
                  </a:lnTo>
                  <a:lnTo>
                    <a:pt x="5146" y="1261"/>
                  </a:lnTo>
                  <a:cubicBezTo>
                    <a:pt x="5205" y="1261"/>
                    <a:pt x="5240" y="1257"/>
                    <a:pt x="5271" y="1300"/>
                  </a:cubicBezTo>
                  <a:lnTo>
                    <a:pt x="6122" y="2727"/>
                  </a:lnTo>
                  <a:lnTo>
                    <a:pt x="5594" y="3149"/>
                  </a:lnTo>
                  <a:lnTo>
                    <a:pt x="5068" y="2623"/>
                  </a:lnTo>
                  <a:lnTo>
                    <a:pt x="4823" y="3601"/>
                  </a:lnTo>
                  <a:lnTo>
                    <a:pt x="3683" y="3601"/>
                  </a:lnTo>
                  <a:lnTo>
                    <a:pt x="3683" y="1823"/>
                  </a:lnTo>
                  <a:close/>
                  <a:moveTo>
                    <a:pt x="3662" y="541"/>
                  </a:moveTo>
                  <a:lnTo>
                    <a:pt x="3413" y="789"/>
                  </a:lnTo>
                  <a:lnTo>
                    <a:pt x="3165" y="541"/>
                  </a:lnTo>
                  <a:lnTo>
                    <a:pt x="3662" y="541"/>
                  </a:lnTo>
                  <a:close/>
                  <a:moveTo>
                    <a:pt x="2513" y="652"/>
                  </a:moveTo>
                  <a:lnTo>
                    <a:pt x="3031" y="1171"/>
                  </a:lnTo>
                  <a:lnTo>
                    <a:pt x="2693" y="1509"/>
                  </a:lnTo>
                  <a:lnTo>
                    <a:pt x="2175" y="991"/>
                  </a:lnTo>
                  <a:lnTo>
                    <a:pt x="2513" y="652"/>
                  </a:lnTo>
                  <a:close/>
                  <a:moveTo>
                    <a:pt x="1233" y="3149"/>
                  </a:moveTo>
                  <a:lnTo>
                    <a:pt x="705" y="2727"/>
                  </a:lnTo>
                  <a:lnTo>
                    <a:pt x="1556" y="1300"/>
                  </a:lnTo>
                  <a:cubicBezTo>
                    <a:pt x="1587" y="1257"/>
                    <a:pt x="1622" y="1261"/>
                    <a:pt x="1681" y="1261"/>
                  </a:cubicBezTo>
                  <a:lnTo>
                    <a:pt x="2693" y="2273"/>
                  </a:lnTo>
                  <a:lnTo>
                    <a:pt x="3143" y="1823"/>
                  </a:lnTo>
                  <a:lnTo>
                    <a:pt x="3143" y="3601"/>
                  </a:lnTo>
                  <a:lnTo>
                    <a:pt x="2004" y="3601"/>
                  </a:lnTo>
                  <a:lnTo>
                    <a:pt x="1759" y="2623"/>
                  </a:lnTo>
                  <a:lnTo>
                    <a:pt x="1233" y="3149"/>
                  </a:lnTo>
                  <a:close/>
                  <a:moveTo>
                    <a:pt x="5094" y="6122"/>
                  </a:moveTo>
                  <a:cubicBezTo>
                    <a:pt x="4826" y="6122"/>
                    <a:pt x="4775" y="5762"/>
                    <a:pt x="4254" y="5762"/>
                  </a:cubicBezTo>
                  <a:cubicBezTo>
                    <a:pt x="3729" y="5762"/>
                    <a:pt x="3682" y="6122"/>
                    <a:pt x="3413" y="6122"/>
                  </a:cubicBezTo>
                  <a:lnTo>
                    <a:pt x="3413" y="6122"/>
                  </a:lnTo>
                  <a:lnTo>
                    <a:pt x="3413" y="6122"/>
                  </a:lnTo>
                  <a:cubicBezTo>
                    <a:pt x="3145" y="6122"/>
                    <a:pt x="3098" y="5762"/>
                    <a:pt x="2573" y="5762"/>
                  </a:cubicBezTo>
                  <a:cubicBezTo>
                    <a:pt x="2052" y="5762"/>
                    <a:pt x="2001" y="6122"/>
                    <a:pt x="1733" y="6122"/>
                  </a:cubicBezTo>
                  <a:cubicBezTo>
                    <a:pt x="1533" y="6122"/>
                    <a:pt x="1534" y="5989"/>
                    <a:pt x="1263" y="5847"/>
                  </a:cubicBezTo>
                  <a:lnTo>
                    <a:pt x="1973" y="4142"/>
                  </a:lnTo>
                  <a:lnTo>
                    <a:pt x="4854" y="4142"/>
                  </a:lnTo>
                  <a:lnTo>
                    <a:pt x="5564" y="5847"/>
                  </a:lnTo>
                  <a:cubicBezTo>
                    <a:pt x="5293" y="5989"/>
                    <a:pt x="5294" y="6122"/>
                    <a:pt x="5094" y="6122"/>
                  </a:cubicBezTo>
                  <a:close/>
                </a:path>
              </a:pathLst>
            </a:custGeom>
            <a:solidFill>
              <a:schemeClr val="accent2">
                <a:lumMod val="75000"/>
              </a:schemeClr>
            </a:solidFill>
            <a:ln>
              <a:solidFill>
                <a:schemeClr val="accent2">
                  <a:lumMod val="75000"/>
                </a:schemeClr>
              </a:solidFill>
            </a:ln>
          </p:spPr>
          <p:txBody>
            <a:bodyPr/>
            <a:lstStyle/>
            <a:p>
              <a:endParaRPr lang="zh-CN" altLang="en-US" dirty="0"/>
            </a:p>
          </p:txBody>
        </p:sp>
        <p:sp>
          <p:nvSpPr>
            <p:cNvPr id="146" name="文本框 145">
              <a:extLst>
                <a:ext uri="{FF2B5EF4-FFF2-40B4-BE49-F238E27FC236}">
                  <a16:creationId xmlns:a16="http://schemas.microsoft.com/office/drawing/2014/main" id="{3C1EE3EF-5212-4EBE-9880-3601799A2009}"/>
                </a:ext>
              </a:extLst>
            </p:cNvPr>
            <p:cNvSpPr txBox="1"/>
            <p:nvPr/>
          </p:nvSpPr>
          <p:spPr>
            <a:xfrm>
              <a:off x="9248248" y="3722203"/>
              <a:ext cx="987705"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Overstock</a:t>
              </a:r>
            </a:p>
          </p:txBody>
        </p:sp>
      </p:grpSp>
      <p:sp>
        <p:nvSpPr>
          <p:cNvPr id="147" name="文本框 146">
            <a:extLst>
              <a:ext uri="{FF2B5EF4-FFF2-40B4-BE49-F238E27FC236}">
                <a16:creationId xmlns:a16="http://schemas.microsoft.com/office/drawing/2014/main" id="{65B82B74-3488-4CF8-B3C8-4667F42BAC33}"/>
              </a:ext>
            </a:extLst>
          </p:cNvPr>
          <p:cNvSpPr txBox="1"/>
          <p:nvPr/>
        </p:nvSpPr>
        <p:spPr>
          <a:xfrm>
            <a:off x="9187512" y="3347409"/>
            <a:ext cx="1461411"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Store warehouse</a:t>
            </a:r>
          </a:p>
        </p:txBody>
      </p:sp>
      <p:grpSp>
        <p:nvGrpSpPr>
          <p:cNvPr id="30" name="组合 29">
            <a:extLst>
              <a:ext uri="{FF2B5EF4-FFF2-40B4-BE49-F238E27FC236}">
                <a16:creationId xmlns:a16="http://schemas.microsoft.com/office/drawing/2014/main" id="{63E30EA5-96A1-4FAE-BAA9-5F25246D81D4}"/>
              </a:ext>
            </a:extLst>
          </p:cNvPr>
          <p:cNvGrpSpPr/>
          <p:nvPr/>
        </p:nvGrpSpPr>
        <p:grpSpPr>
          <a:xfrm>
            <a:off x="8874806" y="2140798"/>
            <a:ext cx="1428852" cy="644244"/>
            <a:chOff x="10087444" y="2346560"/>
            <a:chExt cx="1713573" cy="678276"/>
          </a:xfrm>
        </p:grpSpPr>
        <p:sp>
          <p:nvSpPr>
            <p:cNvPr id="148" name="working-factory_73174">
              <a:extLst>
                <a:ext uri="{FF2B5EF4-FFF2-40B4-BE49-F238E27FC236}">
                  <a16:creationId xmlns:a16="http://schemas.microsoft.com/office/drawing/2014/main" id="{03E51DC4-A046-44F6-A307-BD7273C3C7D4}"/>
                </a:ext>
              </a:extLst>
            </p:cNvPr>
            <p:cNvSpPr>
              <a:spLocks noChangeAspect="1"/>
            </p:cNvSpPr>
            <p:nvPr/>
          </p:nvSpPr>
          <p:spPr bwMode="auto">
            <a:xfrm>
              <a:off x="10346069" y="2346560"/>
              <a:ext cx="760350" cy="438293"/>
            </a:xfrm>
            <a:custGeom>
              <a:avLst/>
              <a:gdLst>
                <a:gd name="T0" fmla="*/ 2711 w 2711"/>
                <a:gd name="T1" fmla="*/ 1255 h 2421"/>
                <a:gd name="T2" fmla="*/ 2711 w 2711"/>
                <a:gd name="T3" fmla="*/ 2354 h 2421"/>
                <a:gd name="T4" fmla="*/ 2644 w 2711"/>
                <a:gd name="T5" fmla="*/ 2421 h 2421"/>
                <a:gd name="T6" fmla="*/ 67 w 2711"/>
                <a:gd name="T7" fmla="*/ 2421 h 2421"/>
                <a:gd name="T8" fmla="*/ 0 w 2711"/>
                <a:gd name="T9" fmla="*/ 2354 h 2421"/>
                <a:gd name="T10" fmla="*/ 0 w 2711"/>
                <a:gd name="T11" fmla="*/ 1576 h 2421"/>
                <a:gd name="T12" fmla="*/ 37 w 2711"/>
                <a:gd name="T13" fmla="*/ 1517 h 2421"/>
                <a:gd name="T14" fmla="*/ 681 w 2711"/>
                <a:gd name="T15" fmla="*/ 1195 h 2421"/>
                <a:gd name="T16" fmla="*/ 746 w 2711"/>
                <a:gd name="T17" fmla="*/ 1198 h 2421"/>
                <a:gd name="T18" fmla="*/ 778 w 2711"/>
                <a:gd name="T19" fmla="*/ 1255 h 2421"/>
                <a:gd name="T20" fmla="*/ 778 w 2711"/>
                <a:gd name="T21" fmla="*/ 1468 h 2421"/>
                <a:gd name="T22" fmla="*/ 1172 w 2711"/>
                <a:gd name="T23" fmla="*/ 1272 h 2421"/>
                <a:gd name="T24" fmla="*/ 1172 w 2711"/>
                <a:gd name="T25" fmla="*/ 621 h 2421"/>
                <a:gd name="T26" fmla="*/ 1239 w 2711"/>
                <a:gd name="T27" fmla="*/ 554 h 2421"/>
                <a:gd name="T28" fmla="*/ 1360 w 2711"/>
                <a:gd name="T29" fmla="*/ 554 h 2421"/>
                <a:gd name="T30" fmla="*/ 1427 w 2711"/>
                <a:gd name="T31" fmla="*/ 621 h 2421"/>
                <a:gd name="T32" fmla="*/ 1427 w 2711"/>
                <a:gd name="T33" fmla="*/ 1466 h 2421"/>
                <a:gd name="T34" fmla="*/ 1867 w 2711"/>
                <a:gd name="T35" fmla="*/ 1247 h 2421"/>
                <a:gd name="T36" fmla="*/ 1894 w 2711"/>
                <a:gd name="T37" fmla="*/ 65 h 2421"/>
                <a:gd name="T38" fmla="*/ 1961 w 2711"/>
                <a:gd name="T39" fmla="*/ 0 h 2421"/>
                <a:gd name="T40" fmla="*/ 2252 w 2711"/>
                <a:gd name="T41" fmla="*/ 0 h 2421"/>
                <a:gd name="T42" fmla="*/ 2318 w 2711"/>
                <a:gd name="T43" fmla="*/ 65 h 2421"/>
                <a:gd name="T44" fmla="*/ 2347 w 2711"/>
                <a:gd name="T45" fmla="*/ 1328 h 2421"/>
                <a:gd name="T46" fmla="*/ 2615 w 2711"/>
                <a:gd name="T47" fmla="*/ 1195 h 2421"/>
                <a:gd name="T48" fmla="*/ 2680 w 2711"/>
                <a:gd name="T49" fmla="*/ 1198 h 2421"/>
                <a:gd name="T50" fmla="*/ 2711 w 2711"/>
                <a:gd name="T51" fmla="*/ 1255 h 2421"/>
                <a:gd name="T52" fmla="*/ 468 w 2711"/>
                <a:gd name="T53" fmla="*/ 1881 h 2421"/>
                <a:gd name="T54" fmla="*/ 287 w 2711"/>
                <a:gd name="T55" fmla="*/ 1881 h 2421"/>
                <a:gd name="T56" fmla="*/ 287 w 2711"/>
                <a:gd name="T57" fmla="*/ 2135 h 2421"/>
                <a:gd name="T58" fmla="*/ 468 w 2711"/>
                <a:gd name="T59" fmla="*/ 2135 h 2421"/>
                <a:gd name="T60" fmla="*/ 468 w 2711"/>
                <a:gd name="T61" fmla="*/ 1881 h 2421"/>
                <a:gd name="T62" fmla="*/ 956 w 2711"/>
                <a:gd name="T63" fmla="*/ 1881 h 2421"/>
                <a:gd name="T64" fmla="*/ 776 w 2711"/>
                <a:gd name="T65" fmla="*/ 1881 h 2421"/>
                <a:gd name="T66" fmla="*/ 776 w 2711"/>
                <a:gd name="T67" fmla="*/ 2135 h 2421"/>
                <a:gd name="T68" fmla="*/ 956 w 2711"/>
                <a:gd name="T69" fmla="*/ 2135 h 2421"/>
                <a:gd name="T70" fmla="*/ 956 w 2711"/>
                <a:gd name="T71" fmla="*/ 1881 h 2421"/>
                <a:gd name="T72" fmla="*/ 1444 w 2711"/>
                <a:gd name="T73" fmla="*/ 1881 h 2421"/>
                <a:gd name="T74" fmla="*/ 1264 w 2711"/>
                <a:gd name="T75" fmla="*/ 1881 h 2421"/>
                <a:gd name="T76" fmla="*/ 1264 w 2711"/>
                <a:gd name="T77" fmla="*/ 2135 h 2421"/>
                <a:gd name="T78" fmla="*/ 1444 w 2711"/>
                <a:gd name="T79" fmla="*/ 2135 h 2421"/>
                <a:gd name="T80" fmla="*/ 1444 w 2711"/>
                <a:gd name="T81" fmla="*/ 1881 h 2421"/>
                <a:gd name="T82" fmla="*/ 1933 w 2711"/>
                <a:gd name="T83" fmla="*/ 1881 h 2421"/>
                <a:gd name="T84" fmla="*/ 1752 w 2711"/>
                <a:gd name="T85" fmla="*/ 1881 h 2421"/>
                <a:gd name="T86" fmla="*/ 1752 w 2711"/>
                <a:gd name="T87" fmla="*/ 2135 h 2421"/>
                <a:gd name="T88" fmla="*/ 1933 w 2711"/>
                <a:gd name="T89" fmla="*/ 2135 h 2421"/>
                <a:gd name="T90" fmla="*/ 1933 w 2711"/>
                <a:gd name="T91" fmla="*/ 1881 h 2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11" h="2421">
                  <a:moveTo>
                    <a:pt x="2711" y="1255"/>
                  </a:moveTo>
                  <a:lnTo>
                    <a:pt x="2711" y="2354"/>
                  </a:lnTo>
                  <a:cubicBezTo>
                    <a:pt x="2711" y="2391"/>
                    <a:pt x="2681" y="2421"/>
                    <a:pt x="2644" y="2421"/>
                  </a:cubicBezTo>
                  <a:lnTo>
                    <a:pt x="67" y="2421"/>
                  </a:lnTo>
                  <a:cubicBezTo>
                    <a:pt x="30" y="2421"/>
                    <a:pt x="0" y="2391"/>
                    <a:pt x="0" y="2354"/>
                  </a:cubicBezTo>
                  <a:lnTo>
                    <a:pt x="0" y="1576"/>
                  </a:lnTo>
                  <a:cubicBezTo>
                    <a:pt x="0" y="1551"/>
                    <a:pt x="14" y="1528"/>
                    <a:pt x="37" y="1517"/>
                  </a:cubicBezTo>
                  <a:lnTo>
                    <a:pt x="681" y="1195"/>
                  </a:lnTo>
                  <a:cubicBezTo>
                    <a:pt x="702" y="1185"/>
                    <a:pt x="727" y="1186"/>
                    <a:pt x="746" y="1198"/>
                  </a:cubicBezTo>
                  <a:cubicBezTo>
                    <a:pt x="766" y="1210"/>
                    <a:pt x="778" y="1232"/>
                    <a:pt x="778" y="1255"/>
                  </a:cubicBezTo>
                  <a:lnTo>
                    <a:pt x="778" y="1468"/>
                  </a:lnTo>
                  <a:lnTo>
                    <a:pt x="1172" y="1272"/>
                  </a:lnTo>
                  <a:lnTo>
                    <a:pt x="1172" y="621"/>
                  </a:lnTo>
                  <a:cubicBezTo>
                    <a:pt x="1172" y="584"/>
                    <a:pt x="1202" y="554"/>
                    <a:pt x="1239" y="554"/>
                  </a:cubicBezTo>
                  <a:lnTo>
                    <a:pt x="1360" y="554"/>
                  </a:lnTo>
                  <a:cubicBezTo>
                    <a:pt x="1397" y="554"/>
                    <a:pt x="1427" y="584"/>
                    <a:pt x="1427" y="621"/>
                  </a:cubicBezTo>
                  <a:lnTo>
                    <a:pt x="1427" y="1466"/>
                  </a:lnTo>
                  <a:lnTo>
                    <a:pt x="1867" y="1247"/>
                  </a:lnTo>
                  <a:lnTo>
                    <a:pt x="1894" y="65"/>
                  </a:lnTo>
                  <a:cubicBezTo>
                    <a:pt x="1895" y="29"/>
                    <a:pt x="1925" y="0"/>
                    <a:pt x="1961" y="0"/>
                  </a:cubicBezTo>
                  <a:lnTo>
                    <a:pt x="2252" y="0"/>
                  </a:lnTo>
                  <a:cubicBezTo>
                    <a:pt x="2288" y="0"/>
                    <a:pt x="2317" y="29"/>
                    <a:pt x="2318" y="65"/>
                  </a:cubicBezTo>
                  <a:lnTo>
                    <a:pt x="2347" y="1328"/>
                  </a:lnTo>
                  <a:lnTo>
                    <a:pt x="2615" y="1195"/>
                  </a:lnTo>
                  <a:cubicBezTo>
                    <a:pt x="2635" y="1185"/>
                    <a:pt x="2660" y="1186"/>
                    <a:pt x="2680" y="1198"/>
                  </a:cubicBezTo>
                  <a:cubicBezTo>
                    <a:pt x="2699" y="1210"/>
                    <a:pt x="2711" y="1232"/>
                    <a:pt x="2711" y="1255"/>
                  </a:cubicBezTo>
                  <a:close/>
                  <a:moveTo>
                    <a:pt x="468" y="1881"/>
                  </a:moveTo>
                  <a:lnTo>
                    <a:pt x="287" y="1881"/>
                  </a:lnTo>
                  <a:lnTo>
                    <a:pt x="287" y="2135"/>
                  </a:lnTo>
                  <a:lnTo>
                    <a:pt x="468" y="2135"/>
                  </a:lnTo>
                  <a:lnTo>
                    <a:pt x="468" y="1881"/>
                  </a:lnTo>
                  <a:close/>
                  <a:moveTo>
                    <a:pt x="956" y="1881"/>
                  </a:moveTo>
                  <a:lnTo>
                    <a:pt x="776" y="1881"/>
                  </a:lnTo>
                  <a:lnTo>
                    <a:pt x="776" y="2135"/>
                  </a:lnTo>
                  <a:lnTo>
                    <a:pt x="956" y="2135"/>
                  </a:lnTo>
                  <a:lnTo>
                    <a:pt x="956" y="1881"/>
                  </a:lnTo>
                  <a:close/>
                  <a:moveTo>
                    <a:pt x="1444" y="1881"/>
                  </a:moveTo>
                  <a:lnTo>
                    <a:pt x="1264" y="1881"/>
                  </a:lnTo>
                  <a:lnTo>
                    <a:pt x="1264" y="2135"/>
                  </a:lnTo>
                  <a:lnTo>
                    <a:pt x="1444" y="2135"/>
                  </a:lnTo>
                  <a:lnTo>
                    <a:pt x="1444" y="1881"/>
                  </a:lnTo>
                  <a:close/>
                  <a:moveTo>
                    <a:pt x="1933" y="1881"/>
                  </a:moveTo>
                  <a:lnTo>
                    <a:pt x="1752" y="1881"/>
                  </a:lnTo>
                  <a:lnTo>
                    <a:pt x="1752" y="2135"/>
                  </a:lnTo>
                  <a:lnTo>
                    <a:pt x="1933" y="2135"/>
                  </a:lnTo>
                  <a:lnTo>
                    <a:pt x="1933" y="1881"/>
                  </a:lnTo>
                  <a:close/>
                </a:path>
              </a:pathLst>
            </a:custGeom>
            <a:solidFill>
              <a:schemeClr val="accent2">
                <a:lumMod val="75000"/>
              </a:schemeClr>
            </a:solidFill>
            <a:ln>
              <a:noFill/>
            </a:ln>
          </p:spPr>
          <p:txBody>
            <a:bodyPr/>
            <a:lstStyle/>
            <a:p>
              <a:endParaRPr lang="zh-CN" altLang="en-US" dirty="0"/>
            </a:p>
          </p:txBody>
        </p:sp>
        <p:sp>
          <p:nvSpPr>
            <p:cNvPr id="149" name="文本框 148">
              <a:extLst>
                <a:ext uri="{FF2B5EF4-FFF2-40B4-BE49-F238E27FC236}">
                  <a16:creationId xmlns:a16="http://schemas.microsoft.com/office/drawing/2014/main" id="{99FCBCB1-9DA0-47B3-A59D-2C3EDDC62259}"/>
                </a:ext>
              </a:extLst>
            </p:cNvPr>
            <p:cNvSpPr txBox="1"/>
            <p:nvPr/>
          </p:nvSpPr>
          <p:spPr>
            <a:xfrm>
              <a:off x="10087444" y="2620430"/>
              <a:ext cx="1713573" cy="404406"/>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Manufacturer</a:t>
              </a:r>
            </a:p>
          </p:txBody>
        </p:sp>
      </p:grpSp>
      <p:sp>
        <p:nvSpPr>
          <p:cNvPr id="150" name="箭头: 右 149">
            <a:extLst>
              <a:ext uri="{FF2B5EF4-FFF2-40B4-BE49-F238E27FC236}">
                <a16:creationId xmlns:a16="http://schemas.microsoft.com/office/drawing/2014/main" id="{6161054A-1633-41BF-8C8D-67D635689CB1}"/>
              </a:ext>
            </a:extLst>
          </p:cNvPr>
          <p:cNvSpPr/>
          <p:nvPr/>
        </p:nvSpPr>
        <p:spPr>
          <a:xfrm rot="18898843">
            <a:off x="8299366" y="2750050"/>
            <a:ext cx="742621" cy="35288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NOW</a:t>
            </a:r>
            <a:endParaRPr lang="zh-CN" altLang="en-US" sz="1200" dirty="0"/>
          </a:p>
        </p:txBody>
      </p:sp>
      <p:sp>
        <p:nvSpPr>
          <p:cNvPr id="71" name="文本框 70">
            <a:extLst>
              <a:ext uri="{FF2B5EF4-FFF2-40B4-BE49-F238E27FC236}">
                <a16:creationId xmlns:a16="http://schemas.microsoft.com/office/drawing/2014/main" id="{3C26C48F-FBCE-4899-964F-D8F56EED02DE}"/>
              </a:ext>
            </a:extLst>
          </p:cNvPr>
          <p:cNvSpPr txBox="1"/>
          <p:nvPr/>
        </p:nvSpPr>
        <p:spPr>
          <a:xfrm>
            <a:off x="5296492" y="3643506"/>
            <a:ext cx="6405953" cy="1938992"/>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The suppliers directly trade with the customers resulting in the stock remaining in the store warehouse, which is now shipped directly back to the supplier.</a:t>
            </a:r>
          </a:p>
          <a:p>
            <a:pPr marL="171450" indent="-171450">
              <a:lnSpc>
                <a:spcPct val="200000"/>
              </a:lnSpc>
              <a:buFont typeface="Wingdings" panose="05000000000000000000" pitchFamily="2" charset="2"/>
              <a:buChar char="Ø"/>
            </a:pPr>
            <a:r>
              <a:rPr lang="en-US" altLang="zh-CN" sz="1200" dirty="0">
                <a:solidFill>
                  <a:schemeClr val="accent2">
                    <a:lumMod val="50000"/>
                  </a:schemeClr>
                </a:solidFill>
              </a:rPr>
              <a:t>It prevents retailers from playing a significant role, and it will cause that the store does not have enough products to provide customers and reducing the customer shopping experience</a:t>
            </a:r>
            <a:r>
              <a:rPr lang="zh-CN" altLang="en-US" sz="1200" dirty="0">
                <a:solidFill>
                  <a:schemeClr val="accent2">
                    <a:lumMod val="50000"/>
                  </a:schemeClr>
                </a:solidFill>
              </a:rPr>
              <a:t>，</a:t>
            </a:r>
            <a:r>
              <a:rPr lang="en-US" altLang="zh-CN" sz="1200" dirty="0">
                <a:solidFill>
                  <a:schemeClr val="accent2">
                    <a:lumMod val="50000"/>
                  </a:schemeClr>
                </a:solidFill>
              </a:rPr>
              <a:t>which can also reduce the store customer flow and  profits.</a:t>
            </a:r>
          </a:p>
        </p:txBody>
      </p:sp>
      <p:sp>
        <p:nvSpPr>
          <p:cNvPr id="73" name="文本框 72">
            <a:extLst>
              <a:ext uri="{FF2B5EF4-FFF2-40B4-BE49-F238E27FC236}">
                <a16:creationId xmlns:a16="http://schemas.microsoft.com/office/drawing/2014/main" id="{32157A44-1124-4E4D-A448-9D38DDEA0EC8}"/>
              </a:ext>
            </a:extLst>
          </p:cNvPr>
          <p:cNvSpPr txBox="1"/>
          <p:nvPr/>
        </p:nvSpPr>
        <p:spPr>
          <a:xfrm>
            <a:off x="10827494" y="2413690"/>
            <a:ext cx="717260" cy="354541"/>
          </a:xfrm>
          <a:prstGeom prst="rect">
            <a:avLst/>
          </a:prstGeom>
          <a:noFill/>
        </p:spPr>
        <p:txBody>
          <a:bodyPr wrap="square" rtlCol="0">
            <a:spAutoFit/>
          </a:bodyPr>
          <a:lstStyle/>
          <a:p>
            <a:pPr latinLnBrk="1">
              <a:lnSpc>
                <a:spcPct val="200000"/>
              </a:lnSpc>
            </a:pPr>
            <a:r>
              <a:rPr lang="en-US" altLang="zh-CN" sz="1200" b="1" dirty="0">
                <a:solidFill>
                  <a:schemeClr val="accent2">
                    <a:lumMod val="75000"/>
                  </a:schemeClr>
                </a:solidFill>
              </a:rPr>
              <a:t>Buyer</a:t>
            </a:r>
          </a:p>
        </p:txBody>
      </p:sp>
      <p:grpSp>
        <p:nvGrpSpPr>
          <p:cNvPr id="6" name="组合 5">
            <a:extLst>
              <a:ext uri="{FF2B5EF4-FFF2-40B4-BE49-F238E27FC236}">
                <a16:creationId xmlns:a16="http://schemas.microsoft.com/office/drawing/2014/main" id="{4896DF5E-C66F-415B-B7DD-1FAC5F1E7A3F}"/>
              </a:ext>
            </a:extLst>
          </p:cNvPr>
          <p:cNvGrpSpPr/>
          <p:nvPr/>
        </p:nvGrpSpPr>
        <p:grpSpPr>
          <a:xfrm>
            <a:off x="10895062" y="2128559"/>
            <a:ext cx="438500" cy="428541"/>
            <a:chOff x="10895062" y="2128559"/>
            <a:chExt cx="438500" cy="428541"/>
          </a:xfrm>
        </p:grpSpPr>
        <p:sp>
          <p:nvSpPr>
            <p:cNvPr id="72" name="female-worker_50581">
              <a:extLst>
                <a:ext uri="{FF2B5EF4-FFF2-40B4-BE49-F238E27FC236}">
                  <a16:creationId xmlns:a16="http://schemas.microsoft.com/office/drawing/2014/main" id="{41CE45A3-4850-43DB-8665-942C7B6FF3E0}"/>
                </a:ext>
              </a:extLst>
            </p:cNvPr>
            <p:cNvSpPr>
              <a:spLocks noChangeAspect="1"/>
            </p:cNvSpPr>
            <p:nvPr/>
          </p:nvSpPr>
          <p:spPr bwMode="auto">
            <a:xfrm>
              <a:off x="10895062" y="2128559"/>
              <a:ext cx="438500" cy="428541"/>
            </a:xfrm>
            <a:custGeom>
              <a:avLst/>
              <a:gdLst>
                <a:gd name="connsiteX0" fmla="*/ 146458 w 495087"/>
                <a:gd name="connsiteY0" fmla="*/ 391638 h 606651"/>
                <a:gd name="connsiteX1" fmla="*/ 145536 w 495087"/>
                <a:gd name="connsiteY1" fmla="*/ 400729 h 606651"/>
                <a:gd name="connsiteX2" fmla="*/ 116325 w 495087"/>
                <a:gd name="connsiteY2" fmla="*/ 489968 h 606651"/>
                <a:gd name="connsiteX3" fmla="*/ 164203 w 495087"/>
                <a:gd name="connsiteY3" fmla="*/ 458150 h 606651"/>
                <a:gd name="connsiteX4" fmla="*/ 247515 w 495087"/>
                <a:gd name="connsiteY4" fmla="*/ 562291 h 606651"/>
                <a:gd name="connsiteX5" fmla="*/ 330884 w 495087"/>
                <a:gd name="connsiteY5" fmla="*/ 458150 h 606651"/>
                <a:gd name="connsiteX6" fmla="*/ 378762 w 495087"/>
                <a:gd name="connsiteY6" fmla="*/ 489968 h 606651"/>
                <a:gd name="connsiteX7" fmla="*/ 349551 w 495087"/>
                <a:gd name="connsiteY7" fmla="*/ 400729 h 606651"/>
                <a:gd name="connsiteX8" fmla="*/ 348629 w 495087"/>
                <a:gd name="connsiteY8" fmla="*/ 391638 h 606651"/>
                <a:gd name="connsiteX9" fmla="*/ 436492 w 495087"/>
                <a:gd name="connsiteY9" fmla="*/ 421500 h 606651"/>
                <a:gd name="connsiteX10" fmla="*/ 448361 w 495087"/>
                <a:gd name="connsiteY10" fmla="*/ 428461 h 606651"/>
                <a:gd name="connsiteX11" fmla="*/ 489671 w 495087"/>
                <a:gd name="connsiteY11" fmla="*/ 484732 h 606651"/>
                <a:gd name="connsiteX12" fmla="*/ 492667 w 495087"/>
                <a:gd name="connsiteY12" fmla="*/ 500785 h 606651"/>
                <a:gd name="connsiteX13" fmla="*/ 494165 w 495087"/>
                <a:gd name="connsiteY13" fmla="*/ 513673 h 606651"/>
                <a:gd name="connsiteX14" fmla="*/ 495087 w 495087"/>
                <a:gd name="connsiteY14" fmla="*/ 536457 h 606651"/>
                <a:gd name="connsiteX15" fmla="*/ 494741 w 495087"/>
                <a:gd name="connsiteY15" fmla="*/ 549460 h 606651"/>
                <a:gd name="connsiteX16" fmla="*/ 480856 w 495087"/>
                <a:gd name="connsiteY16" fmla="*/ 587262 h 606651"/>
                <a:gd name="connsiteX17" fmla="*/ 433554 w 495087"/>
                <a:gd name="connsiteY17" fmla="*/ 606651 h 606651"/>
                <a:gd name="connsiteX18" fmla="*/ 247515 w 495087"/>
                <a:gd name="connsiteY18" fmla="*/ 606594 h 606651"/>
                <a:gd name="connsiteX19" fmla="*/ 61533 w 495087"/>
                <a:gd name="connsiteY19" fmla="*/ 606651 h 606651"/>
                <a:gd name="connsiteX20" fmla="*/ 14231 w 495087"/>
                <a:gd name="connsiteY20" fmla="*/ 587262 h 606651"/>
                <a:gd name="connsiteX21" fmla="*/ 346 w 495087"/>
                <a:gd name="connsiteY21" fmla="*/ 549460 h 606651"/>
                <a:gd name="connsiteX22" fmla="*/ 0 w 495087"/>
                <a:gd name="connsiteY22" fmla="*/ 536457 h 606651"/>
                <a:gd name="connsiteX23" fmla="*/ 922 w 495087"/>
                <a:gd name="connsiteY23" fmla="*/ 513673 h 606651"/>
                <a:gd name="connsiteX24" fmla="*/ 2420 w 495087"/>
                <a:gd name="connsiteY24" fmla="*/ 500785 h 606651"/>
                <a:gd name="connsiteX25" fmla="*/ 5416 w 495087"/>
                <a:gd name="connsiteY25" fmla="*/ 484732 h 606651"/>
                <a:gd name="connsiteX26" fmla="*/ 46726 w 495087"/>
                <a:gd name="connsiteY26" fmla="*/ 428461 h 606651"/>
                <a:gd name="connsiteX27" fmla="*/ 58595 w 495087"/>
                <a:gd name="connsiteY27" fmla="*/ 421500 h 606651"/>
                <a:gd name="connsiteX28" fmla="*/ 146458 w 495087"/>
                <a:gd name="connsiteY28" fmla="*/ 391638 h 606651"/>
                <a:gd name="connsiteX29" fmla="*/ 247341 w 495087"/>
                <a:gd name="connsiteY29" fmla="*/ 0 h 606651"/>
                <a:gd name="connsiteX30" fmla="*/ 247514 w 495087"/>
                <a:gd name="connsiteY30" fmla="*/ 0 h 606651"/>
                <a:gd name="connsiteX31" fmla="*/ 247745 w 495087"/>
                <a:gd name="connsiteY31" fmla="*/ 0 h 606651"/>
                <a:gd name="connsiteX32" fmla="*/ 414430 w 495087"/>
                <a:gd name="connsiteY32" fmla="*/ 171035 h 606651"/>
                <a:gd name="connsiteX33" fmla="*/ 399392 w 495087"/>
                <a:gd name="connsiteY33" fmla="*/ 241451 h 606651"/>
                <a:gd name="connsiteX34" fmla="*/ 393457 w 495087"/>
                <a:gd name="connsiteY34" fmla="*/ 261241 h 606651"/>
                <a:gd name="connsiteX35" fmla="*/ 390346 w 495087"/>
                <a:gd name="connsiteY35" fmla="*/ 280916 h 606651"/>
                <a:gd name="connsiteX36" fmla="*/ 390807 w 495087"/>
                <a:gd name="connsiteY36" fmla="*/ 287014 h 606651"/>
                <a:gd name="connsiteX37" fmla="*/ 406940 w 495087"/>
                <a:gd name="connsiteY37" fmla="*/ 316009 h 606651"/>
                <a:gd name="connsiteX38" fmla="*/ 327659 w 495087"/>
                <a:gd name="connsiteY38" fmla="*/ 350987 h 606651"/>
                <a:gd name="connsiteX39" fmla="*/ 301501 w 495087"/>
                <a:gd name="connsiteY39" fmla="*/ 355014 h 606651"/>
                <a:gd name="connsiteX40" fmla="*/ 292571 w 495087"/>
                <a:gd name="connsiteY40" fmla="*/ 356682 h 606651"/>
                <a:gd name="connsiteX41" fmla="*/ 307090 w 495087"/>
                <a:gd name="connsiteY41" fmla="*/ 398967 h 606651"/>
                <a:gd name="connsiteX42" fmla="*/ 247745 w 495087"/>
                <a:gd name="connsiteY42" fmla="*/ 498262 h 606651"/>
                <a:gd name="connsiteX43" fmla="*/ 247341 w 495087"/>
                <a:gd name="connsiteY43" fmla="*/ 498262 h 606651"/>
                <a:gd name="connsiteX44" fmla="*/ 187996 w 495087"/>
                <a:gd name="connsiteY44" fmla="*/ 398967 h 606651"/>
                <a:gd name="connsiteX45" fmla="*/ 202515 w 495087"/>
                <a:gd name="connsiteY45" fmla="*/ 356682 h 606651"/>
                <a:gd name="connsiteX46" fmla="*/ 193585 w 495087"/>
                <a:gd name="connsiteY46" fmla="*/ 355014 h 606651"/>
                <a:gd name="connsiteX47" fmla="*/ 167427 w 495087"/>
                <a:gd name="connsiteY47" fmla="*/ 350987 h 606651"/>
                <a:gd name="connsiteX48" fmla="*/ 88146 w 495087"/>
                <a:gd name="connsiteY48" fmla="*/ 316009 h 606651"/>
                <a:gd name="connsiteX49" fmla="*/ 104221 w 495087"/>
                <a:gd name="connsiteY49" fmla="*/ 287014 h 606651"/>
                <a:gd name="connsiteX50" fmla="*/ 104740 w 495087"/>
                <a:gd name="connsiteY50" fmla="*/ 280916 h 606651"/>
                <a:gd name="connsiteX51" fmla="*/ 101629 w 495087"/>
                <a:gd name="connsiteY51" fmla="*/ 261241 h 606651"/>
                <a:gd name="connsiteX52" fmla="*/ 95694 w 495087"/>
                <a:gd name="connsiteY52" fmla="*/ 241451 h 606651"/>
                <a:gd name="connsiteX53" fmla="*/ 80656 w 495087"/>
                <a:gd name="connsiteY53" fmla="*/ 171035 h 606651"/>
                <a:gd name="connsiteX54" fmla="*/ 247341 w 495087"/>
                <a:gd name="connsiteY54"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5087" h="606651">
                  <a:moveTo>
                    <a:pt x="146458" y="391638"/>
                  </a:moveTo>
                  <a:cubicBezTo>
                    <a:pt x="145997" y="394400"/>
                    <a:pt x="145651" y="397449"/>
                    <a:pt x="145536" y="400729"/>
                  </a:cubicBezTo>
                  <a:cubicBezTo>
                    <a:pt x="134301" y="408554"/>
                    <a:pt x="101287" y="436919"/>
                    <a:pt x="116325" y="489968"/>
                  </a:cubicBezTo>
                  <a:cubicBezTo>
                    <a:pt x="116325" y="489968"/>
                    <a:pt x="140005" y="461775"/>
                    <a:pt x="164203" y="458150"/>
                  </a:cubicBezTo>
                  <a:cubicBezTo>
                    <a:pt x="187192" y="498253"/>
                    <a:pt x="226428" y="549000"/>
                    <a:pt x="247515" y="562291"/>
                  </a:cubicBezTo>
                  <a:cubicBezTo>
                    <a:pt x="268659" y="549000"/>
                    <a:pt x="307838" y="498253"/>
                    <a:pt x="330884" y="458150"/>
                  </a:cubicBezTo>
                  <a:cubicBezTo>
                    <a:pt x="355082" y="461775"/>
                    <a:pt x="378762" y="489968"/>
                    <a:pt x="378762" y="489968"/>
                  </a:cubicBezTo>
                  <a:cubicBezTo>
                    <a:pt x="393742" y="436919"/>
                    <a:pt x="360728" y="408554"/>
                    <a:pt x="349551" y="400729"/>
                  </a:cubicBezTo>
                  <a:cubicBezTo>
                    <a:pt x="349436" y="397449"/>
                    <a:pt x="349090" y="394400"/>
                    <a:pt x="348629" y="391638"/>
                  </a:cubicBezTo>
                  <a:cubicBezTo>
                    <a:pt x="350703" y="392271"/>
                    <a:pt x="431134" y="418680"/>
                    <a:pt x="436492" y="421500"/>
                  </a:cubicBezTo>
                  <a:cubicBezTo>
                    <a:pt x="440525" y="423628"/>
                    <a:pt x="444501" y="425872"/>
                    <a:pt x="448361" y="428461"/>
                  </a:cubicBezTo>
                  <a:cubicBezTo>
                    <a:pt x="468872" y="442385"/>
                    <a:pt x="484083" y="460279"/>
                    <a:pt x="489671" y="484732"/>
                  </a:cubicBezTo>
                  <a:cubicBezTo>
                    <a:pt x="490132" y="486861"/>
                    <a:pt x="492667" y="500785"/>
                    <a:pt x="492667" y="500785"/>
                  </a:cubicBezTo>
                  <a:cubicBezTo>
                    <a:pt x="493301" y="505042"/>
                    <a:pt x="493819" y="509357"/>
                    <a:pt x="494165" y="513673"/>
                  </a:cubicBezTo>
                  <a:cubicBezTo>
                    <a:pt x="494165" y="513845"/>
                    <a:pt x="495087" y="536342"/>
                    <a:pt x="495087" y="536457"/>
                  </a:cubicBezTo>
                  <a:cubicBezTo>
                    <a:pt x="495087" y="536457"/>
                    <a:pt x="494857" y="546986"/>
                    <a:pt x="494741" y="549460"/>
                  </a:cubicBezTo>
                  <a:cubicBezTo>
                    <a:pt x="493992" y="563442"/>
                    <a:pt x="491054" y="576445"/>
                    <a:pt x="480856" y="587262"/>
                  </a:cubicBezTo>
                  <a:cubicBezTo>
                    <a:pt x="467893" y="601013"/>
                    <a:pt x="452106" y="606651"/>
                    <a:pt x="433554" y="606651"/>
                  </a:cubicBezTo>
                  <a:cubicBezTo>
                    <a:pt x="371560" y="606594"/>
                    <a:pt x="309566" y="606594"/>
                    <a:pt x="247515" y="606594"/>
                  </a:cubicBezTo>
                  <a:cubicBezTo>
                    <a:pt x="185521" y="606594"/>
                    <a:pt x="123527" y="606594"/>
                    <a:pt x="61533" y="606651"/>
                  </a:cubicBezTo>
                  <a:cubicBezTo>
                    <a:pt x="42981" y="606651"/>
                    <a:pt x="27194" y="601013"/>
                    <a:pt x="14231" y="587262"/>
                  </a:cubicBezTo>
                  <a:cubicBezTo>
                    <a:pt x="4033" y="576445"/>
                    <a:pt x="1095" y="563442"/>
                    <a:pt x="346" y="549460"/>
                  </a:cubicBezTo>
                  <a:cubicBezTo>
                    <a:pt x="230" y="546986"/>
                    <a:pt x="0" y="536457"/>
                    <a:pt x="0" y="536457"/>
                  </a:cubicBezTo>
                  <a:cubicBezTo>
                    <a:pt x="0" y="536342"/>
                    <a:pt x="864" y="513845"/>
                    <a:pt x="922" y="513673"/>
                  </a:cubicBezTo>
                  <a:cubicBezTo>
                    <a:pt x="1268" y="509357"/>
                    <a:pt x="1786" y="505042"/>
                    <a:pt x="2420" y="500785"/>
                  </a:cubicBezTo>
                  <a:cubicBezTo>
                    <a:pt x="2420" y="500785"/>
                    <a:pt x="4897" y="486861"/>
                    <a:pt x="5416" y="484732"/>
                  </a:cubicBezTo>
                  <a:cubicBezTo>
                    <a:pt x="11004" y="460279"/>
                    <a:pt x="26215" y="442385"/>
                    <a:pt x="46726" y="428461"/>
                  </a:cubicBezTo>
                  <a:cubicBezTo>
                    <a:pt x="50586" y="425872"/>
                    <a:pt x="54562" y="423628"/>
                    <a:pt x="58595" y="421500"/>
                  </a:cubicBezTo>
                  <a:cubicBezTo>
                    <a:pt x="63953" y="418680"/>
                    <a:pt x="144384" y="392271"/>
                    <a:pt x="146458" y="391638"/>
                  </a:cubicBezTo>
                  <a:close/>
                  <a:moveTo>
                    <a:pt x="247341" y="0"/>
                  </a:moveTo>
                  <a:cubicBezTo>
                    <a:pt x="247399" y="0"/>
                    <a:pt x="247457" y="0"/>
                    <a:pt x="247514" y="0"/>
                  </a:cubicBezTo>
                  <a:cubicBezTo>
                    <a:pt x="247629" y="0"/>
                    <a:pt x="247687" y="0"/>
                    <a:pt x="247745" y="0"/>
                  </a:cubicBezTo>
                  <a:cubicBezTo>
                    <a:pt x="340104" y="1726"/>
                    <a:pt x="414430" y="77607"/>
                    <a:pt x="414430" y="171035"/>
                  </a:cubicBezTo>
                  <a:cubicBezTo>
                    <a:pt x="414430" y="196118"/>
                    <a:pt x="409072" y="219993"/>
                    <a:pt x="399392" y="241451"/>
                  </a:cubicBezTo>
                  <a:cubicBezTo>
                    <a:pt x="397375" y="248067"/>
                    <a:pt x="395301" y="254625"/>
                    <a:pt x="393457" y="261241"/>
                  </a:cubicBezTo>
                  <a:cubicBezTo>
                    <a:pt x="391499" y="268202"/>
                    <a:pt x="390289" y="274703"/>
                    <a:pt x="390346" y="280916"/>
                  </a:cubicBezTo>
                  <a:cubicBezTo>
                    <a:pt x="390346" y="282987"/>
                    <a:pt x="390519" y="285058"/>
                    <a:pt x="390807" y="287014"/>
                  </a:cubicBezTo>
                  <a:cubicBezTo>
                    <a:pt x="392593" y="292882"/>
                    <a:pt x="404981" y="312672"/>
                    <a:pt x="406940" y="316009"/>
                  </a:cubicBezTo>
                  <a:cubicBezTo>
                    <a:pt x="385103" y="339539"/>
                    <a:pt x="356179" y="345004"/>
                    <a:pt x="327659" y="350987"/>
                  </a:cubicBezTo>
                  <a:cubicBezTo>
                    <a:pt x="319247" y="352770"/>
                    <a:pt x="310605" y="353806"/>
                    <a:pt x="301501" y="355014"/>
                  </a:cubicBezTo>
                  <a:cubicBezTo>
                    <a:pt x="298563" y="355532"/>
                    <a:pt x="295567" y="356107"/>
                    <a:pt x="292571" y="356682"/>
                  </a:cubicBezTo>
                  <a:lnTo>
                    <a:pt x="307090" y="398967"/>
                  </a:lnTo>
                  <a:cubicBezTo>
                    <a:pt x="307090" y="398967"/>
                    <a:pt x="307493" y="460696"/>
                    <a:pt x="247745" y="498262"/>
                  </a:cubicBezTo>
                  <a:lnTo>
                    <a:pt x="247341" y="498262"/>
                  </a:lnTo>
                  <a:cubicBezTo>
                    <a:pt x="187593" y="460696"/>
                    <a:pt x="187996" y="398967"/>
                    <a:pt x="187996" y="398967"/>
                  </a:cubicBezTo>
                  <a:lnTo>
                    <a:pt x="202515" y="356682"/>
                  </a:lnTo>
                  <a:cubicBezTo>
                    <a:pt x="199519" y="356107"/>
                    <a:pt x="196523" y="355532"/>
                    <a:pt x="193585" y="355014"/>
                  </a:cubicBezTo>
                  <a:cubicBezTo>
                    <a:pt x="184481" y="353806"/>
                    <a:pt x="175839" y="352770"/>
                    <a:pt x="167427" y="350987"/>
                  </a:cubicBezTo>
                  <a:cubicBezTo>
                    <a:pt x="138907" y="345004"/>
                    <a:pt x="109983" y="339539"/>
                    <a:pt x="88146" y="316009"/>
                  </a:cubicBezTo>
                  <a:cubicBezTo>
                    <a:pt x="90105" y="312672"/>
                    <a:pt x="102493" y="292882"/>
                    <a:pt x="104221" y="287014"/>
                  </a:cubicBezTo>
                  <a:cubicBezTo>
                    <a:pt x="104567" y="285058"/>
                    <a:pt x="104740" y="282987"/>
                    <a:pt x="104740" y="280916"/>
                  </a:cubicBezTo>
                  <a:cubicBezTo>
                    <a:pt x="104797" y="274703"/>
                    <a:pt x="103530" y="268202"/>
                    <a:pt x="101629" y="261241"/>
                  </a:cubicBezTo>
                  <a:cubicBezTo>
                    <a:pt x="99785" y="254625"/>
                    <a:pt x="97711" y="248067"/>
                    <a:pt x="95694" y="241451"/>
                  </a:cubicBezTo>
                  <a:cubicBezTo>
                    <a:pt x="86014" y="219993"/>
                    <a:pt x="80656" y="196118"/>
                    <a:pt x="80656" y="171035"/>
                  </a:cubicBezTo>
                  <a:cubicBezTo>
                    <a:pt x="80656" y="77607"/>
                    <a:pt x="154982" y="1726"/>
                    <a:pt x="247341" y="0"/>
                  </a:cubicBezTo>
                  <a:close/>
                </a:path>
              </a:pathLst>
            </a:custGeom>
            <a:solidFill>
              <a:schemeClr val="accent2">
                <a:lumMod val="75000"/>
              </a:schemeClr>
            </a:solidFill>
            <a:ln>
              <a:noFill/>
            </a:ln>
          </p:spPr>
          <p:txBody>
            <a:bodyPr/>
            <a:lstStyle/>
            <a:p>
              <a:endParaRPr lang="zh-CN" altLang="en-US"/>
            </a:p>
          </p:txBody>
        </p:sp>
        <p:sp>
          <p:nvSpPr>
            <p:cNvPr id="74" name="iconfont-1018-792377">
              <a:extLst>
                <a:ext uri="{FF2B5EF4-FFF2-40B4-BE49-F238E27FC236}">
                  <a16:creationId xmlns:a16="http://schemas.microsoft.com/office/drawing/2014/main" id="{0C8C13D0-160C-444B-BB62-69BD03B442F1}"/>
                </a:ext>
              </a:extLst>
            </p:cNvPr>
            <p:cNvSpPr>
              <a:spLocks noChangeAspect="1"/>
            </p:cNvSpPr>
            <p:nvPr/>
          </p:nvSpPr>
          <p:spPr bwMode="auto">
            <a:xfrm>
              <a:off x="11010121" y="2140798"/>
              <a:ext cx="199748" cy="199748"/>
            </a:xfrm>
            <a:custGeom>
              <a:avLst/>
              <a:gdLst>
                <a:gd name="T0" fmla="*/ 10904 w 12800"/>
                <a:gd name="T1" fmla="*/ 10934 h 12800"/>
                <a:gd name="T2" fmla="*/ 6400 w 12800"/>
                <a:gd name="T3" fmla="*/ 12800 h 12800"/>
                <a:gd name="T4" fmla="*/ 1882 w 12800"/>
                <a:gd name="T5" fmla="*/ 10918 h 12800"/>
                <a:gd name="T6" fmla="*/ 0 w 12800"/>
                <a:gd name="T7" fmla="*/ 6400 h 12800"/>
                <a:gd name="T8" fmla="*/ 1882 w 12800"/>
                <a:gd name="T9" fmla="*/ 1882 h 12800"/>
                <a:gd name="T10" fmla="*/ 6400 w 12800"/>
                <a:gd name="T11" fmla="*/ 0 h 12800"/>
                <a:gd name="T12" fmla="*/ 10918 w 12800"/>
                <a:gd name="T13" fmla="*/ 1882 h 12800"/>
                <a:gd name="T14" fmla="*/ 12800 w 12800"/>
                <a:gd name="T15" fmla="*/ 6400 h 12800"/>
                <a:gd name="T16" fmla="*/ 10904 w 12800"/>
                <a:gd name="T17" fmla="*/ 10934 h 12800"/>
                <a:gd name="T18" fmla="*/ 10578 w 12800"/>
                <a:gd name="T19" fmla="*/ 2222 h 12800"/>
                <a:gd name="T20" fmla="*/ 6400 w 12800"/>
                <a:gd name="T21" fmla="*/ 474 h 12800"/>
                <a:gd name="T22" fmla="*/ 2222 w 12800"/>
                <a:gd name="T23" fmla="*/ 2222 h 12800"/>
                <a:gd name="T24" fmla="*/ 474 w 12800"/>
                <a:gd name="T25" fmla="*/ 6400 h 12800"/>
                <a:gd name="T26" fmla="*/ 2222 w 12800"/>
                <a:gd name="T27" fmla="*/ 10578 h 12800"/>
                <a:gd name="T28" fmla="*/ 6400 w 12800"/>
                <a:gd name="T29" fmla="*/ 12326 h 12800"/>
                <a:gd name="T30" fmla="*/ 10578 w 12800"/>
                <a:gd name="T31" fmla="*/ 10578 h 12800"/>
                <a:gd name="T32" fmla="*/ 12326 w 12800"/>
                <a:gd name="T33" fmla="*/ 6400 h 12800"/>
                <a:gd name="T34" fmla="*/ 10578 w 12800"/>
                <a:gd name="T35" fmla="*/ 2222 h 12800"/>
                <a:gd name="T36" fmla="*/ 4948 w 12800"/>
                <a:gd name="T37" fmla="*/ 5422 h 12800"/>
                <a:gd name="T38" fmla="*/ 4266 w 12800"/>
                <a:gd name="T39" fmla="*/ 5688 h 12800"/>
                <a:gd name="T40" fmla="*/ 3585 w 12800"/>
                <a:gd name="T41" fmla="*/ 5422 h 12800"/>
                <a:gd name="T42" fmla="*/ 3319 w 12800"/>
                <a:gd name="T43" fmla="*/ 4741 h 12800"/>
                <a:gd name="T44" fmla="*/ 3585 w 12800"/>
                <a:gd name="T45" fmla="*/ 4060 h 12800"/>
                <a:gd name="T46" fmla="*/ 4266 w 12800"/>
                <a:gd name="T47" fmla="*/ 3793 h 12800"/>
                <a:gd name="T48" fmla="*/ 4947 w 12800"/>
                <a:gd name="T49" fmla="*/ 4059 h 12800"/>
                <a:gd name="T50" fmla="*/ 5215 w 12800"/>
                <a:gd name="T51" fmla="*/ 4741 h 12800"/>
                <a:gd name="T52" fmla="*/ 4948 w 12800"/>
                <a:gd name="T53" fmla="*/ 5422 h 12800"/>
                <a:gd name="T54" fmla="*/ 3704 w 12800"/>
                <a:gd name="T55" fmla="*/ 10429 h 12800"/>
                <a:gd name="T56" fmla="*/ 3644 w 12800"/>
                <a:gd name="T57" fmla="*/ 10429 h 12800"/>
                <a:gd name="T58" fmla="*/ 3496 w 12800"/>
                <a:gd name="T59" fmla="*/ 10104 h 12800"/>
                <a:gd name="T60" fmla="*/ 4622 w 12800"/>
                <a:gd name="T61" fmla="*/ 8623 h 12800"/>
                <a:gd name="T62" fmla="*/ 6400 w 12800"/>
                <a:gd name="T63" fmla="*/ 8059 h 12800"/>
                <a:gd name="T64" fmla="*/ 8178 w 12800"/>
                <a:gd name="T65" fmla="*/ 8622 h 12800"/>
                <a:gd name="T66" fmla="*/ 9304 w 12800"/>
                <a:gd name="T67" fmla="*/ 10103 h 12800"/>
                <a:gd name="T68" fmla="*/ 9156 w 12800"/>
                <a:gd name="T69" fmla="*/ 10400 h 12800"/>
                <a:gd name="T70" fmla="*/ 8859 w 12800"/>
                <a:gd name="T71" fmla="*/ 10281 h 12800"/>
                <a:gd name="T72" fmla="*/ 7912 w 12800"/>
                <a:gd name="T73" fmla="*/ 9023 h 12800"/>
                <a:gd name="T74" fmla="*/ 6400 w 12800"/>
                <a:gd name="T75" fmla="*/ 8534 h 12800"/>
                <a:gd name="T76" fmla="*/ 4888 w 12800"/>
                <a:gd name="T77" fmla="*/ 9023 h 12800"/>
                <a:gd name="T78" fmla="*/ 3941 w 12800"/>
                <a:gd name="T79" fmla="*/ 10281 h 12800"/>
                <a:gd name="T80" fmla="*/ 3704 w 12800"/>
                <a:gd name="T81" fmla="*/ 10429 h 12800"/>
                <a:gd name="T82" fmla="*/ 4741 w 12800"/>
                <a:gd name="T83" fmla="*/ 4741 h 12800"/>
                <a:gd name="T84" fmla="*/ 4268 w 12800"/>
                <a:gd name="T85" fmla="*/ 4268 h 12800"/>
                <a:gd name="T86" fmla="*/ 3794 w 12800"/>
                <a:gd name="T87" fmla="*/ 4741 h 12800"/>
                <a:gd name="T88" fmla="*/ 4268 w 12800"/>
                <a:gd name="T89" fmla="*/ 5215 h 12800"/>
                <a:gd name="T90" fmla="*/ 4741 w 12800"/>
                <a:gd name="T91" fmla="*/ 4741 h 12800"/>
                <a:gd name="T92" fmla="*/ 9215 w 12800"/>
                <a:gd name="T93" fmla="*/ 5422 h 12800"/>
                <a:gd name="T94" fmla="*/ 8534 w 12800"/>
                <a:gd name="T95" fmla="*/ 5688 h 12800"/>
                <a:gd name="T96" fmla="*/ 7853 w 12800"/>
                <a:gd name="T97" fmla="*/ 5422 h 12800"/>
                <a:gd name="T98" fmla="*/ 7585 w 12800"/>
                <a:gd name="T99" fmla="*/ 4741 h 12800"/>
                <a:gd name="T100" fmla="*/ 7852 w 12800"/>
                <a:gd name="T101" fmla="*/ 4060 h 12800"/>
                <a:gd name="T102" fmla="*/ 8532 w 12800"/>
                <a:gd name="T103" fmla="*/ 3794 h 12800"/>
                <a:gd name="T104" fmla="*/ 9213 w 12800"/>
                <a:gd name="T105" fmla="*/ 4060 h 12800"/>
                <a:gd name="T106" fmla="*/ 9481 w 12800"/>
                <a:gd name="T107" fmla="*/ 4741 h 12800"/>
                <a:gd name="T108" fmla="*/ 9215 w 12800"/>
                <a:gd name="T109" fmla="*/ 5422 h 12800"/>
                <a:gd name="T110" fmla="*/ 9007 w 12800"/>
                <a:gd name="T111" fmla="*/ 4741 h 12800"/>
                <a:gd name="T112" fmla="*/ 8534 w 12800"/>
                <a:gd name="T113" fmla="*/ 4268 h 12800"/>
                <a:gd name="T114" fmla="*/ 8060 w 12800"/>
                <a:gd name="T115" fmla="*/ 4741 h 12800"/>
                <a:gd name="T116" fmla="*/ 8534 w 12800"/>
                <a:gd name="T117" fmla="*/ 5215 h 12800"/>
                <a:gd name="T118" fmla="*/ 9007 w 12800"/>
                <a:gd name="T119" fmla="*/ 4741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00" h="12800">
                  <a:moveTo>
                    <a:pt x="10904" y="10934"/>
                  </a:moveTo>
                  <a:cubicBezTo>
                    <a:pt x="9659" y="12178"/>
                    <a:pt x="8157" y="12800"/>
                    <a:pt x="6400" y="12800"/>
                  </a:cubicBezTo>
                  <a:cubicBezTo>
                    <a:pt x="4643" y="12800"/>
                    <a:pt x="3136" y="12174"/>
                    <a:pt x="1882" y="10918"/>
                  </a:cubicBezTo>
                  <a:cubicBezTo>
                    <a:pt x="627" y="9664"/>
                    <a:pt x="0" y="8159"/>
                    <a:pt x="0" y="6400"/>
                  </a:cubicBezTo>
                  <a:cubicBezTo>
                    <a:pt x="0" y="4643"/>
                    <a:pt x="627" y="3136"/>
                    <a:pt x="1882" y="1882"/>
                  </a:cubicBezTo>
                  <a:cubicBezTo>
                    <a:pt x="3136" y="627"/>
                    <a:pt x="4643" y="0"/>
                    <a:pt x="6400" y="0"/>
                  </a:cubicBezTo>
                  <a:cubicBezTo>
                    <a:pt x="8157" y="0"/>
                    <a:pt x="9664" y="627"/>
                    <a:pt x="10918" y="1882"/>
                  </a:cubicBezTo>
                  <a:cubicBezTo>
                    <a:pt x="12173" y="3136"/>
                    <a:pt x="12800" y="4643"/>
                    <a:pt x="12800" y="6400"/>
                  </a:cubicBezTo>
                  <a:cubicBezTo>
                    <a:pt x="12800" y="8159"/>
                    <a:pt x="12168" y="9670"/>
                    <a:pt x="10904" y="10934"/>
                  </a:cubicBezTo>
                  <a:close/>
                  <a:moveTo>
                    <a:pt x="10578" y="2222"/>
                  </a:moveTo>
                  <a:cubicBezTo>
                    <a:pt x="9412" y="1057"/>
                    <a:pt x="8019" y="474"/>
                    <a:pt x="6400" y="474"/>
                  </a:cubicBezTo>
                  <a:cubicBezTo>
                    <a:pt x="4781" y="474"/>
                    <a:pt x="3388" y="1056"/>
                    <a:pt x="2222" y="2222"/>
                  </a:cubicBezTo>
                  <a:cubicBezTo>
                    <a:pt x="1057" y="3388"/>
                    <a:pt x="474" y="4781"/>
                    <a:pt x="474" y="6400"/>
                  </a:cubicBezTo>
                  <a:cubicBezTo>
                    <a:pt x="474" y="8019"/>
                    <a:pt x="1056" y="9412"/>
                    <a:pt x="2222" y="10578"/>
                  </a:cubicBezTo>
                  <a:cubicBezTo>
                    <a:pt x="3388" y="11744"/>
                    <a:pt x="4781" y="12326"/>
                    <a:pt x="6400" y="12326"/>
                  </a:cubicBezTo>
                  <a:cubicBezTo>
                    <a:pt x="8019" y="12326"/>
                    <a:pt x="9412" y="11744"/>
                    <a:pt x="10578" y="10578"/>
                  </a:cubicBezTo>
                  <a:cubicBezTo>
                    <a:pt x="11743" y="9412"/>
                    <a:pt x="12326" y="8019"/>
                    <a:pt x="12326" y="6400"/>
                  </a:cubicBezTo>
                  <a:cubicBezTo>
                    <a:pt x="12326" y="4781"/>
                    <a:pt x="11743" y="3388"/>
                    <a:pt x="10578" y="2222"/>
                  </a:cubicBezTo>
                  <a:close/>
                  <a:moveTo>
                    <a:pt x="4948" y="5422"/>
                  </a:moveTo>
                  <a:cubicBezTo>
                    <a:pt x="4771" y="5600"/>
                    <a:pt x="4543" y="5688"/>
                    <a:pt x="4266" y="5688"/>
                  </a:cubicBezTo>
                  <a:cubicBezTo>
                    <a:pt x="3990" y="5688"/>
                    <a:pt x="3763" y="5600"/>
                    <a:pt x="3585" y="5422"/>
                  </a:cubicBezTo>
                  <a:cubicBezTo>
                    <a:pt x="3407" y="5244"/>
                    <a:pt x="3319" y="5018"/>
                    <a:pt x="3319" y="4741"/>
                  </a:cubicBezTo>
                  <a:cubicBezTo>
                    <a:pt x="3319" y="4465"/>
                    <a:pt x="3407" y="4238"/>
                    <a:pt x="3585" y="4060"/>
                  </a:cubicBezTo>
                  <a:cubicBezTo>
                    <a:pt x="3763" y="3881"/>
                    <a:pt x="3990" y="3793"/>
                    <a:pt x="4266" y="3793"/>
                  </a:cubicBezTo>
                  <a:cubicBezTo>
                    <a:pt x="4543" y="3793"/>
                    <a:pt x="4769" y="3882"/>
                    <a:pt x="4947" y="4059"/>
                  </a:cubicBezTo>
                  <a:cubicBezTo>
                    <a:pt x="5126" y="4237"/>
                    <a:pt x="5215" y="4465"/>
                    <a:pt x="5215" y="4741"/>
                  </a:cubicBezTo>
                  <a:cubicBezTo>
                    <a:pt x="5215" y="5018"/>
                    <a:pt x="5126" y="5244"/>
                    <a:pt x="4948" y="5422"/>
                  </a:cubicBezTo>
                  <a:close/>
                  <a:moveTo>
                    <a:pt x="3704" y="10429"/>
                  </a:moveTo>
                  <a:lnTo>
                    <a:pt x="3644" y="10429"/>
                  </a:lnTo>
                  <a:cubicBezTo>
                    <a:pt x="3487" y="10351"/>
                    <a:pt x="3437" y="10243"/>
                    <a:pt x="3496" y="10104"/>
                  </a:cubicBezTo>
                  <a:cubicBezTo>
                    <a:pt x="3713" y="9492"/>
                    <a:pt x="4088" y="8998"/>
                    <a:pt x="4622" y="8623"/>
                  </a:cubicBezTo>
                  <a:cubicBezTo>
                    <a:pt x="5156" y="8247"/>
                    <a:pt x="5748" y="8059"/>
                    <a:pt x="6400" y="8059"/>
                  </a:cubicBezTo>
                  <a:cubicBezTo>
                    <a:pt x="7052" y="8059"/>
                    <a:pt x="7644" y="8247"/>
                    <a:pt x="8178" y="8622"/>
                  </a:cubicBezTo>
                  <a:cubicBezTo>
                    <a:pt x="8712" y="8997"/>
                    <a:pt x="9087" y="9491"/>
                    <a:pt x="9304" y="10103"/>
                  </a:cubicBezTo>
                  <a:cubicBezTo>
                    <a:pt x="9382" y="10262"/>
                    <a:pt x="9334" y="10360"/>
                    <a:pt x="9156" y="10400"/>
                  </a:cubicBezTo>
                  <a:cubicBezTo>
                    <a:pt x="8997" y="10479"/>
                    <a:pt x="8899" y="10440"/>
                    <a:pt x="8859" y="10281"/>
                  </a:cubicBezTo>
                  <a:cubicBezTo>
                    <a:pt x="8681" y="9768"/>
                    <a:pt x="8366" y="9348"/>
                    <a:pt x="7912" y="9023"/>
                  </a:cubicBezTo>
                  <a:cubicBezTo>
                    <a:pt x="7457" y="8696"/>
                    <a:pt x="6953" y="8534"/>
                    <a:pt x="6400" y="8534"/>
                  </a:cubicBezTo>
                  <a:cubicBezTo>
                    <a:pt x="5847" y="8534"/>
                    <a:pt x="5343" y="8696"/>
                    <a:pt x="4888" y="9023"/>
                  </a:cubicBezTo>
                  <a:cubicBezTo>
                    <a:pt x="4434" y="9348"/>
                    <a:pt x="4119" y="9768"/>
                    <a:pt x="3941" y="10281"/>
                  </a:cubicBezTo>
                  <a:cubicBezTo>
                    <a:pt x="3901" y="10381"/>
                    <a:pt x="3822" y="10429"/>
                    <a:pt x="3704" y="10429"/>
                  </a:cubicBezTo>
                  <a:close/>
                  <a:moveTo>
                    <a:pt x="4741" y="4741"/>
                  </a:moveTo>
                  <a:cubicBezTo>
                    <a:pt x="4741" y="4426"/>
                    <a:pt x="4584" y="4268"/>
                    <a:pt x="4268" y="4268"/>
                  </a:cubicBezTo>
                  <a:cubicBezTo>
                    <a:pt x="3951" y="4268"/>
                    <a:pt x="3794" y="4426"/>
                    <a:pt x="3794" y="4741"/>
                  </a:cubicBezTo>
                  <a:cubicBezTo>
                    <a:pt x="3794" y="5057"/>
                    <a:pt x="3951" y="5215"/>
                    <a:pt x="4268" y="5215"/>
                  </a:cubicBezTo>
                  <a:cubicBezTo>
                    <a:pt x="4584" y="5215"/>
                    <a:pt x="4741" y="5057"/>
                    <a:pt x="4741" y="4741"/>
                  </a:cubicBezTo>
                  <a:close/>
                  <a:moveTo>
                    <a:pt x="9215" y="5422"/>
                  </a:moveTo>
                  <a:cubicBezTo>
                    <a:pt x="9037" y="5600"/>
                    <a:pt x="8810" y="5688"/>
                    <a:pt x="8534" y="5688"/>
                  </a:cubicBezTo>
                  <a:cubicBezTo>
                    <a:pt x="8257" y="5688"/>
                    <a:pt x="8031" y="5600"/>
                    <a:pt x="7853" y="5422"/>
                  </a:cubicBezTo>
                  <a:cubicBezTo>
                    <a:pt x="7674" y="5244"/>
                    <a:pt x="7585" y="5018"/>
                    <a:pt x="7585" y="4741"/>
                  </a:cubicBezTo>
                  <a:cubicBezTo>
                    <a:pt x="7585" y="4465"/>
                    <a:pt x="7674" y="4238"/>
                    <a:pt x="7852" y="4060"/>
                  </a:cubicBezTo>
                  <a:cubicBezTo>
                    <a:pt x="8029" y="3882"/>
                    <a:pt x="8256" y="3794"/>
                    <a:pt x="8532" y="3794"/>
                  </a:cubicBezTo>
                  <a:cubicBezTo>
                    <a:pt x="8809" y="3794"/>
                    <a:pt x="9036" y="3884"/>
                    <a:pt x="9213" y="4060"/>
                  </a:cubicBezTo>
                  <a:cubicBezTo>
                    <a:pt x="9393" y="4237"/>
                    <a:pt x="9481" y="4465"/>
                    <a:pt x="9481" y="4741"/>
                  </a:cubicBezTo>
                  <a:cubicBezTo>
                    <a:pt x="9481" y="5018"/>
                    <a:pt x="9393" y="5244"/>
                    <a:pt x="9215" y="5422"/>
                  </a:cubicBezTo>
                  <a:close/>
                  <a:moveTo>
                    <a:pt x="9007" y="4741"/>
                  </a:moveTo>
                  <a:cubicBezTo>
                    <a:pt x="9007" y="4426"/>
                    <a:pt x="8850" y="4268"/>
                    <a:pt x="8534" y="4268"/>
                  </a:cubicBezTo>
                  <a:cubicBezTo>
                    <a:pt x="8218" y="4268"/>
                    <a:pt x="8060" y="4426"/>
                    <a:pt x="8060" y="4741"/>
                  </a:cubicBezTo>
                  <a:cubicBezTo>
                    <a:pt x="8060" y="5057"/>
                    <a:pt x="8218" y="5215"/>
                    <a:pt x="8534" y="5215"/>
                  </a:cubicBezTo>
                  <a:cubicBezTo>
                    <a:pt x="8850" y="5215"/>
                    <a:pt x="9007" y="5057"/>
                    <a:pt x="9007" y="4741"/>
                  </a:cubicBezTo>
                  <a:close/>
                </a:path>
              </a:pathLst>
            </a:custGeom>
            <a:solidFill>
              <a:schemeClr val="accent1"/>
            </a:solidFill>
            <a:ln>
              <a:solidFill>
                <a:schemeClr val="bg1"/>
              </a:solidFill>
            </a:ln>
          </p:spPr>
          <p:txBody>
            <a:bodyPr/>
            <a:lstStyle/>
            <a:p>
              <a:endParaRPr lang="zh-CN" altLang="en-US"/>
            </a:p>
          </p:txBody>
        </p:sp>
      </p:grpSp>
      <p:sp>
        <p:nvSpPr>
          <p:cNvPr id="77" name="箭头: 右 76">
            <a:extLst>
              <a:ext uri="{FF2B5EF4-FFF2-40B4-BE49-F238E27FC236}">
                <a16:creationId xmlns:a16="http://schemas.microsoft.com/office/drawing/2014/main" id="{C0A949ED-85D7-40C4-A9A8-1CDA421AD9D3}"/>
              </a:ext>
            </a:extLst>
          </p:cNvPr>
          <p:cNvSpPr/>
          <p:nvPr/>
        </p:nvSpPr>
        <p:spPr>
          <a:xfrm rot="19355261">
            <a:off x="10000881" y="2888657"/>
            <a:ext cx="925986" cy="22240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NO GOODS</a:t>
            </a:r>
            <a:endParaRPr lang="zh-CN" altLang="en-US" sz="800" dirty="0"/>
          </a:p>
        </p:txBody>
      </p:sp>
      <p:sp>
        <p:nvSpPr>
          <p:cNvPr id="78" name="文本框 77">
            <a:extLst>
              <a:ext uri="{FF2B5EF4-FFF2-40B4-BE49-F238E27FC236}">
                <a16:creationId xmlns:a16="http://schemas.microsoft.com/office/drawing/2014/main" id="{B4984326-11A0-492A-A830-46EC6A070071}"/>
              </a:ext>
            </a:extLst>
          </p:cNvPr>
          <p:cNvSpPr txBox="1"/>
          <p:nvPr/>
        </p:nvSpPr>
        <p:spPr>
          <a:xfrm>
            <a:off x="5485083" y="5519439"/>
            <a:ext cx="4329890" cy="369332"/>
          </a:xfrm>
          <a:prstGeom prst="rect">
            <a:avLst/>
          </a:prstGeom>
          <a:noFill/>
        </p:spPr>
        <p:txBody>
          <a:bodyPr wrap="square" rtlCol="0">
            <a:spAutoFit/>
          </a:bodyPr>
          <a:lstStyle/>
          <a:p>
            <a:r>
              <a:rPr lang="en-US" altLang="zh-CN" b="1" dirty="0">
                <a:solidFill>
                  <a:schemeClr val="accent2">
                    <a:lumMod val="50000"/>
                  </a:schemeClr>
                </a:solidFill>
              </a:rPr>
              <a:t>PLUS</a:t>
            </a:r>
            <a:endParaRPr lang="zh-CN" altLang="en-US" b="1" dirty="0">
              <a:solidFill>
                <a:schemeClr val="accent2">
                  <a:lumMod val="50000"/>
                </a:schemeClr>
              </a:solidFill>
            </a:endParaRPr>
          </a:p>
        </p:txBody>
      </p:sp>
      <p:sp>
        <p:nvSpPr>
          <p:cNvPr id="84" name="文本框 83">
            <a:extLst>
              <a:ext uri="{FF2B5EF4-FFF2-40B4-BE49-F238E27FC236}">
                <a16:creationId xmlns:a16="http://schemas.microsoft.com/office/drawing/2014/main" id="{69442CCD-55B0-44B6-A4E5-4B896AAC3B0D}"/>
              </a:ext>
            </a:extLst>
          </p:cNvPr>
          <p:cNvSpPr txBox="1"/>
          <p:nvPr/>
        </p:nvSpPr>
        <p:spPr>
          <a:xfrm>
            <a:off x="6304403" y="5414409"/>
            <a:ext cx="5388786" cy="1200329"/>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The outdated technology makes the product replacement slow, which is unable to meet the needs of customers, reducing the desire of customers to shop, thereby losing customers.</a:t>
            </a:r>
          </a:p>
        </p:txBody>
      </p:sp>
      <p:grpSp>
        <p:nvGrpSpPr>
          <p:cNvPr id="80" name="4beea8d1-53ce-4269-b6c0-43bebc284b6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D3A0383-02AE-4C34-ABBB-C4B2A62DEE46}"/>
              </a:ext>
            </a:extLst>
          </p:cNvPr>
          <p:cNvGrpSpPr>
            <a:grpSpLocks noChangeAspect="1"/>
          </p:cNvGrpSpPr>
          <p:nvPr>
            <p:custDataLst>
              <p:tags r:id="rId5"/>
            </p:custDataLst>
          </p:nvPr>
        </p:nvGrpSpPr>
        <p:grpSpPr>
          <a:xfrm>
            <a:off x="4155007" y="5173031"/>
            <a:ext cx="973611" cy="690828"/>
            <a:chOff x="2597944" y="1181100"/>
            <a:chExt cx="6996112" cy="4964112"/>
          </a:xfrm>
        </p:grpSpPr>
        <p:sp>
          <p:nvSpPr>
            <p:cNvPr id="81" name="ïśḻíḍé">
              <a:extLst>
                <a:ext uri="{FF2B5EF4-FFF2-40B4-BE49-F238E27FC236}">
                  <a16:creationId xmlns:a16="http://schemas.microsoft.com/office/drawing/2014/main" id="{D661F69C-A044-4461-A0E2-6C1F83F5769C}"/>
                </a:ext>
              </a:extLst>
            </p:cNvPr>
            <p:cNvSpPr/>
            <p:nvPr/>
          </p:nvSpPr>
          <p:spPr bwMode="auto">
            <a:xfrm>
              <a:off x="2597944" y="5075237"/>
              <a:ext cx="6908800" cy="1069975"/>
            </a:xfrm>
            <a:custGeom>
              <a:avLst/>
              <a:gdLst>
                <a:gd name="T0" fmla="*/ 4431 w 4431"/>
                <a:gd name="T1" fmla="*/ 64 h 686"/>
                <a:gd name="T2" fmla="*/ 4367 w 4431"/>
                <a:gd name="T3" fmla="*/ 0 h 686"/>
                <a:gd name="T4" fmla="*/ 64 w 4431"/>
                <a:gd name="T5" fmla="*/ 0 h 686"/>
                <a:gd name="T6" fmla="*/ 0 w 4431"/>
                <a:gd name="T7" fmla="*/ 64 h 686"/>
                <a:gd name="T8" fmla="*/ 0 w 4431"/>
                <a:gd name="T9" fmla="*/ 622 h 686"/>
                <a:gd name="T10" fmla="*/ 64 w 4431"/>
                <a:gd name="T11" fmla="*/ 686 h 686"/>
                <a:gd name="T12" fmla="*/ 4367 w 4431"/>
                <a:gd name="T13" fmla="*/ 686 h 686"/>
                <a:gd name="T14" fmla="*/ 4431 w 4431"/>
                <a:gd name="T15" fmla="*/ 622 h 686"/>
                <a:gd name="T16" fmla="*/ 4431 w 4431"/>
                <a:gd name="T17" fmla="*/ 64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1" h="686">
                  <a:moveTo>
                    <a:pt x="4431" y="64"/>
                  </a:moveTo>
                  <a:cubicBezTo>
                    <a:pt x="4431" y="29"/>
                    <a:pt x="4403" y="0"/>
                    <a:pt x="4367" y="0"/>
                  </a:cubicBezTo>
                  <a:cubicBezTo>
                    <a:pt x="64" y="0"/>
                    <a:pt x="64" y="0"/>
                    <a:pt x="64" y="0"/>
                  </a:cubicBezTo>
                  <a:cubicBezTo>
                    <a:pt x="28" y="0"/>
                    <a:pt x="0" y="29"/>
                    <a:pt x="0" y="64"/>
                  </a:cubicBezTo>
                  <a:cubicBezTo>
                    <a:pt x="0" y="622"/>
                    <a:pt x="0" y="622"/>
                    <a:pt x="0" y="622"/>
                  </a:cubicBezTo>
                  <a:cubicBezTo>
                    <a:pt x="0" y="657"/>
                    <a:pt x="28" y="686"/>
                    <a:pt x="64" y="686"/>
                  </a:cubicBezTo>
                  <a:cubicBezTo>
                    <a:pt x="4367" y="686"/>
                    <a:pt x="4367" y="686"/>
                    <a:pt x="4367" y="686"/>
                  </a:cubicBezTo>
                  <a:cubicBezTo>
                    <a:pt x="4403" y="686"/>
                    <a:pt x="4431" y="657"/>
                    <a:pt x="4431" y="622"/>
                  </a:cubicBezTo>
                  <a:cubicBezTo>
                    <a:pt x="4431" y="64"/>
                    <a:pt x="4431" y="64"/>
                    <a:pt x="4431" y="64"/>
                  </a:cubicBezTo>
                </a:path>
              </a:pathLst>
            </a:custGeom>
            <a:solidFill>
              <a:srgbClr val="706F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ṧļiḍé">
              <a:extLst>
                <a:ext uri="{FF2B5EF4-FFF2-40B4-BE49-F238E27FC236}">
                  <a16:creationId xmlns:a16="http://schemas.microsoft.com/office/drawing/2014/main" id="{B66D9EC2-182F-4A2A-80AE-91C599EA2029}"/>
                </a:ext>
              </a:extLst>
            </p:cNvPr>
            <p:cNvSpPr/>
            <p:nvPr/>
          </p:nvSpPr>
          <p:spPr bwMode="auto">
            <a:xfrm>
              <a:off x="2597944" y="4908550"/>
              <a:ext cx="6908800" cy="1069975"/>
            </a:xfrm>
            <a:custGeom>
              <a:avLst/>
              <a:gdLst>
                <a:gd name="T0" fmla="*/ 4431 w 4431"/>
                <a:gd name="T1" fmla="*/ 64 h 686"/>
                <a:gd name="T2" fmla="*/ 4367 w 4431"/>
                <a:gd name="T3" fmla="*/ 0 h 686"/>
                <a:gd name="T4" fmla="*/ 64 w 4431"/>
                <a:gd name="T5" fmla="*/ 0 h 686"/>
                <a:gd name="T6" fmla="*/ 0 w 4431"/>
                <a:gd name="T7" fmla="*/ 64 h 686"/>
                <a:gd name="T8" fmla="*/ 0 w 4431"/>
                <a:gd name="T9" fmla="*/ 622 h 686"/>
                <a:gd name="T10" fmla="*/ 64 w 4431"/>
                <a:gd name="T11" fmla="*/ 686 h 686"/>
                <a:gd name="T12" fmla="*/ 4367 w 4431"/>
                <a:gd name="T13" fmla="*/ 686 h 686"/>
                <a:gd name="T14" fmla="*/ 4431 w 4431"/>
                <a:gd name="T15" fmla="*/ 622 h 686"/>
                <a:gd name="T16" fmla="*/ 4431 w 4431"/>
                <a:gd name="T17" fmla="*/ 64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1" h="686">
                  <a:moveTo>
                    <a:pt x="4431" y="64"/>
                  </a:moveTo>
                  <a:cubicBezTo>
                    <a:pt x="4431" y="29"/>
                    <a:pt x="4403" y="0"/>
                    <a:pt x="4367" y="0"/>
                  </a:cubicBezTo>
                  <a:cubicBezTo>
                    <a:pt x="64" y="0"/>
                    <a:pt x="64" y="0"/>
                    <a:pt x="64" y="0"/>
                  </a:cubicBezTo>
                  <a:cubicBezTo>
                    <a:pt x="28" y="0"/>
                    <a:pt x="0" y="29"/>
                    <a:pt x="0" y="64"/>
                  </a:cubicBezTo>
                  <a:cubicBezTo>
                    <a:pt x="0" y="622"/>
                    <a:pt x="0" y="622"/>
                    <a:pt x="0" y="622"/>
                  </a:cubicBezTo>
                  <a:cubicBezTo>
                    <a:pt x="0" y="657"/>
                    <a:pt x="28" y="686"/>
                    <a:pt x="64" y="686"/>
                  </a:cubicBezTo>
                  <a:cubicBezTo>
                    <a:pt x="4367" y="686"/>
                    <a:pt x="4367" y="686"/>
                    <a:pt x="4367" y="686"/>
                  </a:cubicBezTo>
                  <a:cubicBezTo>
                    <a:pt x="4403" y="686"/>
                    <a:pt x="4431" y="657"/>
                    <a:pt x="4431" y="622"/>
                  </a:cubicBezTo>
                  <a:cubicBezTo>
                    <a:pt x="4431" y="64"/>
                    <a:pt x="4431" y="64"/>
                    <a:pt x="4431" y="64"/>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śľïḋê">
              <a:extLst>
                <a:ext uri="{FF2B5EF4-FFF2-40B4-BE49-F238E27FC236}">
                  <a16:creationId xmlns:a16="http://schemas.microsoft.com/office/drawing/2014/main" id="{EA4EE9DA-433B-4310-857C-BFD2321FCB4F}"/>
                </a:ext>
              </a:extLst>
            </p:cNvPr>
            <p:cNvSpPr/>
            <p:nvPr/>
          </p:nvSpPr>
          <p:spPr bwMode="auto">
            <a:xfrm>
              <a:off x="2717006" y="3389312"/>
              <a:ext cx="2130425" cy="1379537"/>
            </a:xfrm>
            <a:custGeom>
              <a:avLst/>
              <a:gdLst>
                <a:gd name="T0" fmla="*/ 651 w 1342"/>
                <a:gd name="T1" fmla="*/ 0 h 869"/>
                <a:gd name="T2" fmla="*/ 1342 w 1342"/>
                <a:gd name="T3" fmla="*/ 197 h 869"/>
                <a:gd name="T4" fmla="*/ 670 w 1342"/>
                <a:gd name="T5" fmla="*/ 869 h 869"/>
                <a:gd name="T6" fmla="*/ 0 w 1342"/>
                <a:gd name="T7" fmla="*/ 197 h 869"/>
                <a:gd name="T8" fmla="*/ 651 w 1342"/>
                <a:gd name="T9" fmla="*/ 0 h 869"/>
              </a:gdLst>
              <a:ahLst/>
              <a:cxnLst>
                <a:cxn ang="0">
                  <a:pos x="T0" y="T1"/>
                </a:cxn>
                <a:cxn ang="0">
                  <a:pos x="T2" y="T3"/>
                </a:cxn>
                <a:cxn ang="0">
                  <a:pos x="T4" y="T5"/>
                </a:cxn>
                <a:cxn ang="0">
                  <a:pos x="T6" y="T7"/>
                </a:cxn>
                <a:cxn ang="0">
                  <a:pos x="T8" y="T9"/>
                </a:cxn>
              </a:cxnLst>
              <a:rect l="0" t="0" r="r" b="b"/>
              <a:pathLst>
                <a:path w="1342" h="869">
                  <a:moveTo>
                    <a:pt x="651" y="0"/>
                  </a:moveTo>
                  <a:lnTo>
                    <a:pt x="1342" y="197"/>
                  </a:lnTo>
                  <a:lnTo>
                    <a:pt x="670" y="869"/>
                  </a:lnTo>
                  <a:lnTo>
                    <a:pt x="0" y="197"/>
                  </a:lnTo>
                  <a:lnTo>
                    <a:pt x="651" y="0"/>
                  </a:lnTo>
                  <a:close/>
                </a:path>
              </a:pathLst>
            </a:custGeom>
            <a:solidFill>
              <a:srgbClr val="A07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ŝľïḋê">
              <a:extLst>
                <a:ext uri="{FF2B5EF4-FFF2-40B4-BE49-F238E27FC236}">
                  <a16:creationId xmlns:a16="http://schemas.microsoft.com/office/drawing/2014/main" id="{51633D80-AC68-489A-A1FF-C7038BEE3A95}"/>
                </a:ext>
              </a:extLst>
            </p:cNvPr>
            <p:cNvSpPr/>
            <p:nvPr/>
          </p:nvSpPr>
          <p:spPr bwMode="auto">
            <a:xfrm>
              <a:off x="2717006" y="3702050"/>
              <a:ext cx="1068387" cy="1684337"/>
            </a:xfrm>
            <a:custGeom>
              <a:avLst/>
              <a:gdLst>
                <a:gd name="T0" fmla="*/ 673 w 673"/>
                <a:gd name="T1" fmla="*/ 1061 h 1061"/>
                <a:gd name="T2" fmla="*/ 0 w 673"/>
                <a:gd name="T3" fmla="*/ 819 h 1061"/>
                <a:gd name="T4" fmla="*/ 0 w 673"/>
                <a:gd name="T5" fmla="*/ 0 h 1061"/>
                <a:gd name="T6" fmla="*/ 673 w 673"/>
                <a:gd name="T7" fmla="*/ 243 h 1061"/>
                <a:gd name="T8" fmla="*/ 673 w 673"/>
                <a:gd name="T9" fmla="*/ 1061 h 1061"/>
              </a:gdLst>
              <a:ahLst/>
              <a:cxnLst>
                <a:cxn ang="0">
                  <a:pos x="T0" y="T1"/>
                </a:cxn>
                <a:cxn ang="0">
                  <a:pos x="T2" y="T3"/>
                </a:cxn>
                <a:cxn ang="0">
                  <a:pos x="T4" y="T5"/>
                </a:cxn>
                <a:cxn ang="0">
                  <a:pos x="T6" y="T7"/>
                </a:cxn>
                <a:cxn ang="0">
                  <a:pos x="T8" y="T9"/>
                </a:cxn>
              </a:cxnLst>
              <a:rect l="0" t="0" r="r" b="b"/>
              <a:pathLst>
                <a:path w="673" h="1061">
                  <a:moveTo>
                    <a:pt x="673" y="1061"/>
                  </a:moveTo>
                  <a:lnTo>
                    <a:pt x="0" y="819"/>
                  </a:lnTo>
                  <a:lnTo>
                    <a:pt x="0" y="0"/>
                  </a:lnTo>
                  <a:lnTo>
                    <a:pt x="673" y="243"/>
                  </a:lnTo>
                  <a:lnTo>
                    <a:pt x="673" y="1061"/>
                  </a:lnTo>
                  <a:close/>
                </a:path>
              </a:pathLst>
            </a:custGeom>
            <a:solidFill>
              <a:srgbClr val="BC8C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iśḻíḍé">
              <a:extLst>
                <a:ext uri="{FF2B5EF4-FFF2-40B4-BE49-F238E27FC236}">
                  <a16:creationId xmlns:a16="http://schemas.microsoft.com/office/drawing/2014/main" id="{09785188-CD73-43F6-AF0F-26D5127DC7B1}"/>
                </a:ext>
              </a:extLst>
            </p:cNvPr>
            <p:cNvSpPr/>
            <p:nvPr/>
          </p:nvSpPr>
          <p:spPr bwMode="auto">
            <a:xfrm>
              <a:off x="3785394" y="3702050"/>
              <a:ext cx="1069975" cy="1684337"/>
            </a:xfrm>
            <a:custGeom>
              <a:avLst/>
              <a:gdLst>
                <a:gd name="T0" fmla="*/ 0 w 674"/>
                <a:gd name="T1" fmla="*/ 1061 h 1061"/>
                <a:gd name="T2" fmla="*/ 674 w 674"/>
                <a:gd name="T3" fmla="*/ 819 h 1061"/>
                <a:gd name="T4" fmla="*/ 674 w 674"/>
                <a:gd name="T5" fmla="*/ 0 h 1061"/>
                <a:gd name="T6" fmla="*/ 0 w 674"/>
                <a:gd name="T7" fmla="*/ 243 h 1061"/>
                <a:gd name="T8" fmla="*/ 0 w 674"/>
                <a:gd name="T9" fmla="*/ 1061 h 1061"/>
              </a:gdLst>
              <a:ahLst/>
              <a:cxnLst>
                <a:cxn ang="0">
                  <a:pos x="T0" y="T1"/>
                </a:cxn>
                <a:cxn ang="0">
                  <a:pos x="T2" y="T3"/>
                </a:cxn>
                <a:cxn ang="0">
                  <a:pos x="T4" y="T5"/>
                </a:cxn>
                <a:cxn ang="0">
                  <a:pos x="T6" y="T7"/>
                </a:cxn>
                <a:cxn ang="0">
                  <a:pos x="T8" y="T9"/>
                </a:cxn>
              </a:cxnLst>
              <a:rect l="0" t="0" r="r" b="b"/>
              <a:pathLst>
                <a:path w="674" h="1061">
                  <a:moveTo>
                    <a:pt x="0" y="1061"/>
                  </a:moveTo>
                  <a:lnTo>
                    <a:pt x="674" y="819"/>
                  </a:lnTo>
                  <a:lnTo>
                    <a:pt x="674" y="0"/>
                  </a:lnTo>
                  <a:lnTo>
                    <a:pt x="0" y="243"/>
                  </a:lnTo>
                  <a:lnTo>
                    <a:pt x="0" y="1061"/>
                  </a:lnTo>
                  <a:close/>
                </a:path>
              </a:pathLst>
            </a:custGeom>
            <a:solidFill>
              <a:srgbClr val="CA9E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islíḑé">
              <a:extLst>
                <a:ext uri="{FF2B5EF4-FFF2-40B4-BE49-F238E27FC236}">
                  <a16:creationId xmlns:a16="http://schemas.microsoft.com/office/drawing/2014/main" id="{EE2D294D-4902-4DAA-AB45-2AB063AD90B7}"/>
                </a:ext>
              </a:extLst>
            </p:cNvPr>
            <p:cNvSpPr/>
            <p:nvPr/>
          </p:nvSpPr>
          <p:spPr bwMode="auto">
            <a:xfrm>
              <a:off x="3107531" y="3505200"/>
              <a:ext cx="1373187" cy="1571625"/>
            </a:xfrm>
            <a:custGeom>
              <a:avLst/>
              <a:gdLst>
                <a:gd name="T0" fmla="*/ 865 w 865"/>
                <a:gd name="T1" fmla="*/ 936 h 990"/>
                <a:gd name="T2" fmla="*/ 863 w 865"/>
                <a:gd name="T3" fmla="*/ 210 h 990"/>
                <a:gd name="T4" fmla="*/ 581 w 865"/>
                <a:gd name="T5" fmla="*/ 125 h 990"/>
                <a:gd name="T6" fmla="*/ 823 w 865"/>
                <a:gd name="T7" fmla="*/ 46 h 990"/>
                <a:gd name="T8" fmla="*/ 679 w 865"/>
                <a:gd name="T9" fmla="*/ 6 h 990"/>
                <a:gd name="T10" fmla="*/ 432 w 865"/>
                <a:gd name="T11" fmla="*/ 80 h 990"/>
                <a:gd name="T12" fmla="*/ 165 w 865"/>
                <a:gd name="T13" fmla="*/ 0 h 990"/>
                <a:gd name="T14" fmla="*/ 26 w 865"/>
                <a:gd name="T15" fmla="*/ 42 h 990"/>
                <a:gd name="T16" fmla="*/ 286 w 865"/>
                <a:gd name="T17" fmla="*/ 125 h 990"/>
                <a:gd name="T18" fmla="*/ 0 w 865"/>
                <a:gd name="T19" fmla="*/ 212 h 990"/>
                <a:gd name="T20" fmla="*/ 0 w 865"/>
                <a:gd name="T21" fmla="*/ 936 h 990"/>
                <a:gd name="T22" fmla="*/ 148 w 865"/>
                <a:gd name="T23" fmla="*/ 990 h 990"/>
                <a:gd name="T24" fmla="*/ 148 w 865"/>
                <a:gd name="T25" fmla="*/ 266 h 990"/>
                <a:gd name="T26" fmla="*/ 435 w 865"/>
                <a:gd name="T27" fmla="*/ 173 h 990"/>
                <a:gd name="T28" fmla="*/ 717 w 865"/>
                <a:gd name="T29" fmla="*/ 263 h 990"/>
                <a:gd name="T30" fmla="*/ 717 w 865"/>
                <a:gd name="T31" fmla="*/ 990 h 990"/>
                <a:gd name="T32" fmla="*/ 865 w 865"/>
                <a:gd name="T33" fmla="*/ 936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5" h="990">
                  <a:moveTo>
                    <a:pt x="865" y="936"/>
                  </a:moveTo>
                  <a:lnTo>
                    <a:pt x="863" y="210"/>
                  </a:lnTo>
                  <a:lnTo>
                    <a:pt x="581" y="125"/>
                  </a:lnTo>
                  <a:lnTo>
                    <a:pt x="823" y="46"/>
                  </a:lnTo>
                  <a:lnTo>
                    <a:pt x="679" y="6"/>
                  </a:lnTo>
                  <a:lnTo>
                    <a:pt x="432" y="80"/>
                  </a:lnTo>
                  <a:lnTo>
                    <a:pt x="165" y="0"/>
                  </a:lnTo>
                  <a:lnTo>
                    <a:pt x="26" y="42"/>
                  </a:lnTo>
                  <a:lnTo>
                    <a:pt x="286" y="125"/>
                  </a:lnTo>
                  <a:lnTo>
                    <a:pt x="0" y="212"/>
                  </a:lnTo>
                  <a:lnTo>
                    <a:pt x="0" y="936"/>
                  </a:lnTo>
                  <a:lnTo>
                    <a:pt x="148" y="990"/>
                  </a:lnTo>
                  <a:lnTo>
                    <a:pt x="148" y="266"/>
                  </a:lnTo>
                  <a:lnTo>
                    <a:pt x="435" y="173"/>
                  </a:lnTo>
                  <a:lnTo>
                    <a:pt x="717" y="263"/>
                  </a:lnTo>
                  <a:lnTo>
                    <a:pt x="717" y="990"/>
                  </a:lnTo>
                  <a:lnTo>
                    <a:pt x="865" y="936"/>
                  </a:lnTo>
                  <a:close/>
                </a:path>
              </a:pathLst>
            </a:custGeom>
            <a:solidFill>
              <a:srgbClr val="F9F0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íṧḷîdè">
              <a:extLst>
                <a:ext uri="{FF2B5EF4-FFF2-40B4-BE49-F238E27FC236}">
                  <a16:creationId xmlns:a16="http://schemas.microsoft.com/office/drawing/2014/main" id="{BA6B8D1A-0578-442E-8E28-473B3E0AD968}"/>
                </a:ext>
              </a:extLst>
            </p:cNvPr>
            <p:cNvSpPr/>
            <p:nvPr/>
          </p:nvSpPr>
          <p:spPr bwMode="auto">
            <a:xfrm>
              <a:off x="2848769" y="2044700"/>
              <a:ext cx="2132012" cy="1381125"/>
            </a:xfrm>
            <a:custGeom>
              <a:avLst/>
              <a:gdLst>
                <a:gd name="T0" fmla="*/ 651 w 1343"/>
                <a:gd name="T1" fmla="*/ 0 h 870"/>
                <a:gd name="T2" fmla="*/ 1343 w 1343"/>
                <a:gd name="T3" fmla="*/ 198 h 870"/>
                <a:gd name="T4" fmla="*/ 671 w 1343"/>
                <a:gd name="T5" fmla="*/ 870 h 870"/>
                <a:gd name="T6" fmla="*/ 0 w 1343"/>
                <a:gd name="T7" fmla="*/ 198 h 870"/>
                <a:gd name="T8" fmla="*/ 651 w 1343"/>
                <a:gd name="T9" fmla="*/ 0 h 870"/>
              </a:gdLst>
              <a:ahLst/>
              <a:cxnLst>
                <a:cxn ang="0">
                  <a:pos x="T0" y="T1"/>
                </a:cxn>
                <a:cxn ang="0">
                  <a:pos x="T2" y="T3"/>
                </a:cxn>
                <a:cxn ang="0">
                  <a:pos x="T4" y="T5"/>
                </a:cxn>
                <a:cxn ang="0">
                  <a:pos x="T6" y="T7"/>
                </a:cxn>
                <a:cxn ang="0">
                  <a:pos x="T8" y="T9"/>
                </a:cxn>
              </a:cxnLst>
              <a:rect l="0" t="0" r="r" b="b"/>
              <a:pathLst>
                <a:path w="1343" h="870">
                  <a:moveTo>
                    <a:pt x="651" y="0"/>
                  </a:moveTo>
                  <a:lnTo>
                    <a:pt x="1343" y="198"/>
                  </a:lnTo>
                  <a:lnTo>
                    <a:pt x="671" y="870"/>
                  </a:lnTo>
                  <a:lnTo>
                    <a:pt x="0" y="198"/>
                  </a:lnTo>
                  <a:lnTo>
                    <a:pt x="651" y="0"/>
                  </a:lnTo>
                  <a:close/>
                </a:path>
              </a:pathLst>
            </a:custGeom>
            <a:solidFill>
              <a:srgbClr val="A076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ṣḷîdé">
              <a:extLst>
                <a:ext uri="{FF2B5EF4-FFF2-40B4-BE49-F238E27FC236}">
                  <a16:creationId xmlns:a16="http://schemas.microsoft.com/office/drawing/2014/main" id="{C04B83BD-0C0C-4692-9383-FAC8A259058F}"/>
                </a:ext>
              </a:extLst>
            </p:cNvPr>
            <p:cNvSpPr/>
            <p:nvPr/>
          </p:nvSpPr>
          <p:spPr bwMode="auto">
            <a:xfrm>
              <a:off x="2848769" y="2359025"/>
              <a:ext cx="1069975" cy="1684337"/>
            </a:xfrm>
            <a:custGeom>
              <a:avLst/>
              <a:gdLst>
                <a:gd name="T0" fmla="*/ 674 w 674"/>
                <a:gd name="T1" fmla="*/ 1061 h 1061"/>
                <a:gd name="T2" fmla="*/ 0 w 674"/>
                <a:gd name="T3" fmla="*/ 818 h 1061"/>
                <a:gd name="T4" fmla="*/ 0 w 674"/>
                <a:gd name="T5" fmla="*/ 0 h 1061"/>
                <a:gd name="T6" fmla="*/ 674 w 674"/>
                <a:gd name="T7" fmla="*/ 242 h 1061"/>
                <a:gd name="T8" fmla="*/ 674 w 674"/>
                <a:gd name="T9" fmla="*/ 1061 h 1061"/>
              </a:gdLst>
              <a:ahLst/>
              <a:cxnLst>
                <a:cxn ang="0">
                  <a:pos x="T0" y="T1"/>
                </a:cxn>
                <a:cxn ang="0">
                  <a:pos x="T2" y="T3"/>
                </a:cxn>
                <a:cxn ang="0">
                  <a:pos x="T4" y="T5"/>
                </a:cxn>
                <a:cxn ang="0">
                  <a:pos x="T6" y="T7"/>
                </a:cxn>
                <a:cxn ang="0">
                  <a:pos x="T8" y="T9"/>
                </a:cxn>
              </a:cxnLst>
              <a:rect l="0" t="0" r="r" b="b"/>
              <a:pathLst>
                <a:path w="674" h="1061">
                  <a:moveTo>
                    <a:pt x="674" y="1061"/>
                  </a:moveTo>
                  <a:lnTo>
                    <a:pt x="0" y="818"/>
                  </a:lnTo>
                  <a:lnTo>
                    <a:pt x="0" y="0"/>
                  </a:lnTo>
                  <a:lnTo>
                    <a:pt x="674" y="242"/>
                  </a:lnTo>
                  <a:lnTo>
                    <a:pt x="674" y="1061"/>
                  </a:lnTo>
                  <a:close/>
                </a:path>
              </a:pathLst>
            </a:custGeom>
            <a:solidFill>
              <a:srgbClr val="BC8C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iS1îḋé">
              <a:extLst>
                <a:ext uri="{FF2B5EF4-FFF2-40B4-BE49-F238E27FC236}">
                  <a16:creationId xmlns:a16="http://schemas.microsoft.com/office/drawing/2014/main" id="{6B596CC0-86CB-4E63-9EBD-2C5B21CEC018}"/>
                </a:ext>
              </a:extLst>
            </p:cNvPr>
            <p:cNvSpPr/>
            <p:nvPr/>
          </p:nvSpPr>
          <p:spPr bwMode="auto">
            <a:xfrm>
              <a:off x="3918744" y="2359025"/>
              <a:ext cx="1069975" cy="1684337"/>
            </a:xfrm>
            <a:custGeom>
              <a:avLst/>
              <a:gdLst>
                <a:gd name="T0" fmla="*/ 0 w 674"/>
                <a:gd name="T1" fmla="*/ 1061 h 1061"/>
                <a:gd name="T2" fmla="*/ 674 w 674"/>
                <a:gd name="T3" fmla="*/ 818 h 1061"/>
                <a:gd name="T4" fmla="*/ 674 w 674"/>
                <a:gd name="T5" fmla="*/ 0 h 1061"/>
                <a:gd name="T6" fmla="*/ 0 w 674"/>
                <a:gd name="T7" fmla="*/ 242 h 1061"/>
                <a:gd name="T8" fmla="*/ 0 w 674"/>
                <a:gd name="T9" fmla="*/ 1061 h 1061"/>
              </a:gdLst>
              <a:ahLst/>
              <a:cxnLst>
                <a:cxn ang="0">
                  <a:pos x="T0" y="T1"/>
                </a:cxn>
                <a:cxn ang="0">
                  <a:pos x="T2" y="T3"/>
                </a:cxn>
                <a:cxn ang="0">
                  <a:pos x="T4" y="T5"/>
                </a:cxn>
                <a:cxn ang="0">
                  <a:pos x="T6" y="T7"/>
                </a:cxn>
                <a:cxn ang="0">
                  <a:pos x="T8" y="T9"/>
                </a:cxn>
              </a:cxnLst>
              <a:rect l="0" t="0" r="r" b="b"/>
              <a:pathLst>
                <a:path w="674" h="1061">
                  <a:moveTo>
                    <a:pt x="0" y="1061"/>
                  </a:moveTo>
                  <a:lnTo>
                    <a:pt x="674" y="818"/>
                  </a:lnTo>
                  <a:lnTo>
                    <a:pt x="674" y="0"/>
                  </a:lnTo>
                  <a:lnTo>
                    <a:pt x="0" y="242"/>
                  </a:lnTo>
                  <a:lnTo>
                    <a:pt x="0" y="1061"/>
                  </a:lnTo>
                  <a:close/>
                </a:path>
              </a:pathLst>
            </a:custGeom>
            <a:solidFill>
              <a:srgbClr val="CA9E6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îš1ïḋe">
              <a:extLst>
                <a:ext uri="{FF2B5EF4-FFF2-40B4-BE49-F238E27FC236}">
                  <a16:creationId xmlns:a16="http://schemas.microsoft.com/office/drawing/2014/main" id="{81AF93F8-FC34-44D4-8EBF-60B956039158}"/>
                </a:ext>
              </a:extLst>
            </p:cNvPr>
            <p:cNvSpPr/>
            <p:nvPr/>
          </p:nvSpPr>
          <p:spPr bwMode="auto">
            <a:xfrm>
              <a:off x="3240881" y="2160587"/>
              <a:ext cx="1373187" cy="1571625"/>
            </a:xfrm>
            <a:custGeom>
              <a:avLst/>
              <a:gdLst>
                <a:gd name="T0" fmla="*/ 865 w 865"/>
                <a:gd name="T1" fmla="*/ 936 h 990"/>
                <a:gd name="T2" fmla="*/ 863 w 865"/>
                <a:gd name="T3" fmla="*/ 210 h 990"/>
                <a:gd name="T4" fmla="*/ 580 w 865"/>
                <a:gd name="T5" fmla="*/ 126 h 990"/>
                <a:gd name="T6" fmla="*/ 823 w 865"/>
                <a:gd name="T7" fmla="*/ 47 h 990"/>
                <a:gd name="T8" fmla="*/ 678 w 865"/>
                <a:gd name="T9" fmla="*/ 6 h 990"/>
                <a:gd name="T10" fmla="*/ 432 w 865"/>
                <a:gd name="T11" fmla="*/ 80 h 990"/>
                <a:gd name="T12" fmla="*/ 165 w 865"/>
                <a:gd name="T13" fmla="*/ 0 h 990"/>
                <a:gd name="T14" fmla="*/ 25 w 865"/>
                <a:gd name="T15" fmla="*/ 42 h 990"/>
                <a:gd name="T16" fmla="*/ 285 w 865"/>
                <a:gd name="T17" fmla="*/ 126 h 990"/>
                <a:gd name="T18" fmla="*/ 0 w 865"/>
                <a:gd name="T19" fmla="*/ 212 h 990"/>
                <a:gd name="T20" fmla="*/ 0 w 865"/>
                <a:gd name="T21" fmla="*/ 936 h 990"/>
                <a:gd name="T22" fmla="*/ 148 w 865"/>
                <a:gd name="T23" fmla="*/ 990 h 990"/>
                <a:gd name="T24" fmla="*/ 148 w 865"/>
                <a:gd name="T25" fmla="*/ 266 h 990"/>
                <a:gd name="T26" fmla="*/ 435 w 865"/>
                <a:gd name="T27" fmla="*/ 173 h 990"/>
                <a:gd name="T28" fmla="*/ 717 w 865"/>
                <a:gd name="T29" fmla="*/ 263 h 990"/>
                <a:gd name="T30" fmla="*/ 717 w 865"/>
                <a:gd name="T31" fmla="*/ 990 h 990"/>
                <a:gd name="T32" fmla="*/ 865 w 865"/>
                <a:gd name="T33" fmla="*/ 936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5" h="990">
                  <a:moveTo>
                    <a:pt x="865" y="936"/>
                  </a:moveTo>
                  <a:lnTo>
                    <a:pt x="863" y="210"/>
                  </a:lnTo>
                  <a:lnTo>
                    <a:pt x="580" y="126"/>
                  </a:lnTo>
                  <a:lnTo>
                    <a:pt x="823" y="47"/>
                  </a:lnTo>
                  <a:lnTo>
                    <a:pt x="678" y="6"/>
                  </a:lnTo>
                  <a:lnTo>
                    <a:pt x="432" y="80"/>
                  </a:lnTo>
                  <a:lnTo>
                    <a:pt x="165" y="0"/>
                  </a:lnTo>
                  <a:lnTo>
                    <a:pt x="25" y="42"/>
                  </a:lnTo>
                  <a:lnTo>
                    <a:pt x="285" y="126"/>
                  </a:lnTo>
                  <a:lnTo>
                    <a:pt x="0" y="212"/>
                  </a:lnTo>
                  <a:lnTo>
                    <a:pt x="0" y="936"/>
                  </a:lnTo>
                  <a:lnTo>
                    <a:pt x="148" y="990"/>
                  </a:lnTo>
                  <a:lnTo>
                    <a:pt x="148" y="266"/>
                  </a:lnTo>
                  <a:lnTo>
                    <a:pt x="435" y="173"/>
                  </a:lnTo>
                  <a:lnTo>
                    <a:pt x="717" y="263"/>
                  </a:lnTo>
                  <a:lnTo>
                    <a:pt x="717" y="990"/>
                  </a:lnTo>
                  <a:lnTo>
                    <a:pt x="865" y="936"/>
                  </a:lnTo>
                  <a:close/>
                </a:path>
              </a:pathLst>
            </a:custGeom>
            <a:solidFill>
              <a:srgbClr val="F9F0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sliďe">
              <a:extLst>
                <a:ext uri="{FF2B5EF4-FFF2-40B4-BE49-F238E27FC236}">
                  <a16:creationId xmlns:a16="http://schemas.microsoft.com/office/drawing/2014/main" id="{5BB28C13-3D3C-43A8-AA44-34A8DA1BD098}"/>
                </a:ext>
              </a:extLst>
            </p:cNvPr>
            <p:cNvSpPr/>
            <p:nvPr/>
          </p:nvSpPr>
          <p:spPr bwMode="auto">
            <a:xfrm>
              <a:off x="8489156" y="4908550"/>
              <a:ext cx="935037" cy="1587"/>
            </a:xfrm>
            <a:custGeom>
              <a:avLst/>
              <a:gdLst>
                <a:gd name="T0" fmla="*/ 600 w 600"/>
                <a:gd name="T1" fmla="*/ 0 h 1"/>
                <a:gd name="T2" fmla="*/ 0 w 600"/>
                <a:gd name="T3" fmla="*/ 0 h 1"/>
                <a:gd name="T4" fmla="*/ 0 w 600"/>
                <a:gd name="T5" fmla="*/ 0 h 1"/>
                <a:gd name="T6" fmla="*/ 589 w 600"/>
                <a:gd name="T7" fmla="*/ 0 h 1"/>
                <a:gd name="T8" fmla="*/ 599 w 600"/>
                <a:gd name="T9" fmla="*/ 1 h 1"/>
                <a:gd name="T10" fmla="*/ 600 w 600"/>
                <a:gd name="T11" fmla="*/ 0 h 1"/>
              </a:gdLst>
              <a:ahLst/>
              <a:cxnLst>
                <a:cxn ang="0">
                  <a:pos x="T0" y="T1"/>
                </a:cxn>
                <a:cxn ang="0">
                  <a:pos x="T2" y="T3"/>
                </a:cxn>
                <a:cxn ang="0">
                  <a:pos x="T4" y="T5"/>
                </a:cxn>
                <a:cxn ang="0">
                  <a:pos x="T6" y="T7"/>
                </a:cxn>
                <a:cxn ang="0">
                  <a:pos x="T8" y="T9"/>
                </a:cxn>
                <a:cxn ang="0">
                  <a:pos x="T10" y="T11"/>
                </a:cxn>
              </a:cxnLst>
              <a:rect l="0" t="0" r="r" b="b"/>
              <a:pathLst>
                <a:path w="600" h="1">
                  <a:moveTo>
                    <a:pt x="600" y="0"/>
                  </a:moveTo>
                  <a:cubicBezTo>
                    <a:pt x="0" y="0"/>
                    <a:pt x="0" y="0"/>
                    <a:pt x="0" y="0"/>
                  </a:cubicBezTo>
                  <a:cubicBezTo>
                    <a:pt x="0" y="0"/>
                    <a:pt x="0" y="0"/>
                    <a:pt x="0" y="0"/>
                  </a:cubicBezTo>
                  <a:cubicBezTo>
                    <a:pt x="589" y="0"/>
                    <a:pt x="589" y="0"/>
                    <a:pt x="589" y="0"/>
                  </a:cubicBezTo>
                  <a:cubicBezTo>
                    <a:pt x="593" y="0"/>
                    <a:pt x="596" y="1"/>
                    <a:pt x="599" y="1"/>
                  </a:cubicBezTo>
                  <a:cubicBezTo>
                    <a:pt x="600" y="0"/>
                    <a:pt x="600" y="0"/>
                    <a:pt x="600" y="0"/>
                  </a:cubicBezTo>
                </a:path>
              </a:pathLst>
            </a:custGeom>
            <a:solidFill>
              <a:srgbClr val="8E8E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ṡļïḑè">
              <a:extLst>
                <a:ext uri="{FF2B5EF4-FFF2-40B4-BE49-F238E27FC236}">
                  <a16:creationId xmlns:a16="http://schemas.microsoft.com/office/drawing/2014/main" id="{DFC359FD-868A-434E-A1DE-6076D6AB0C63}"/>
                </a:ext>
              </a:extLst>
            </p:cNvPr>
            <p:cNvSpPr/>
            <p:nvPr/>
          </p:nvSpPr>
          <p:spPr bwMode="auto">
            <a:xfrm>
              <a:off x="8489156" y="4908550"/>
              <a:ext cx="933450" cy="538162"/>
            </a:xfrm>
            <a:custGeom>
              <a:avLst/>
              <a:gdLst>
                <a:gd name="T0" fmla="*/ 589 w 599"/>
                <a:gd name="T1" fmla="*/ 0 h 345"/>
                <a:gd name="T2" fmla="*/ 0 w 599"/>
                <a:gd name="T3" fmla="*/ 0 h 345"/>
                <a:gd name="T4" fmla="*/ 0 w 599"/>
                <a:gd name="T5" fmla="*/ 345 h 345"/>
                <a:gd name="T6" fmla="*/ 293 w 599"/>
                <a:gd name="T7" fmla="*/ 345 h 345"/>
                <a:gd name="T8" fmla="*/ 599 w 599"/>
                <a:gd name="T9" fmla="*/ 1 h 345"/>
                <a:gd name="T10" fmla="*/ 589 w 599"/>
                <a:gd name="T11" fmla="*/ 0 h 345"/>
              </a:gdLst>
              <a:ahLst/>
              <a:cxnLst>
                <a:cxn ang="0">
                  <a:pos x="T0" y="T1"/>
                </a:cxn>
                <a:cxn ang="0">
                  <a:pos x="T2" y="T3"/>
                </a:cxn>
                <a:cxn ang="0">
                  <a:pos x="T4" y="T5"/>
                </a:cxn>
                <a:cxn ang="0">
                  <a:pos x="T6" y="T7"/>
                </a:cxn>
                <a:cxn ang="0">
                  <a:pos x="T8" y="T9"/>
                </a:cxn>
                <a:cxn ang="0">
                  <a:pos x="T10" y="T11"/>
                </a:cxn>
              </a:cxnLst>
              <a:rect l="0" t="0" r="r" b="b"/>
              <a:pathLst>
                <a:path w="599" h="345">
                  <a:moveTo>
                    <a:pt x="589" y="0"/>
                  </a:moveTo>
                  <a:cubicBezTo>
                    <a:pt x="0" y="0"/>
                    <a:pt x="0" y="0"/>
                    <a:pt x="0" y="0"/>
                  </a:cubicBezTo>
                  <a:cubicBezTo>
                    <a:pt x="0" y="345"/>
                    <a:pt x="0" y="345"/>
                    <a:pt x="0" y="345"/>
                  </a:cubicBezTo>
                  <a:cubicBezTo>
                    <a:pt x="293" y="345"/>
                    <a:pt x="293" y="345"/>
                    <a:pt x="293" y="345"/>
                  </a:cubicBezTo>
                  <a:cubicBezTo>
                    <a:pt x="599" y="1"/>
                    <a:pt x="599" y="1"/>
                    <a:pt x="599" y="1"/>
                  </a:cubicBezTo>
                  <a:cubicBezTo>
                    <a:pt x="596" y="1"/>
                    <a:pt x="593" y="0"/>
                    <a:pt x="589" y="0"/>
                  </a:cubicBezTo>
                </a:path>
              </a:pathLst>
            </a:custGeom>
            <a:solidFill>
              <a:srgbClr val="6767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iṩḷiḋé">
              <a:extLst>
                <a:ext uri="{FF2B5EF4-FFF2-40B4-BE49-F238E27FC236}">
                  <a16:creationId xmlns:a16="http://schemas.microsoft.com/office/drawing/2014/main" id="{B34BB5D9-98D7-487B-81C3-AC7FDDB5F646}"/>
                </a:ext>
              </a:extLst>
            </p:cNvPr>
            <p:cNvSpPr/>
            <p:nvPr/>
          </p:nvSpPr>
          <p:spPr bwMode="auto">
            <a:xfrm>
              <a:off x="4602956" y="1243012"/>
              <a:ext cx="4165600" cy="4203700"/>
            </a:xfrm>
            <a:custGeom>
              <a:avLst/>
              <a:gdLst>
                <a:gd name="T0" fmla="*/ 2619 w 2672"/>
                <a:gd name="T1" fmla="*/ 758 h 2695"/>
                <a:gd name="T2" fmla="*/ 1398 w 2672"/>
                <a:gd name="T3" fmla="*/ 52 h 2695"/>
                <a:gd name="T4" fmla="*/ 1243 w 2672"/>
                <a:gd name="T5" fmla="*/ 53 h 2695"/>
                <a:gd name="T6" fmla="*/ 52 w 2672"/>
                <a:gd name="T7" fmla="*/ 759 h 2695"/>
                <a:gd name="T8" fmla="*/ 19 w 2672"/>
                <a:gd name="T9" fmla="*/ 778 h 2695"/>
                <a:gd name="T10" fmla="*/ 0 w 2672"/>
                <a:gd name="T11" fmla="*/ 826 h 2695"/>
                <a:gd name="T12" fmla="*/ 0 w 2672"/>
                <a:gd name="T13" fmla="*/ 2625 h 2695"/>
                <a:gd name="T14" fmla="*/ 70 w 2672"/>
                <a:gd name="T15" fmla="*/ 2695 h 2695"/>
                <a:gd name="T16" fmla="*/ 461 w 2672"/>
                <a:gd name="T17" fmla="*/ 2695 h 2695"/>
                <a:gd name="T18" fmla="*/ 2211 w 2672"/>
                <a:gd name="T19" fmla="*/ 2695 h 2695"/>
                <a:gd name="T20" fmla="*/ 2602 w 2672"/>
                <a:gd name="T21" fmla="*/ 2695 h 2695"/>
                <a:gd name="T22" fmla="*/ 2672 w 2672"/>
                <a:gd name="T23" fmla="*/ 2625 h 2695"/>
                <a:gd name="T24" fmla="*/ 2672 w 2672"/>
                <a:gd name="T25" fmla="*/ 826 h 2695"/>
                <a:gd name="T26" fmla="*/ 2619 w 2672"/>
                <a:gd name="T27" fmla="*/ 758 h 2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2" h="2695">
                  <a:moveTo>
                    <a:pt x="2619" y="758"/>
                  </a:moveTo>
                  <a:cubicBezTo>
                    <a:pt x="1398" y="52"/>
                    <a:pt x="1398" y="52"/>
                    <a:pt x="1398" y="52"/>
                  </a:cubicBezTo>
                  <a:cubicBezTo>
                    <a:pt x="1364" y="18"/>
                    <a:pt x="1296" y="0"/>
                    <a:pt x="1243" y="53"/>
                  </a:cubicBezTo>
                  <a:cubicBezTo>
                    <a:pt x="52" y="759"/>
                    <a:pt x="52" y="759"/>
                    <a:pt x="52" y="759"/>
                  </a:cubicBezTo>
                  <a:cubicBezTo>
                    <a:pt x="39" y="762"/>
                    <a:pt x="28" y="769"/>
                    <a:pt x="19" y="778"/>
                  </a:cubicBezTo>
                  <a:cubicBezTo>
                    <a:pt x="7" y="791"/>
                    <a:pt x="0" y="807"/>
                    <a:pt x="0" y="826"/>
                  </a:cubicBezTo>
                  <a:cubicBezTo>
                    <a:pt x="0" y="2625"/>
                    <a:pt x="0" y="2625"/>
                    <a:pt x="0" y="2625"/>
                  </a:cubicBezTo>
                  <a:cubicBezTo>
                    <a:pt x="0" y="2663"/>
                    <a:pt x="31" y="2695"/>
                    <a:pt x="70" y="2695"/>
                  </a:cubicBezTo>
                  <a:cubicBezTo>
                    <a:pt x="461" y="2695"/>
                    <a:pt x="461" y="2695"/>
                    <a:pt x="461" y="2695"/>
                  </a:cubicBezTo>
                  <a:cubicBezTo>
                    <a:pt x="2211" y="2695"/>
                    <a:pt x="2211" y="2695"/>
                    <a:pt x="2211" y="2695"/>
                  </a:cubicBezTo>
                  <a:cubicBezTo>
                    <a:pt x="2602" y="2695"/>
                    <a:pt x="2602" y="2695"/>
                    <a:pt x="2602" y="2695"/>
                  </a:cubicBezTo>
                  <a:cubicBezTo>
                    <a:pt x="2641" y="2695"/>
                    <a:pt x="2672" y="2663"/>
                    <a:pt x="2672" y="2625"/>
                  </a:cubicBezTo>
                  <a:cubicBezTo>
                    <a:pt x="2672" y="826"/>
                    <a:pt x="2672" y="826"/>
                    <a:pt x="2672" y="826"/>
                  </a:cubicBezTo>
                  <a:cubicBezTo>
                    <a:pt x="2672" y="793"/>
                    <a:pt x="2650" y="766"/>
                    <a:pt x="2619" y="758"/>
                  </a:cubicBezTo>
                  <a:close/>
                </a:path>
              </a:pathLst>
            </a:custGeom>
            <a:solidFill>
              <a:srgbClr val="103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ṩlídè">
              <a:extLst>
                <a:ext uri="{FF2B5EF4-FFF2-40B4-BE49-F238E27FC236}">
                  <a16:creationId xmlns:a16="http://schemas.microsoft.com/office/drawing/2014/main" id="{A2A0DBCB-F98F-4BDD-88CE-E29146DEF9E1}"/>
                </a:ext>
              </a:extLst>
            </p:cNvPr>
            <p:cNvSpPr/>
            <p:nvPr/>
          </p:nvSpPr>
          <p:spPr bwMode="auto">
            <a:xfrm>
              <a:off x="4404519" y="4908550"/>
              <a:ext cx="4581525" cy="538162"/>
            </a:xfrm>
            <a:custGeom>
              <a:avLst/>
              <a:gdLst>
                <a:gd name="T0" fmla="*/ 2938 w 2938"/>
                <a:gd name="T1" fmla="*/ 297 h 345"/>
                <a:gd name="T2" fmla="*/ 2868 w 2938"/>
                <a:gd name="T3" fmla="*/ 345 h 345"/>
                <a:gd name="T4" fmla="*/ 70 w 2938"/>
                <a:gd name="T5" fmla="*/ 345 h 345"/>
                <a:gd name="T6" fmla="*/ 0 w 2938"/>
                <a:gd name="T7" fmla="*/ 297 h 345"/>
                <a:gd name="T8" fmla="*/ 0 w 2938"/>
                <a:gd name="T9" fmla="*/ 47 h 345"/>
                <a:gd name="T10" fmla="*/ 70 w 2938"/>
                <a:gd name="T11" fmla="*/ 0 h 345"/>
                <a:gd name="T12" fmla="*/ 2868 w 2938"/>
                <a:gd name="T13" fmla="*/ 0 h 345"/>
                <a:gd name="T14" fmla="*/ 2938 w 2938"/>
                <a:gd name="T15" fmla="*/ 47 h 345"/>
                <a:gd name="T16" fmla="*/ 2938 w 2938"/>
                <a:gd name="T17" fmla="*/ 29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8" h="345">
                  <a:moveTo>
                    <a:pt x="2938" y="297"/>
                  </a:moveTo>
                  <a:cubicBezTo>
                    <a:pt x="2938" y="323"/>
                    <a:pt x="2906" y="345"/>
                    <a:pt x="2868" y="345"/>
                  </a:cubicBezTo>
                  <a:cubicBezTo>
                    <a:pt x="70" y="345"/>
                    <a:pt x="70" y="345"/>
                    <a:pt x="70" y="345"/>
                  </a:cubicBezTo>
                  <a:cubicBezTo>
                    <a:pt x="31" y="345"/>
                    <a:pt x="0" y="323"/>
                    <a:pt x="0" y="297"/>
                  </a:cubicBezTo>
                  <a:cubicBezTo>
                    <a:pt x="0" y="47"/>
                    <a:pt x="0" y="47"/>
                    <a:pt x="0" y="47"/>
                  </a:cubicBezTo>
                  <a:cubicBezTo>
                    <a:pt x="0" y="21"/>
                    <a:pt x="31" y="0"/>
                    <a:pt x="70" y="0"/>
                  </a:cubicBezTo>
                  <a:cubicBezTo>
                    <a:pt x="2868" y="0"/>
                    <a:pt x="2868" y="0"/>
                    <a:pt x="2868" y="0"/>
                  </a:cubicBezTo>
                  <a:cubicBezTo>
                    <a:pt x="2906" y="0"/>
                    <a:pt x="2938" y="21"/>
                    <a:pt x="2938" y="47"/>
                  </a:cubicBezTo>
                  <a:lnTo>
                    <a:pt x="2938" y="297"/>
                  </a:lnTo>
                  <a:close/>
                </a:path>
              </a:pathLst>
            </a:custGeom>
            <a:solidFill>
              <a:srgbClr val="1375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íṥḻîďé">
              <a:extLst>
                <a:ext uri="{FF2B5EF4-FFF2-40B4-BE49-F238E27FC236}">
                  <a16:creationId xmlns:a16="http://schemas.microsoft.com/office/drawing/2014/main" id="{46410916-5329-4889-912F-60C032722336}"/>
                </a:ext>
              </a:extLst>
            </p:cNvPr>
            <p:cNvSpPr/>
            <p:nvPr/>
          </p:nvSpPr>
          <p:spPr bwMode="auto">
            <a:xfrm>
              <a:off x="3772694" y="1181100"/>
              <a:ext cx="5821362" cy="1700212"/>
            </a:xfrm>
            <a:custGeom>
              <a:avLst/>
              <a:gdLst>
                <a:gd name="T0" fmla="*/ 3694 w 3734"/>
                <a:gd name="T1" fmla="*/ 891 h 1090"/>
                <a:gd name="T2" fmla="*/ 1899 w 3734"/>
                <a:gd name="T3" fmla="*/ 7 h 1090"/>
                <a:gd name="T4" fmla="*/ 1867 w 3734"/>
                <a:gd name="T5" fmla="*/ 1 h 1090"/>
                <a:gd name="T6" fmla="*/ 1835 w 3734"/>
                <a:gd name="T7" fmla="*/ 7 h 1090"/>
                <a:gd name="T8" fmla="*/ 40 w 3734"/>
                <a:gd name="T9" fmla="*/ 891 h 1090"/>
                <a:gd name="T10" fmla="*/ 12 w 3734"/>
                <a:gd name="T11" fmla="*/ 960 h 1090"/>
                <a:gd name="T12" fmla="*/ 60 w 3734"/>
                <a:gd name="T13" fmla="*/ 1056 h 1090"/>
                <a:gd name="T14" fmla="*/ 131 w 3734"/>
                <a:gd name="T15" fmla="*/ 1077 h 1090"/>
                <a:gd name="T16" fmla="*/ 1867 w 3734"/>
                <a:gd name="T17" fmla="*/ 221 h 1090"/>
                <a:gd name="T18" fmla="*/ 3603 w 3734"/>
                <a:gd name="T19" fmla="*/ 1077 h 1090"/>
                <a:gd name="T20" fmla="*/ 3674 w 3734"/>
                <a:gd name="T21" fmla="*/ 1056 h 1090"/>
                <a:gd name="T22" fmla="*/ 3722 w 3734"/>
                <a:gd name="T23" fmla="*/ 960 h 1090"/>
                <a:gd name="T24" fmla="*/ 3694 w 3734"/>
                <a:gd name="T25" fmla="*/ 891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4" h="1090">
                  <a:moveTo>
                    <a:pt x="3694" y="891"/>
                  </a:moveTo>
                  <a:cubicBezTo>
                    <a:pt x="1899" y="7"/>
                    <a:pt x="1899" y="7"/>
                    <a:pt x="1899" y="7"/>
                  </a:cubicBezTo>
                  <a:cubicBezTo>
                    <a:pt x="1889" y="2"/>
                    <a:pt x="1877" y="0"/>
                    <a:pt x="1867" y="1"/>
                  </a:cubicBezTo>
                  <a:cubicBezTo>
                    <a:pt x="1857" y="0"/>
                    <a:pt x="1845" y="2"/>
                    <a:pt x="1835" y="7"/>
                  </a:cubicBezTo>
                  <a:cubicBezTo>
                    <a:pt x="40" y="891"/>
                    <a:pt x="40" y="891"/>
                    <a:pt x="40" y="891"/>
                  </a:cubicBezTo>
                  <a:cubicBezTo>
                    <a:pt x="12" y="905"/>
                    <a:pt x="0" y="936"/>
                    <a:pt x="12" y="960"/>
                  </a:cubicBezTo>
                  <a:cubicBezTo>
                    <a:pt x="60" y="1056"/>
                    <a:pt x="60" y="1056"/>
                    <a:pt x="60" y="1056"/>
                  </a:cubicBezTo>
                  <a:cubicBezTo>
                    <a:pt x="72" y="1081"/>
                    <a:pt x="104" y="1090"/>
                    <a:pt x="131" y="1077"/>
                  </a:cubicBezTo>
                  <a:cubicBezTo>
                    <a:pt x="1867" y="221"/>
                    <a:pt x="1867" y="221"/>
                    <a:pt x="1867" y="221"/>
                  </a:cubicBezTo>
                  <a:cubicBezTo>
                    <a:pt x="3603" y="1077"/>
                    <a:pt x="3603" y="1077"/>
                    <a:pt x="3603" y="1077"/>
                  </a:cubicBezTo>
                  <a:cubicBezTo>
                    <a:pt x="3630" y="1090"/>
                    <a:pt x="3662" y="1081"/>
                    <a:pt x="3674" y="1056"/>
                  </a:cubicBezTo>
                  <a:cubicBezTo>
                    <a:pt x="3722" y="960"/>
                    <a:pt x="3722" y="960"/>
                    <a:pt x="3722" y="960"/>
                  </a:cubicBezTo>
                  <a:cubicBezTo>
                    <a:pt x="3734" y="936"/>
                    <a:pt x="3722" y="905"/>
                    <a:pt x="3694" y="891"/>
                  </a:cubicBezTo>
                  <a:close/>
                </a:path>
              </a:pathLst>
            </a:custGeom>
            <a:solidFill>
              <a:srgbClr val="ECB2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ṡļîdê">
              <a:extLst>
                <a:ext uri="{FF2B5EF4-FFF2-40B4-BE49-F238E27FC236}">
                  <a16:creationId xmlns:a16="http://schemas.microsoft.com/office/drawing/2014/main" id="{7980BE03-0181-4247-855E-6A35EF32C2A2}"/>
                </a:ext>
              </a:extLst>
            </p:cNvPr>
            <p:cNvSpPr/>
            <p:nvPr/>
          </p:nvSpPr>
          <p:spPr bwMode="auto">
            <a:xfrm>
              <a:off x="4931569" y="3095625"/>
              <a:ext cx="550862" cy="2351087"/>
            </a:xfrm>
            <a:custGeom>
              <a:avLst/>
              <a:gdLst>
                <a:gd name="T0" fmla="*/ 0 w 347"/>
                <a:gd name="T1" fmla="*/ 0 h 1481"/>
                <a:gd name="T2" fmla="*/ 0 w 347"/>
                <a:gd name="T3" fmla="*/ 124 h 1481"/>
                <a:gd name="T4" fmla="*/ 0 w 347"/>
                <a:gd name="T5" fmla="*/ 337 h 1481"/>
                <a:gd name="T6" fmla="*/ 0 w 347"/>
                <a:gd name="T7" fmla="*/ 581 h 1481"/>
                <a:gd name="T8" fmla="*/ 0 w 347"/>
                <a:gd name="T9" fmla="*/ 795 h 1481"/>
                <a:gd name="T10" fmla="*/ 0 w 347"/>
                <a:gd name="T11" fmla="*/ 1039 h 1481"/>
                <a:gd name="T12" fmla="*/ 0 w 347"/>
                <a:gd name="T13" fmla="*/ 1252 h 1481"/>
                <a:gd name="T14" fmla="*/ 0 w 347"/>
                <a:gd name="T15" fmla="*/ 1481 h 1481"/>
                <a:gd name="T16" fmla="*/ 347 w 347"/>
                <a:gd name="T17" fmla="*/ 1481 h 1481"/>
                <a:gd name="T18" fmla="*/ 347 w 347"/>
                <a:gd name="T19" fmla="*/ 1384 h 1481"/>
                <a:gd name="T20" fmla="*/ 347 w 347"/>
                <a:gd name="T21" fmla="*/ 1169 h 1481"/>
                <a:gd name="T22" fmla="*/ 347 w 347"/>
                <a:gd name="T23" fmla="*/ 926 h 1481"/>
                <a:gd name="T24" fmla="*/ 347 w 347"/>
                <a:gd name="T25" fmla="*/ 713 h 1481"/>
                <a:gd name="T26" fmla="*/ 347 w 347"/>
                <a:gd name="T27" fmla="*/ 468 h 1481"/>
                <a:gd name="T28" fmla="*/ 347 w 347"/>
                <a:gd name="T29" fmla="*/ 255 h 1481"/>
                <a:gd name="T30" fmla="*/ 347 w 347"/>
                <a:gd name="T31" fmla="*/ 0 h 1481"/>
                <a:gd name="T32" fmla="*/ 0 w 347"/>
                <a:gd name="T33"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1481">
                  <a:moveTo>
                    <a:pt x="0" y="0"/>
                  </a:moveTo>
                  <a:lnTo>
                    <a:pt x="0" y="124"/>
                  </a:lnTo>
                  <a:lnTo>
                    <a:pt x="0" y="337"/>
                  </a:lnTo>
                  <a:lnTo>
                    <a:pt x="0" y="581"/>
                  </a:lnTo>
                  <a:lnTo>
                    <a:pt x="0" y="795"/>
                  </a:lnTo>
                  <a:lnTo>
                    <a:pt x="0" y="1039"/>
                  </a:lnTo>
                  <a:lnTo>
                    <a:pt x="0" y="1252"/>
                  </a:lnTo>
                  <a:lnTo>
                    <a:pt x="0" y="1481"/>
                  </a:lnTo>
                  <a:lnTo>
                    <a:pt x="347" y="1481"/>
                  </a:lnTo>
                  <a:lnTo>
                    <a:pt x="347" y="1384"/>
                  </a:lnTo>
                  <a:lnTo>
                    <a:pt x="347" y="1169"/>
                  </a:lnTo>
                  <a:lnTo>
                    <a:pt x="347" y="926"/>
                  </a:lnTo>
                  <a:lnTo>
                    <a:pt x="347" y="713"/>
                  </a:lnTo>
                  <a:lnTo>
                    <a:pt x="347" y="468"/>
                  </a:lnTo>
                  <a:lnTo>
                    <a:pt x="347" y="255"/>
                  </a:lnTo>
                  <a:lnTo>
                    <a:pt x="347" y="0"/>
                  </a:lnTo>
                  <a:lnTo>
                    <a:pt x="0" y="0"/>
                  </a:lnTo>
                  <a:close/>
                </a:path>
              </a:pathLst>
            </a:custGeom>
            <a:solidFill>
              <a:srgbClr val="706F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ṧḷîḋé">
              <a:extLst>
                <a:ext uri="{FF2B5EF4-FFF2-40B4-BE49-F238E27FC236}">
                  <a16:creationId xmlns:a16="http://schemas.microsoft.com/office/drawing/2014/main" id="{7D746467-D505-43E0-B2D9-4A9C7F27BE31}"/>
                </a:ext>
              </a:extLst>
            </p:cNvPr>
            <p:cNvSpPr/>
            <p:nvPr/>
          </p:nvSpPr>
          <p:spPr bwMode="auto">
            <a:xfrm>
              <a:off x="4931569" y="3292475"/>
              <a:ext cx="550862" cy="546100"/>
            </a:xfrm>
            <a:custGeom>
              <a:avLst/>
              <a:gdLst>
                <a:gd name="T0" fmla="*/ 347 w 347"/>
                <a:gd name="T1" fmla="*/ 131 h 344"/>
                <a:gd name="T2" fmla="*/ 0 w 347"/>
                <a:gd name="T3" fmla="*/ 0 h 344"/>
                <a:gd name="T4" fmla="*/ 0 w 347"/>
                <a:gd name="T5" fmla="*/ 213 h 344"/>
                <a:gd name="T6" fmla="*/ 347 w 347"/>
                <a:gd name="T7" fmla="*/ 344 h 344"/>
                <a:gd name="T8" fmla="*/ 347 w 347"/>
                <a:gd name="T9" fmla="*/ 131 h 344"/>
              </a:gdLst>
              <a:ahLst/>
              <a:cxnLst>
                <a:cxn ang="0">
                  <a:pos x="T0" y="T1"/>
                </a:cxn>
                <a:cxn ang="0">
                  <a:pos x="T2" y="T3"/>
                </a:cxn>
                <a:cxn ang="0">
                  <a:pos x="T4" y="T5"/>
                </a:cxn>
                <a:cxn ang="0">
                  <a:pos x="T6" y="T7"/>
                </a:cxn>
                <a:cxn ang="0">
                  <a:pos x="T8" y="T9"/>
                </a:cxn>
              </a:cxnLst>
              <a:rect l="0" t="0" r="r" b="b"/>
              <a:pathLst>
                <a:path w="347" h="344">
                  <a:moveTo>
                    <a:pt x="347" y="131"/>
                  </a:moveTo>
                  <a:lnTo>
                    <a:pt x="0" y="0"/>
                  </a:lnTo>
                  <a:lnTo>
                    <a:pt x="0" y="213"/>
                  </a:lnTo>
                  <a:lnTo>
                    <a:pt x="347" y="344"/>
                  </a:lnTo>
                  <a:lnTo>
                    <a:pt x="347" y="131"/>
                  </a:lnTo>
                  <a:close/>
                </a:path>
              </a:pathLst>
            </a:custGeom>
            <a:solidFill>
              <a:srgbClr val="ECB2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ṩļîḍê">
              <a:extLst>
                <a:ext uri="{FF2B5EF4-FFF2-40B4-BE49-F238E27FC236}">
                  <a16:creationId xmlns:a16="http://schemas.microsoft.com/office/drawing/2014/main" id="{B394C3C8-DBB5-4EBD-AD99-ABE864D2A91F}"/>
                </a:ext>
              </a:extLst>
            </p:cNvPr>
            <p:cNvSpPr/>
            <p:nvPr/>
          </p:nvSpPr>
          <p:spPr bwMode="auto">
            <a:xfrm>
              <a:off x="4931569" y="4017962"/>
              <a:ext cx="550862" cy="547687"/>
            </a:xfrm>
            <a:custGeom>
              <a:avLst/>
              <a:gdLst>
                <a:gd name="T0" fmla="*/ 0 w 347"/>
                <a:gd name="T1" fmla="*/ 214 h 345"/>
                <a:gd name="T2" fmla="*/ 347 w 347"/>
                <a:gd name="T3" fmla="*/ 345 h 345"/>
                <a:gd name="T4" fmla="*/ 347 w 347"/>
                <a:gd name="T5" fmla="*/ 132 h 345"/>
                <a:gd name="T6" fmla="*/ 0 w 347"/>
                <a:gd name="T7" fmla="*/ 0 h 345"/>
                <a:gd name="T8" fmla="*/ 0 w 347"/>
                <a:gd name="T9" fmla="*/ 214 h 345"/>
              </a:gdLst>
              <a:ahLst/>
              <a:cxnLst>
                <a:cxn ang="0">
                  <a:pos x="T0" y="T1"/>
                </a:cxn>
                <a:cxn ang="0">
                  <a:pos x="T2" y="T3"/>
                </a:cxn>
                <a:cxn ang="0">
                  <a:pos x="T4" y="T5"/>
                </a:cxn>
                <a:cxn ang="0">
                  <a:pos x="T6" y="T7"/>
                </a:cxn>
                <a:cxn ang="0">
                  <a:pos x="T8" y="T9"/>
                </a:cxn>
              </a:cxnLst>
              <a:rect l="0" t="0" r="r" b="b"/>
              <a:pathLst>
                <a:path w="347" h="345">
                  <a:moveTo>
                    <a:pt x="0" y="214"/>
                  </a:moveTo>
                  <a:lnTo>
                    <a:pt x="347" y="345"/>
                  </a:lnTo>
                  <a:lnTo>
                    <a:pt x="347" y="132"/>
                  </a:lnTo>
                  <a:lnTo>
                    <a:pt x="0" y="0"/>
                  </a:lnTo>
                  <a:lnTo>
                    <a:pt x="0" y="214"/>
                  </a:lnTo>
                  <a:close/>
                </a:path>
              </a:pathLst>
            </a:custGeom>
            <a:solidFill>
              <a:srgbClr val="ECB2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ṥḷíďé">
              <a:extLst>
                <a:ext uri="{FF2B5EF4-FFF2-40B4-BE49-F238E27FC236}">
                  <a16:creationId xmlns:a16="http://schemas.microsoft.com/office/drawing/2014/main" id="{614D0741-5F8B-47A6-AA2A-D3EBC893EDEE}"/>
                </a:ext>
              </a:extLst>
            </p:cNvPr>
            <p:cNvSpPr/>
            <p:nvPr/>
          </p:nvSpPr>
          <p:spPr bwMode="auto">
            <a:xfrm>
              <a:off x="4931569" y="4745037"/>
              <a:ext cx="550862" cy="547687"/>
            </a:xfrm>
            <a:custGeom>
              <a:avLst/>
              <a:gdLst>
                <a:gd name="T0" fmla="*/ 0 w 347"/>
                <a:gd name="T1" fmla="*/ 213 h 345"/>
                <a:gd name="T2" fmla="*/ 347 w 347"/>
                <a:gd name="T3" fmla="*/ 345 h 345"/>
                <a:gd name="T4" fmla="*/ 347 w 347"/>
                <a:gd name="T5" fmla="*/ 130 h 345"/>
                <a:gd name="T6" fmla="*/ 0 w 347"/>
                <a:gd name="T7" fmla="*/ 0 h 345"/>
                <a:gd name="T8" fmla="*/ 0 w 347"/>
                <a:gd name="T9" fmla="*/ 213 h 345"/>
              </a:gdLst>
              <a:ahLst/>
              <a:cxnLst>
                <a:cxn ang="0">
                  <a:pos x="T0" y="T1"/>
                </a:cxn>
                <a:cxn ang="0">
                  <a:pos x="T2" y="T3"/>
                </a:cxn>
                <a:cxn ang="0">
                  <a:pos x="T4" y="T5"/>
                </a:cxn>
                <a:cxn ang="0">
                  <a:pos x="T6" y="T7"/>
                </a:cxn>
                <a:cxn ang="0">
                  <a:pos x="T8" y="T9"/>
                </a:cxn>
              </a:cxnLst>
              <a:rect l="0" t="0" r="r" b="b"/>
              <a:pathLst>
                <a:path w="347" h="345">
                  <a:moveTo>
                    <a:pt x="0" y="213"/>
                  </a:moveTo>
                  <a:lnTo>
                    <a:pt x="347" y="345"/>
                  </a:lnTo>
                  <a:lnTo>
                    <a:pt x="347" y="130"/>
                  </a:lnTo>
                  <a:lnTo>
                    <a:pt x="0" y="0"/>
                  </a:lnTo>
                  <a:lnTo>
                    <a:pt x="0" y="213"/>
                  </a:lnTo>
                  <a:close/>
                </a:path>
              </a:pathLst>
            </a:custGeom>
            <a:solidFill>
              <a:srgbClr val="ECB2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ṡḻïḑè">
              <a:extLst>
                <a:ext uri="{FF2B5EF4-FFF2-40B4-BE49-F238E27FC236}">
                  <a16:creationId xmlns:a16="http://schemas.microsoft.com/office/drawing/2014/main" id="{9F81488E-03E7-4081-9570-15A533B460A9}"/>
                </a:ext>
              </a:extLst>
            </p:cNvPr>
            <p:cNvSpPr/>
            <p:nvPr/>
          </p:nvSpPr>
          <p:spPr bwMode="auto">
            <a:xfrm>
              <a:off x="7901781" y="3095625"/>
              <a:ext cx="550862" cy="2351087"/>
            </a:xfrm>
            <a:custGeom>
              <a:avLst/>
              <a:gdLst>
                <a:gd name="T0" fmla="*/ 347 w 347"/>
                <a:gd name="T1" fmla="*/ 0 h 1481"/>
                <a:gd name="T2" fmla="*/ 347 w 347"/>
                <a:gd name="T3" fmla="*/ 124 h 1481"/>
                <a:gd name="T4" fmla="*/ 347 w 347"/>
                <a:gd name="T5" fmla="*/ 337 h 1481"/>
                <a:gd name="T6" fmla="*/ 347 w 347"/>
                <a:gd name="T7" fmla="*/ 581 h 1481"/>
                <a:gd name="T8" fmla="*/ 347 w 347"/>
                <a:gd name="T9" fmla="*/ 795 h 1481"/>
                <a:gd name="T10" fmla="*/ 347 w 347"/>
                <a:gd name="T11" fmla="*/ 1039 h 1481"/>
                <a:gd name="T12" fmla="*/ 347 w 347"/>
                <a:gd name="T13" fmla="*/ 1252 h 1481"/>
                <a:gd name="T14" fmla="*/ 347 w 347"/>
                <a:gd name="T15" fmla="*/ 1481 h 1481"/>
                <a:gd name="T16" fmla="*/ 0 w 347"/>
                <a:gd name="T17" fmla="*/ 1481 h 1481"/>
                <a:gd name="T18" fmla="*/ 0 w 347"/>
                <a:gd name="T19" fmla="*/ 1384 h 1481"/>
                <a:gd name="T20" fmla="*/ 0 w 347"/>
                <a:gd name="T21" fmla="*/ 1169 h 1481"/>
                <a:gd name="T22" fmla="*/ 0 w 347"/>
                <a:gd name="T23" fmla="*/ 926 h 1481"/>
                <a:gd name="T24" fmla="*/ 0 w 347"/>
                <a:gd name="T25" fmla="*/ 713 h 1481"/>
                <a:gd name="T26" fmla="*/ 0 w 347"/>
                <a:gd name="T27" fmla="*/ 468 h 1481"/>
                <a:gd name="T28" fmla="*/ 0 w 347"/>
                <a:gd name="T29" fmla="*/ 255 h 1481"/>
                <a:gd name="T30" fmla="*/ 0 w 347"/>
                <a:gd name="T31" fmla="*/ 0 h 1481"/>
                <a:gd name="T32" fmla="*/ 347 w 347"/>
                <a:gd name="T33"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1481">
                  <a:moveTo>
                    <a:pt x="347" y="0"/>
                  </a:moveTo>
                  <a:lnTo>
                    <a:pt x="347" y="124"/>
                  </a:lnTo>
                  <a:lnTo>
                    <a:pt x="347" y="337"/>
                  </a:lnTo>
                  <a:lnTo>
                    <a:pt x="347" y="581"/>
                  </a:lnTo>
                  <a:lnTo>
                    <a:pt x="347" y="795"/>
                  </a:lnTo>
                  <a:lnTo>
                    <a:pt x="347" y="1039"/>
                  </a:lnTo>
                  <a:lnTo>
                    <a:pt x="347" y="1252"/>
                  </a:lnTo>
                  <a:lnTo>
                    <a:pt x="347" y="1481"/>
                  </a:lnTo>
                  <a:lnTo>
                    <a:pt x="0" y="1481"/>
                  </a:lnTo>
                  <a:lnTo>
                    <a:pt x="0" y="1384"/>
                  </a:lnTo>
                  <a:lnTo>
                    <a:pt x="0" y="1169"/>
                  </a:lnTo>
                  <a:lnTo>
                    <a:pt x="0" y="926"/>
                  </a:lnTo>
                  <a:lnTo>
                    <a:pt x="0" y="713"/>
                  </a:lnTo>
                  <a:lnTo>
                    <a:pt x="0" y="468"/>
                  </a:lnTo>
                  <a:lnTo>
                    <a:pt x="0" y="255"/>
                  </a:lnTo>
                  <a:lnTo>
                    <a:pt x="0" y="0"/>
                  </a:lnTo>
                  <a:lnTo>
                    <a:pt x="347" y="0"/>
                  </a:lnTo>
                  <a:close/>
                </a:path>
              </a:pathLst>
            </a:custGeom>
            <a:solidFill>
              <a:srgbClr val="706F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ŝļïḋe">
              <a:extLst>
                <a:ext uri="{FF2B5EF4-FFF2-40B4-BE49-F238E27FC236}">
                  <a16:creationId xmlns:a16="http://schemas.microsoft.com/office/drawing/2014/main" id="{1FACA9F7-239F-458E-95EF-27F5B21B8417}"/>
                </a:ext>
              </a:extLst>
            </p:cNvPr>
            <p:cNvSpPr/>
            <p:nvPr/>
          </p:nvSpPr>
          <p:spPr bwMode="auto">
            <a:xfrm>
              <a:off x="7901781" y="3292475"/>
              <a:ext cx="550862" cy="546100"/>
            </a:xfrm>
            <a:custGeom>
              <a:avLst/>
              <a:gdLst>
                <a:gd name="T0" fmla="*/ 0 w 347"/>
                <a:gd name="T1" fmla="*/ 131 h 344"/>
                <a:gd name="T2" fmla="*/ 347 w 347"/>
                <a:gd name="T3" fmla="*/ 0 h 344"/>
                <a:gd name="T4" fmla="*/ 347 w 347"/>
                <a:gd name="T5" fmla="*/ 213 h 344"/>
                <a:gd name="T6" fmla="*/ 0 w 347"/>
                <a:gd name="T7" fmla="*/ 344 h 344"/>
                <a:gd name="T8" fmla="*/ 0 w 347"/>
                <a:gd name="T9" fmla="*/ 131 h 344"/>
              </a:gdLst>
              <a:ahLst/>
              <a:cxnLst>
                <a:cxn ang="0">
                  <a:pos x="T0" y="T1"/>
                </a:cxn>
                <a:cxn ang="0">
                  <a:pos x="T2" y="T3"/>
                </a:cxn>
                <a:cxn ang="0">
                  <a:pos x="T4" y="T5"/>
                </a:cxn>
                <a:cxn ang="0">
                  <a:pos x="T6" y="T7"/>
                </a:cxn>
                <a:cxn ang="0">
                  <a:pos x="T8" y="T9"/>
                </a:cxn>
              </a:cxnLst>
              <a:rect l="0" t="0" r="r" b="b"/>
              <a:pathLst>
                <a:path w="347" h="344">
                  <a:moveTo>
                    <a:pt x="0" y="131"/>
                  </a:moveTo>
                  <a:lnTo>
                    <a:pt x="347" y="0"/>
                  </a:lnTo>
                  <a:lnTo>
                    <a:pt x="347" y="213"/>
                  </a:lnTo>
                  <a:lnTo>
                    <a:pt x="0" y="344"/>
                  </a:lnTo>
                  <a:lnTo>
                    <a:pt x="0" y="131"/>
                  </a:lnTo>
                  <a:close/>
                </a:path>
              </a:pathLst>
            </a:custGeom>
            <a:solidFill>
              <a:srgbClr val="ECB2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ïṥľïďè">
              <a:extLst>
                <a:ext uri="{FF2B5EF4-FFF2-40B4-BE49-F238E27FC236}">
                  <a16:creationId xmlns:a16="http://schemas.microsoft.com/office/drawing/2014/main" id="{E5426242-2D8F-448C-B3E2-CA37026AFC56}"/>
                </a:ext>
              </a:extLst>
            </p:cNvPr>
            <p:cNvSpPr/>
            <p:nvPr/>
          </p:nvSpPr>
          <p:spPr bwMode="auto">
            <a:xfrm>
              <a:off x="7901781" y="4017962"/>
              <a:ext cx="550862" cy="547687"/>
            </a:xfrm>
            <a:custGeom>
              <a:avLst/>
              <a:gdLst>
                <a:gd name="T0" fmla="*/ 347 w 347"/>
                <a:gd name="T1" fmla="*/ 214 h 345"/>
                <a:gd name="T2" fmla="*/ 0 w 347"/>
                <a:gd name="T3" fmla="*/ 345 h 345"/>
                <a:gd name="T4" fmla="*/ 0 w 347"/>
                <a:gd name="T5" fmla="*/ 132 h 345"/>
                <a:gd name="T6" fmla="*/ 347 w 347"/>
                <a:gd name="T7" fmla="*/ 0 h 345"/>
                <a:gd name="T8" fmla="*/ 347 w 347"/>
                <a:gd name="T9" fmla="*/ 214 h 345"/>
              </a:gdLst>
              <a:ahLst/>
              <a:cxnLst>
                <a:cxn ang="0">
                  <a:pos x="T0" y="T1"/>
                </a:cxn>
                <a:cxn ang="0">
                  <a:pos x="T2" y="T3"/>
                </a:cxn>
                <a:cxn ang="0">
                  <a:pos x="T4" y="T5"/>
                </a:cxn>
                <a:cxn ang="0">
                  <a:pos x="T6" y="T7"/>
                </a:cxn>
                <a:cxn ang="0">
                  <a:pos x="T8" y="T9"/>
                </a:cxn>
              </a:cxnLst>
              <a:rect l="0" t="0" r="r" b="b"/>
              <a:pathLst>
                <a:path w="347" h="345">
                  <a:moveTo>
                    <a:pt x="347" y="214"/>
                  </a:moveTo>
                  <a:lnTo>
                    <a:pt x="0" y="345"/>
                  </a:lnTo>
                  <a:lnTo>
                    <a:pt x="0" y="132"/>
                  </a:lnTo>
                  <a:lnTo>
                    <a:pt x="347" y="0"/>
                  </a:lnTo>
                  <a:lnTo>
                    <a:pt x="347" y="214"/>
                  </a:lnTo>
                  <a:close/>
                </a:path>
              </a:pathLst>
            </a:custGeom>
            <a:solidFill>
              <a:srgbClr val="ECB2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ïṩlídé">
              <a:extLst>
                <a:ext uri="{FF2B5EF4-FFF2-40B4-BE49-F238E27FC236}">
                  <a16:creationId xmlns:a16="http://schemas.microsoft.com/office/drawing/2014/main" id="{F81098E3-58FC-4BE8-BB3C-E52765D51CF4}"/>
                </a:ext>
              </a:extLst>
            </p:cNvPr>
            <p:cNvSpPr/>
            <p:nvPr/>
          </p:nvSpPr>
          <p:spPr bwMode="auto">
            <a:xfrm>
              <a:off x="7901781" y="4745037"/>
              <a:ext cx="550862" cy="547687"/>
            </a:xfrm>
            <a:custGeom>
              <a:avLst/>
              <a:gdLst>
                <a:gd name="T0" fmla="*/ 347 w 347"/>
                <a:gd name="T1" fmla="*/ 213 h 345"/>
                <a:gd name="T2" fmla="*/ 0 w 347"/>
                <a:gd name="T3" fmla="*/ 345 h 345"/>
                <a:gd name="T4" fmla="*/ 0 w 347"/>
                <a:gd name="T5" fmla="*/ 130 h 345"/>
                <a:gd name="T6" fmla="*/ 347 w 347"/>
                <a:gd name="T7" fmla="*/ 0 h 345"/>
                <a:gd name="T8" fmla="*/ 347 w 347"/>
                <a:gd name="T9" fmla="*/ 213 h 345"/>
              </a:gdLst>
              <a:ahLst/>
              <a:cxnLst>
                <a:cxn ang="0">
                  <a:pos x="T0" y="T1"/>
                </a:cxn>
                <a:cxn ang="0">
                  <a:pos x="T2" y="T3"/>
                </a:cxn>
                <a:cxn ang="0">
                  <a:pos x="T4" y="T5"/>
                </a:cxn>
                <a:cxn ang="0">
                  <a:pos x="T6" y="T7"/>
                </a:cxn>
                <a:cxn ang="0">
                  <a:pos x="T8" y="T9"/>
                </a:cxn>
              </a:cxnLst>
              <a:rect l="0" t="0" r="r" b="b"/>
              <a:pathLst>
                <a:path w="347" h="345">
                  <a:moveTo>
                    <a:pt x="347" y="213"/>
                  </a:moveTo>
                  <a:lnTo>
                    <a:pt x="0" y="345"/>
                  </a:lnTo>
                  <a:lnTo>
                    <a:pt x="0" y="130"/>
                  </a:lnTo>
                  <a:lnTo>
                    <a:pt x="347" y="0"/>
                  </a:lnTo>
                  <a:lnTo>
                    <a:pt x="347" y="213"/>
                  </a:lnTo>
                  <a:close/>
                </a:path>
              </a:pathLst>
            </a:custGeom>
            <a:solidFill>
              <a:srgbClr val="ECB2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ṧ1iḑè">
              <a:extLst>
                <a:ext uri="{FF2B5EF4-FFF2-40B4-BE49-F238E27FC236}">
                  <a16:creationId xmlns:a16="http://schemas.microsoft.com/office/drawing/2014/main" id="{0CB59358-827A-4E2C-AEBA-1153F09988A3}"/>
                </a:ext>
              </a:extLst>
            </p:cNvPr>
            <p:cNvSpPr/>
            <p:nvPr/>
          </p:nvSpPr>
          <p:spPr bwMode="auto">
            <a:xfrm>
              <a:off x="5322094" y="3095625"/>
              <a:ext cx="2728912" cy="2351087"/>
            </a:xfrm>
            <a:custGeom>
              <a:avLst/>
              <a:gdLst>
                <a:gd name="T0" fmla="*/ 1684 w 1750"/>
                <a:gd name="T1" fmla="*/ 0 h 1507"/>
                <a:gd name="T2" fmla="*/ 65 w 1750"/>
                <a:gd name="T3" fmla="*/ 0 h 1507"/>
                <a:gd name="T4" fmla="*/ 0 w 1750"/>
                <a:gd name="T5" fmla="*/ 66 h 1507"/>
                <a:gd name="T6" fmla="*/ 0 w 1750"/>
                <a:gd name="T7" fmla="*/ 1507 h 1507"/>
                <a:gd name="T8" fmla="*/ 1750 w 1750"/>
                <a:gd name="T9" fmla="*/ 1507 h 1507"/>
                <a:gd name="T10" fmla="*/ 1750 w 1750"/>
                <a:gd name="T11" fmla="*/ 66 h 1507"/>
                <a:gd name="T12" fmla="*/ 1684 w 1750"/>
                <a:gd name="T13" fmla="*/ 0 h 1507"/>
              </a:gdLst>
              <a:ahLst/>
              <a:cxnLst>
                <a:cxn ang="0">
                  <a:pos x="T0" y="T1"/>
                </a:cxn>
                <a:cxn ang="0">
                  <a:pos x="T2" y="T3"/>
                </a:cxn>
                <a:cxn ang="0">
                  <a:pos x="T4" y="T5"/>
                </a:cxn>
                <a:cxn ang="0">
                  <a:pos x="T6" y="T7"/>
                </a:cxn>
                <a:cxn ang="0">
                  <a:pos x="T8" y="T9"/>
                </a:cxn>
                <a:cxn ang="0">
                  <a:pos x="T10" y="T11"/>
                </a:cxn>
                <a:cxn ang="0">
                  <a:pos x="T12" y="T13"/>
                </a:cxn>
              </a:cxnLst>
              <a:rect l="0" t="0" r="r" b="b"/>
              <a:pathLst>
                <a:path w="1750" h="1507">
                  <a:moveTo>
                    <a:pt x="1684" y="0"/>
                  </a:moveTo>
                  <a:cubicBezTo>
                    <a:pt x="65" y="0"/>
                    <a:pt x="65" y="0"/>
                    <a:pt x="65" y="0"/>
                  </a:cubicBezTo>
                  <a:cubicBezTo>
                    <a:pt x="29" y="0"/>
                    <a:pt x="0" y="30"/>
                    <a:pt x="0" y="66"/>
                  </a:cubicBezTo>
                  <a:cubicBezTo>
                    <a:pt x="0" y="1507"/>
                    <a:pt x="0" y="1507"/>
                    <a:pt x="0" y="1507"/>
                  </a:cubicBezTo>
                  <a:cubicBezTo>
                    <a:pt x="1750" y="1507"/>
                    <a:pt x="1750" y="1507"/>
                    <a:pt x="1750" y="1507"/>
                  </a:cubicBezTo>
                  <a:cubicBezTo>
                    <a:pt x="1750" y="66"/>
                    <a:pt x="1750" y="66"/>
                    <a:pt x="1750" y="66"/>
                  </a:cubicBezTo>
                  <a:cubicBezTo>
                    <a:pt x="1750" y="30"/>
                    <a:pt x="1720" y="0"/>
                    <a:pt x="1684" y="0"/>
                  </a:cubicBezTo>
                  <a:close/>
                </a:path>
              </a:pathLst>
            </a:custGeom>
            <a:solidFill>
              <a:srgbClr val="3C3C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ľïḑé">
              <a:extLst>
                <a:ext uri="{FF2B5EF4-FFF2-40B4-BE49-F238E27FC236}">
                  <a16:creationId xmlns:a16="http://schemas.microsoft.com/office/drawing/2014/main" id="{D9CCB2D7-4694-49BF-B40C-1E6B84D5D373}"/>
                </a:ext>
              </a:extLst>
            </p:cNvPr>
            <p:cNvSpPr/>
            <p:nvPr/>
          </p:nvSpPr>
          <p:spPr bwMode="auto">
            <a:xfrm>
              <a:off x="5318919" y="3095625"/>
              <a:ext cx="2732087" cy="1520825"/>
            </a:xfrm>
            <a:custGeom>
              <a:avLst/>
              <a:gdLst>
                <a:gd name="T0" fmla="*/ 1686 w 1752"/>
                <a:gd name="T1" fmla="*/ 0 h 975"/>
                <a:gd name="T2" fmla="*/ 67 w 1752"/>
                <a:gd name="T3" fmla="*/ 0 h 975"/>
                <a:gd name="T4" fmla="*/ 2 w 1752"/>
                <a:gd name="T5" fmla="*/ 66 h 975"/>
                <a:gd name="T6" fmla="*/ 0 w 1752"/>
                <a:gd name="T7" fmla="*/ 975 h 975"/>
                <a:gd name="T8" fmla="*/ 1750 w 1752"/>
                <a:gd name="T9" fmla="*/ 975 h 975"/>
                <a:gd name="T10" fmla="*/ 1752 w 1752"/>
                <a:gd name="T11" fmla="*/ 66 h 975"/>
                <a:gd name="T12" fmla="*/ 1686 w 1752"/>
                <a:gd name="T13" fmla="*/ 0 h 975"/>
              </a:gdLst>
              <a:ahLst/>
              <a:cxnLst>
                <a:cxn ang="0">
                  <a:pos x="T0" y="T1"/>
                </a:cxn>
                <a:cxn ang="0">
                  <a:pos x="T2" y="T3"/>
                </a:cxn>
                <a:cxn ang="0">
                  <a:pos x="T4" y="T5"/>
                </a:cxn>
                <a:cxn ang="0">
                  <a:pos x="T6" y="T7"/>
                </a:cxn>
                <a:cxn ang="0">
                  <a:pos x="T8" y="T9"/>
                </a:cxn>
                <a:cxn ang="0">
                  <a:pos x="T10" y="T11"/>
                </a:cxn>
                <a:cxn ang="0">
                  <a:pos x="T12" y="T13"/>
                </a:cxn>
              </a:cxnLst>
              <a:rect l="0" t="0" r="r" b="b"/>
              <a:pathLst>
                <a:path w="1752" h="975">
                  <a:moveTo>
                    <a:pt x="1686" y="0"/>
                  </a:moveTo>
                  <a:cubicBezTo>
                    <a:pt x="67" y="0"/>
                    <a:pt x="67" y="0"/>
                    <a:pt x="67" y="0"/>
                  </a:cubicBezTo>
                  <a:cubicBezTo>
                    <a:pt x="31" y="0"/>
                    <a:pt x="2" y="30"/>
                    <a:pt x="2" y="66"/>
                  </a:cubicBezTo>
                  <a:cubicBezTo>
                    <a:pt x="0" y="975"/>
                    <a:pt x="0" y="975"/>
                    <a:pt x="0" y="975"/>
                  </a:cubicBezTo>
                  <a:cubicBezTo>
                    <a:pt x="1750" y="975"/>
                    <a:pt x="1750" y="975"/>
                    <a:pt x="1750" y="975"/>
                  </a:cubicBezTo>
                  <a:cubicBezTo>
                    <a:pt x="1752" y="66"/>
                    <a:pt x="1752" y="66"/>
                    <a:pt x="1752" y="66"/>
                  </a:cubicBezTo>
                  <a:cubicBezTo>
                    <a:pt x="1752" y="30"/>
                    <a:pt x="1722" y="0"/>
                    <a:pt x="1686"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1íḋé">
              <a:extLst>
                <a:ext uri="{FF2B5EF4-FFF2-40B4-BE49-F238E27FC236}">
                  <a16:creationId xmlns:a16="http://schemas.microsoft.com/office/drawing/2014/main" id="{C1F01890-387E-4620-9B0B-94FC8C7F0DD3}"/>
                </a:ext>
              </a:extLst>
            </p:cNvPr>
            <p:cNvSpPr/>
            <p:nvPr/>
          </p:nvSpPr>
          <p:spPr bwMode="auto">
            <a:xfrm>
              <a:off x="5318919" y="4478337"/>
              <a:ext cx="2728912" cy="47625"/>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1" name="iślíďê">
              <a:extLst>
                <a:ext uri="{FF2B5EF4-FFF2-40B4-BE49-F238E27FC236}">
                  <a16:creationId xmlns:a16="http://schemas.microsoft.com/office/drawing/2014/main" id="{30B302ED-4A6C-4459-AAB8-762E11005D9F}"/>
                </a:ext>
              </a:extLst>
            </p:cNvPr>
            <p:cNvSpPr/>
            <p:nvPr/>
          </p:nvSpPr>
          <p:spPr bwMode="auto">
            <a:xfrm>
              <a:off x="6447631" y="4291012"/>
              <a:ext cx="474662" cy="114300"/>
            </a:xfrm>
            <a:custGeom>
              <a:avLst/>
              <a:gdLst>
                <a:gd name="T0" fmla="*/ 305 w 305"/>
                <a:gd name="T1" fmla="*/ 36 h 73"/>
                <a:gd name="T2" fmla="*/ 269 w 305"/>
                <a:gd name="T3" fmla="*/ 73 h 73"/>
                <a:gd name="T4" fmla="*/ 36 w 305"/>
                <a:gd name="T5" fmla="*/ 73 h 73"/>
                <a:gd name="T6" fmla="*/ 0 w 305"/>
                <a:gd name="T7" fmla="*/ 36 h 73"/>
                <a:gd name="T8" fmla="*/ 36 w 305"/>
                <a:gd name="T9" fmla="*/ 0 h 73"/>
                <a:gd name="T10" fmla="*/ 269 w 305"/>
                <a:gd name="T11" fmla="*/ 0 h 73"/>
                <a:gd name="T12" fmla="*/ 305 w 305"/>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305" h="73">
                  <a:moveTo>
                    <a:pt x="305" y="36"/>
                  </a:moveTo>
                  <a:cubicBezTo>
                    <a:pt x="305" y="56"/>
                    <a:pt x="289" y="73"/>
                    <a:pt x="269" y="73"/>
                  </a:cubicBezTo>
                  <a:cubicBezTo>
                    <a:pt x="36" y="73"/>
                    <a:pt x="36" y="73"/>
                    <a:pt x="36" y="73"/>
                  </a:cubicBezTo>
                  <a:cubicBezTo>
                    <a:pt x="16" y="73"/>
                    <a:pt x="0" y="56"/>
                    <a:pt x="0" y="36"/>
                  </a:cubicBezTo>
                  <a:cubicBezTo>
                    <a:pt x="0" y="16"/>
                    <a:pt x="16" y="0"/>
                    <a:pt x="36" y="0"/>
                  </a:cubicBezTo>
                  <a:cubicBezTo>
                    <a:pt x="269" y="0"/>
                    <a:pt x="269" y="0"/>
                    <a:pt x="269" y="0"/>
                  </a:cubicBezTo>
                  <a:cubicBezTo>
                    <a:pt x="289" y="0"/>
                    <a:pt x="305" y="16"/>
                    <a:pt x="305" y="36"/>
                  </a:cubicBezTo>
                  <a:close/>
                </a:path>
              </a:pathLst>
            </a:custGeom>
            <a:solidFill>
              <a:srgbClr val="103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sļíḍè">
              <a:extLst>
                <a:ext uri="{FF2B5EF4-FFF2-40B4-BE49-F238E27FC236}">
                  <a16:creationId xmlns:a16="http://schemas.microsoft.com/office/drawing/2014/main" id="{7EDC949D-4995-49E4-A40B-CFA4D0372B9E}"/>
                </a:ext>
              </a:extLst>
            </p:cNvPr>
            <p:cNvSpPr/>
            <p:nvPr/>
          </p:nvSpPr>
          <p:spPr bwMode="auto">
            <a:xfrm>
              <a:off x="5322094" y="2832100"/>
              <a:ext cx="2725737" cy="120650"/>
            </a:xfrm>
            <a:custGeom>
              <a:avLst/>
              <a:gdLst>
                <a:gd name="T0" fmla="*/ 1748 w 1748"/>
                <a:gd name="T1" fmla="*/ 39 h 77"/>
                <a:gd name="T2" fmla="*/ 1709 w 1748"/>
                <a:gd name="T3" fmla="*/ 0 h 77"/>
                <a:gd name="T4" fmla="*/ 39 w 1748"/>
                <a:gd name="T5" fmla="*/ 0 h 77"/>
                <a:gd name="T6" fmla="*/ 0 w 1748"/>
                <a:gd name="T7" fmla="*/ 39 h 77"/>
                <a:gd name="T8" fmla="*/ 39 w 1748"/>
                <a:gd name="T9" fmla="*/ 77 h 77"/>
                <a:gd name="T10" fmla="*/ 1709 w 1748"/>
                <a:gd name="T11" fmla="*/ 77 h 77"/>
                <a:gd name="T12" fmla="*/ 1748 w 1748"/>
                <a:gd name="T13" fmla="*/ 39 h 77"/>
              </a:gdLst>
              <a:ahLst/>
              <a:cxnLst>
                <a:cxn ang="0">
                  <a:pos x="T0" y="T1"/>
                </a:cxn>
                <a:cxn ang="0">
                  <a:pos x="T2" y="T3"/>
                </a:cxn>
                <a:cxn ang="0">
                  <a:pos x="T4" y="T5"/>
                </a:cxn>
                <a:cxn ang="0">
                  <a:pos x="T6" y="T7"/>
                </a:cxn>
                <a:cxn ang="0">
                  <a:pos x="T8" y="T9"/>
                </a:cxn>
                <a:cxn ang="0">
                  <a:pos x="T10" y="T11"/>
                </a:cxn>
                <a:cxn ang="0">
                  <a:pos x="T12" y="T13"/>
                </a:cxn>
              </a:cxnLst>
              <a:rect l="0" t="0" r="r" b="b"/>
              <a:pathLst>
                <a:path w="1748" h="77">
                  <a:moveTo>
                    <a:pt x="1748" y="39"/>
                  </a:moveTo>
                  <a:cubicBezTo>
                    <a:pt x="1748" y="17"/>
                    <a:pt x="1731" y="0"/>
                    <a:pt x="1709" y="0"/>
                  </a:cubicBezTo>
                  <a:cubicBezTo>
                    <a:pt x="39" y="0"/>
                    <a:pt x="39" y="0"/>
                    <a:pt x="39" y="0"/>
                  </a:cubicBezTo>
                  <a:cubicBezTo>
                    <a:pt x="17" y="0"/>
                    <a:pt x="0" y="17"/>
                    <a:pt x="0" y="39"/>
                  </a:cubicBezTo>
                  <a:cubicBezTo>
                    <a:pt x="0" y="60"/>
                    <a:pt x="17" y="77"/>
                    <a:pt x="39" y="77"/>
                  </a:cubicBezTo>
                  <a:cubicBezTo>
                    <a:pt x="1709" y="77"/>
                    <a:pt x="1709" y="77"/>
                    <a:pt x="1709" y="77"/>
                  </a:cubicBezTo>
                  <a:cubicBezTo>
                    <a:pt x="1731" y="77"/>
                    <a:pt x="1748" y="60"/>
                    <a:pt x="1748" y="39"/>
                  </a:cubicBez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ṩliďê">
              <a:extLst>
                <a:ext uri="{FF2B5EF4-FFF2-40B4-BE49-F238E27FC236}">
                  <a16:creationId xmlns:a16="http://schemas.microsoft.com/office/drawing/2014/main" id="{7238DC62-91C5-423A-827A-BC0656EDDD1D}"/>
                </a:ext>
              </a:extLst>
            </p:cNvPr>
            <p:cNvSpPr/>
            <p:nvPr/>
          </p:nvSpPr>
          <p:spPr bwMode="auto">
            <a:xfrm>
              <a:off x="3032919" y="4214812"/>
              <a:ext cx="2889250" cy="1317625"/>
            </a:xfrm>
            <a:custGeom>
              <a:avLst/>
              <a:gdLst>
                <a:gd name="T0" fmla="*/ 785 w 1853"/>
                <a:gd name="T1" fmla="*/ 780 h 845"/>
                <a:gd name="T2" fmla="*/ 785 w 1853"/>
                <a:gd name="T3" fmla="*/ 376 h 845"/>
                <a:gd name="T4" fmla="*/ 785 w 1853"/>
                <a:gd name="T5" fmla="*/ 63 h 845"/>
                <a:gd name="T6" fmla="*/ 721 w 1853"/>
                <a:gd name="T7" fmla="*/ 0 h 845"/>
                <a:gd name="T8" fmla="*/ 473 w 1853"/>
                <a:gd name="T9" fmla="*/ 0 h 845"/>
                <a:gd name="T10" fmla="*/ 466 w 1853"/>
                <a:gd name="T11" fmla="*/ 1 h 845"/>
                <a:gd name="T12" fmla="*/ 459 w 1853"/>
                <a:gd name="T13" fmla="*/ 0 h 845"/>
                <a:gd name="T14" fmla="*/ 401 w 1853"/>
                <a:gd name="T15" fmla="*/ 0 h 845"/>
                <a:gd name="T16" fmla="*/ 328 w 1853"/>
                <a:gd name="T17" fmla="*/ 64 h 845"/>
                <a:gd name="T18" fmla="*/ 237 w 1853"/>
                <a:gd name="T19" fmla="*/ 376 h 845"/>
                <a:gd name="T20" fmla="*/ 237 w 1853"/>
                <a:gd name="T21" fmla="*/ 376 h 845"/>
                <a:gd name="T22" fmla="*/ 54 w 1853"/>
                <a:gd name="T23" fmla="*/ 376 h 845"/>
                <a:gd name="T24" fmla="*/ 0 w 1853"/>
                <a:gd name="T25" fmla="*/ 424 h 845"/>
                <a:gd name="T26" fmla="*/ 0 w 1853"/>
                <a:gd name="T27" fmla="*/ 798 h 845"/>
                <a:gd name="T28" fmla="*/ 54 w 1853"/>
                <a:gd name="T29" fmla="*/ 845 h 845"/>
                <a:gd name="T30" fmla="*/ 473 w 1853"/>
                <a:gd name="T31" fmla="*/ 845 h 845"/>
                <a:gd name="T32" fmla="*/ 478 w 1853"/>
                <a:gd name="T33" fmla="*/ 845 h 845"/>
                <a:gd name="T34" fmla="*/ 618 w 1853"/>
                <a:gd name="T35" fmla="*/ 845 h 845"/>
                <a:gd name="T36" fmla="*/ 721 w 1853"/>
                <a:gd name="T37" fmla="*/ 845 h 845"/>
                <a:gd name="T38" fmla="*/ 1853 w 1853"/>
                <a:gd name="T39" fmla="*/ 845 h 845"/>
                <a:gd name="T40" fmla="*/ 1853 w 1853"/>
                <a:gd name="T41" fmla="*/ 780 h 845"/>
                <a:gd name="T42" fmla="*/ 785 w 1853"/>
                <a:gd name="T43" fmla="*/ 78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3" h="845">
                  <a:moveTo>
                    <a:pt x="785" y="780"/>
                  </a:moveTo>
                  <a:cubicBezTo>
                    <a:pt x="785" y="376"/>
                    <a:pt x="785" y="376"/>
                    <a:pt x="785" y="376"/>
                  </a:cubicBezTo>
                  <a:cubicBezTo>
                    <a:pt x="785" y="63"/>
                    <a:pt x="785" y="63"/>
                    <a:pt x="785" y="63"/>
                  </a:cubicBezTo>
                  <a:cubicBezTo>
                    <a:pt x="785" y="29"/>
                    <a:pt x="757" y="0"/>
                    <a:pt x="721" y="0"/>
                  </a:cubicBezTo>
                  <a:cubicBezTo>
                    <a:pt x="473" y="0"/>
                    <a:pt x="473" y="0"/>
                    <a:pt x="473" y="0"/>
                  </a:cubicBezTo>
                  <a:cubicBezTo>
                    <a:pt x="470" y="0"/>
                    <a:pt x="468" y="1"/>
                    <a:pt x="466" y="1"/>
                  </a:cubicBezTo>
                  <a:cubicBezTo>
                    <a:pt x="464" y="1"/>
                    <a:pt x="461" y="0"/>
                    <a:pt x="459" y="0"/>
                  </a:cubicBezTo>
                  <a:cubicBezTo>
                    <a:pt x="401" y="0"/>
                    <a:pt x="401" y="0"/>
                    <a:pt x="401" y="0"/>
                  </a:cubicBezTo>
                  <a:cubicBezTo>
                    <a:pt x="361" y="0"/>
                    <a:pt x="340" y="28"/>
                    <a:pt x="328" y="64"/>
                  </a:cubicBezTo>
                  <a:cubicBezTo>
                    <a:pt x="237" y="376"/>
                    <a:pt x="237" y="376"/>
                    <a:pt x="237" y="376"/>
                  </a:cubicBezTo>
                  <a:cubicBezTo>
                    <a:pt x="237" y="376"/>
                    <a:pt x="237" y="376"/>
                    <a:pt x="237" y="376"/>
                  </a:cubicBezTo>
                  <a:cubicBezTo>
                    <a:pt x="54" y="376"/>
                    <a:pt x="54" y="376"/>
                    <a:pt x="54" y="376"/>
                  </a:cubicBezTo>
                  <a:cubicBezTo>
                    <a:pt x="24" y="376"/>
                    <a:pt x="0" y="398"/>
                    <a:pt x="0" y="424"/>
                  </a:cubicBezTo>
                  <a:cubicBezTo>
                    <a:pt x="0" y="798"/>
                    <a:pt x="0" y="798"/>
                    <a:pt x="0" y="798"/>
                  </a:cubicBezTo>
                  <a:cubicBezTo>
                    <a:pt x="0" y="824"/>
                    <a:pt x="24" y="845"/>
                    <a:pt x="54" y="845"/>
                  </a:cubicBezTo>
                  <a:cubicBezTo>
                    <a:pt x="473" y="845"/>
                    <a:pt x="473" y="845"/>
                    <a:pt x="473" y="845"/>
                  </a:cubicBezTo>
                  <a:cubicBezTo>
                    <a:pt x="478" y="845"/>
                    <a:pt x="478" y="845"/>
                    <a:pt x="478" y="845"/>
                  </a:cubicBezTo>
                  <a:cubicBezTo>
                    <a:pt x="618" y="845"/>
                    <a:pt x="618" y="845"/>
                    <a:pt x="618" y="845"/>
                  </a:cubicBezTo>
                  <a:cubicBezTo>
                    <a:pt x="721" y="845"/>
                    <a:pt x="721" y="845"/>
                    <a:pt x="721" y="845"/>
                  </a:cubicBezTo>
                  <a:cubicBezTo>
                    <a:pt x="1853" y="845"/>
                    <a:pt x="1853" y="845"/>
                    <a:pt x="1853" y="845"/>
                  </a:cubicBezTo>
                  <a:cubicBezTo>
                    <a:pt x="1853" y="780"/>
                    <a:pt x="1853" y="780"/>
                    <a:pt x="1853" y="780"/>
                  </a:cubicBezTo>
                  <a:lnTo>
                    <a:pt x="785" y="780"/>
                  </a:lnTo>
                  <a:close/>
                </a:path>
              </a:pathLst>
            </a:custGeom>
            <a:solidFill>
              <a:srgbClr val="FFC4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1iḓe">
              <a:extLst>
                <a:ext uri="{FF2B5EF4-FFF2-40B4-BE49-F238E27FC236}">
                  <a16:creationId xmlns:a16="http://schemas.microsoft.com/office/drawing/2014/main" id="{B851CAAB-007C-4C15-9D41-A3D52F0C0FC1}"/>
                </a:ext>
              </a:extLst>
            </p:cNvPr>
            <p:cNvSpPr/>
            <p:nvPr/>
          </p:nvSpPr>
          <p:spPr bwMode="auto">
            <a:xfrm>
              <a:off x="3501231" y="4294187"/>
              <a:ext cx="692150" cy="473075"/>
            </a:xfrm>
            <a:custGeom>
              <a:avLst/>
              <a:gdLst>
                <a:gd name="T0" fmla="*/ 433 w 444"/>
                <a:gd name="T1" fmla="*/ 19 h 304"/>
                <a:gd name="T2" fmla="*/ 392 w 444"/>
                <a:gd name="T3" fmla="*/ 0 h 304"/>
                <a:gd name="T4" fmla="*/ 133 w 444"/>
                <a:gd name="T5" fmla="*/ 0 h 304"/>
                <a:gd name="T6" fmla="*/ 74 w 444"/>
                <a:gd name="T7" fmla="*/ 52 h 304"/>
                <a:gd name="T8" fmla="*/ 0 w 444"/>
                <a:gd name="T9" fmla="*/ 304 h 304"/>
                <a:gd name="T10" fmla="*/ 41 w 444"/>
                <a:gd name="T11" fmla="*/ 304 h 304"/>
                <a:gd name="T12" fmla="*/ 94 w 444"/>
                <a:gd name="T13" fmla="*/ 304 h 304"/>
                <a:gd name="T14" fmla="*/ 112 w 444"/>
                <a:gd name="T15" fmla="*/ 304 h 304"/>
                <a:gd name="T16" fmla="*/ 137 w 444"/>
                <a:gd name="T17" fmla="*/ 304 h 304"/>
                <a:gd name="T18" fmla="*/ 228 w 444"/>
                <a:gd name="T19" fmla="*/ 304 h 304"/>
                <a:gd name="T20" fmla="*/ 278 w 444"/>
                <a:gd name="T21" fmla="*/ 304 h 304"/>
                <a:gd name="T22" fmla="*/ 444 w 444"/>
                <a:gd name="T23" fmla="*/ 304 h 304"/>
                <a:gd name="T24" fmla="*/ 444 w 444"/>
                <a:gd name="T25" fmla="*/ 77 h 304"/>
                <a:gd name="T26" fmla="*/ 444 w 444"/>
                <a:gd name="T27" fmla="*/ 51 h 304"/>
                <a:gd name="T28" fmla="*/ 433 w 444"/>
                <a:gd name="T29" fmla="*/ 19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4" h="304">
                  <a:moveTo>
                    <a:pt x="433" y="19"/>
                  </a:moveTo>
                  <a:cubicBezTo>
                    <a:pt x="423" y="8"/>
                    <a:pt x="409" y="0"/>
                    <a:pt x="392" y="0"/>
                  </a:cubicBezTo>
                  <a:cubicBezTo>
                    <a:pt x="133" y="0"/>
                    <a:pt x="133" y="0"/>
                    <a:pt x="133" y="0"/>
                  </a:cubicBezTo>
                  <a:cubicBezTo>
                    <a:pt x="100" y="0"/>
                    <a:pt x="83" y="23"/>
                    <a:pt x="74" y="52"/>
                  </a:cubicBezTo>
                  <a:cubicBezTo>
                    <a:pt x="0" y="304"/>
                    <a:pt x="0" y="304"/>
                    <a:pt x="0" y="304"/>
                  </a:cubicBezTo>
                  <a:cubicBezTo>
                    <a:pt x="41" y="304"/>
                    <a:pt x="41" y="304"/>
                    <a:pt x="41" y="304"/>
                  </a:cubicBezTo>
                  <a:cubicBezTo>
                    <a:pt x="94" y="304"/>
                    <a:pt x="94" y="304"/>
                    <a:pt x="94" y="304"/>
                  </a:cubicBezTo>
                  <a:cubicBezTo>
                    <a:pt x="112" y="304"/>
                    <a:pt x="112" y="304"/>
                    <a:pt x="112" y="304"/>
                  </a:cubicBezTo>
                  <a:cubicBezTo>
                    <a:pt x="137" y="304"/>
                    <a:pt x="137" y="304"/>
                    <a:pt x="137" y="304"/>
                  </a:cubicBezTo>
                  <a:cubicBezTo>
                    <a:pt x="228" y="304"/>
                    <a:pt x="228" y="304"/>
                    <a:pt x="228" y="304"/>
                  </a:cubicBezTo>
                  <a:cubicBezTo>
                    <a:pt x="278" y="304"/>
                    <a:pt x="278" y="304"/>
                    <a:pt x="278" y="304"/>
                  </a:cubicBezTo>
                  <a:cubicBezTo>
                    <a:pt x="444" y="304"/>
                    <a:pt x="444" y="304"/>
                    <a:pt x="444" y="304"/>
                  </a:cubicBezTo>
                  <a:cubicBezTo>
                    <a:pt x="444" y="77"/>
                    <a:pt x="444" y="77"/>
                    <a:pt x="444" y="77"/>
                  </a:cubicBezTo>
                  <a:cubicBezTo>
                    <a:pt x="444" y="51"/>
                    <a:pt x="444" y="51"/>
                    <a:pt x="444" y="51"/>
                  </a:cubicBezTo>
                  <a:cubicBezTo>
                    <a:pt x="444" y="39"/>
                    <a:pt x="440" y="28"/>
                    <a:pt x="433" y="19"/>
                  </a:cubicBezTo>
                  <a:close/>
                </a:path>
              </a:pathLst>
            </a:custGeom>
            <a:solidFill>
              <a:srgbClr val="193B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šḻîďê">
              <a:extLst>
                <a:ext uri="{FF2B5EF4-FFF2-40B4-BE49-F238E27FC236}">
                  <a16:creationId xmlns:a16="http://schemas.microsoft.com/office/drawing/2014/main" id="{B2E01F11-063F-49FC-BC43-B7946BB8FAC2}"/>
                </a:ext>
              </a:extLst>
            </p:cNvPr>
            <p:cNvSpPr/>
            <p:nvPr/>
          </p:nvSpPr>
          <p:spPr bwMode="auto">
            <a:xfrm>
              <a:off x="3564731" y="4464050"/>
              <a:ext cx="273050" cy="303212"/>
            </a:xfrm>
            <a:custGeom>
              <a:avLst/>
              <a:gdLst>
                <a:gd name="T0" fmla="*/ 164 w 175"/>
                <a:gd name="T1" fmla="*/ 7 h 195"/>
                <a:gd name="T2" fmla="*/ 134 w 175"/>
                <a:gd name="T3" fmla="*/ 12 h 195"/>
                <a:gd name="T4" fmla="*/ 0 w 175"/>
                <a:gd name="T5" fmla="*/ 195 h 195"/>
                <a:gd name="T6" fmla="*/ 53 w 175"/>
                <a:gd name="T7" fmla="*/ 195 h 195"/>
                <a:gd name="T8" fmla="*/ 168 w 175"/>
                <a:gd name="T9" fmla="*/ 37 h 195"/>
                <a:gd name="T10" fmla="*/ 164 w 175"/>
                <a:gd name="T11" fmla="*/ 7 h 195"/>
              </a:gdLst>
              <a:ahLst/>
              <a:cxnLst>
                <a:cxn ang="0">
                  <a:pos x="T0" y="T1"/>
                </a:cxn>
                <a:cxn ang="0">
                  <a:pos x="T2" y="T3"/>
                </a:cxn>
                <a:cxn ang="0">
                  <a:pos x="T4" y="T5"/>
                </a:cxn>
                <a:cxn ang="0">
                  <a:pos x="T6" y="T7"/>
                </a:cxn>
                <a:cxn ang="0">
                  <a:pos x="T8" y="T9"/>
                </a:cxn>
                <a:cxn ang="0">
                  <a:pos x="T10" y="T11"/>
                </a:cxn>
              </a:cxnLst>
              <a:rect l="0" t="0" r="r" b="b"/>
              <a:pathLst>
                <a:path w="175" h="195">
                  <a:moveTo>
                    <a:pt x="164" y="7"/>
                  </a:moveTo>
                  <a:cubicBezTo>
                    <a:pt x="154" y="0"/>
                    <a:pt x="141" y="2"/>
                    <a:pt x="134" y="12"/>
                  </a:cubicBezTo>
                  <a:cubicBezTo>
                    <a:pt x="0" y="195"/>
                    <a:pt x="0" y="195"/>
                    <a:pt x="0" y="195"/>
                  </a:cubicBezTo>
                  <a:cubicBezTo>
                    <a:pt x="53" y="195"/>
                    <a:pt x="53" y="195"/>
                    <a:pt x="53" y="195"/>
                  </a:cubicBezTo>
                  <a:cubicBezTo>
                    <a:pt x="168" y="37"/>
                    <a:pt x="168" y="37"/>
                    <a:pt x="168" y="37"/>
                  </a:cubicBezTo>
                  <a:cubicBezTo>
                    <a:pt x="175" y="28"/>
                    <a:pt x="173" y="14"/>
                    <a:pt x="164" y="7"/>
                  </a:cubicBezTo>
                  <a:close/>
                </a:path>
              </a:pathLst>
            </a:custGeom>
            <a:solidFill>
              <a:srgbClr val="5077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ṥlîḋê">
              <a:extLst>
                <a:ext uri="{FF2B5EF4-FFF2-40B4-BE49-F238E27FC236}">
                  <a16:creationId xmlns:a16="http://schemas.microsoft.com/office/drawing/2014/main" id="{C61E2842-76FC-46E4-A973-44BA49F7FC94}"/>
                </a:ext>
              </a:extLst>
            </p:cNvPr>
            <p:cNvSpPr/>
            <p:nvPr/>
          </p:nvSpPr>
          <p:spPr bwMode="auto">
            <a:xfrm>
              <a:off x="3675856" y="4579937"/>
              <a:ext cx="161925" cy="187325"/>
            </a:xfrm>
            <a:custGeom>
              <a:avLst/>
              <a:gdLst>
                <a:gd name="T0" fmla="*/ 99 w 104"/>
                <a:gd name="T1" fmla="*/ 3 h 121"/>
                <a:gd name="T2" fmla="*/ 85 w 104"/>
                <a:gd name="T3" fmla="*/ 5 h 121"/>
                <a:gd name="T4" fmla="*/ 0 w 104"/>
                <a:gd name="T5" fmla="*/ 121 h 121"/>
                <a:gd name="T6" fmla="*/ 25 w 104"/>
                <a:gd name="T7" fmla="*/ 121 h 121"/>
                <a:gd name="T8" fmla="*/ 101 w 104"/>
                <a:gd name="T9" fmla="*/ 17 h 121"/>
                <a:gd name="T10" fmla="*/ 99 w 104"/>
                <a:gd name="T11" fmla="*/ 3 h 121"/>
              </a:gdLst>
              <a:ahLst/>
              <a:cxnLst>
                <a:cxn ang="0">
                  <a:pos x="T0" y="T1"/>
                </a:cxn>
                <a:cxn ang="0">
                  <a:pos x="T2" y="T3"/>
                </a:cxn>
                <a:cxn ang="0">
                  <a:pos x="T4" y="T5"/>
                </a:cxn>
                <a:cxn ang="0">
                  <a:pos x="T6" y="T7"/>
                </a:cxn>
                <a:cxn ang="0">
                  <a:pos x="T8" y="T9"/>
                </a:cxn>
                <a:cxn ang="0">
                  <a:pos x="T10" y="T11"/>
                </a:cxn>
              </a:cxnLst>
              <a:rect l="0" t="0" r="r" b="b"/>
              <a:pathLst>
                <a:path w="104" h="121">
                  <a:moveTo>
                    <a:pt x="99" y="3"/>
                  </a:moveTo>
                  <a:cubicBezTo>
                    <a:pt x="94" y="0"/>
                    <a:pt x="88" y="1"/>
                    <a:pt x="85" y="5"/>
                  </a:cubicBezTo>
                  <a:cubicBezTo>
                    <a:pt x="0" y="121"/>
                    <a:pt x="0" y="121"/>
                    <a:pt x="0" y="121"/>
                  </a:cubicBezTo>
                  <a:cubicBezTo>
                    <a:pt x="25" y="121"/>
                    <a:pt x="25" y="121"/>
                    <a:pt x="25" y="121"/>
                  </a:cubicBezTo>
                  <a:cubicBezTo>
                    <a:pt x="101" y="17"/>
                    <a:pt x="101" y="17"/>
                    <a:pt x="101" y="17"/>
                  </a:cubicBezTo>
                  <a:cubicBezTo>
                    <a:pt x="104" y="13"/>
                    <a:pt x="103" y="6"/>
                    <a:pt x="99" y="3"/>
                  </a:cubicBezTo>
                  <a:close/>
                </a:path>
              </a:pathLst>
            </a:custGeom>
            <a:solidFill>
              <a:srgbClr val="5077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ṥḻiḓé">
              <a:extLst>
                <a:ext uri="{FF2B5EF4-FFF2-40B4-BE49-F238E27FC236}">
                  <a16:creationId xmlns:a16="http://schemas.microsoft.com/office/drawing/2014/main" id="{87D50C42-96F6-46B8-80E4-755E204BCE0A}"/>
                </a:ext>
              </a:extLst>
            </p:cNvPr>
            <p:cNvSpPr/>
            <p:nvPr/>
          </p:nvSpPr>
          <p:spPr bwMode="auto">
            <a:xfrm>
              <a:off x="3856831" y="4322762"/>
              <a:ext cx="336550" cy="444500"/>
            </a:xfrm>
            <a:custGeom>
              <a:avLst/>
              <a:gdLst>
                <a:gd name="T0" fmla="*/ 205 w 216"/>
                <a:gd name="T1" fmla="*/ 0 h 285"/>
                <a:gd name="T2" fmla="*/ 202 w 216"/>
                <a:gd name="T3" fmla="*/ 4 h 285"/>
                <a:gd name="T4" fmla="*/ 4 w 216"/>
                <a:gd name="T5" fmla="*/ 276 h 285"/>
                <a:gd name="T6" fmla="*/ 0 w 216"/>
                <a:gd name="T7" fmla="*/ 285 h 285"/>
                <a:gd name="T8" fmla="*/ 50 w 216"/>
                <a:gd name="T9" fmla="*/ 285 h 285"/>
                <a:gd name="T10" fmla="*/ 216 w 216"/>
                <a:gd name="T11" fmla="*/ 58 h 285"/>
                <a:gd name="T12" fmla="*/ 216 w 216"/>
                <a:gd name="T13" fmla="*/ 32 h 285"/>
                <a:gd name="T14" fmla="*/ 205 w 216"/>
                <a:gd name="T15" fmla="*/ 0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5">
                  <a:moveTo>
                    <a:pt x="205" y="0"/>
                  </a:moveTo>
                  <a:cubicBezTo>
                    <a:pt x="204" y="1"/>
                    <a:pt x="203" y="3"/>
                    <a:pt x="202" y="4"/>
                  </a:cubicBezTo>
                  <a:cubicBezTo>
                    <a:pt x="4" y="276"/>
                    <a:pt x="4" y="276"/>
                    <a:pt x="4" y="276"/>
                  </a:cubicBezTo>
                  <a:cubicBezTo>
                    <a:pt x="2" y="279"/>
                    <a:pt x="0" y="282"/>
                    <a:pt x="0" y="285"/>
                  </a:cubicBezTo>
                  <a:cubicBezTo>
                    <a:pt x="50" y="285"/>
                    <a:pt x="50" y="285"/>
                    <a:pt x="50" y="285"/>
                  </a:cubicBezTo>
                  <a:cubicBezTo>
                    <a:pt x="216" y="58"/>
                    <a:pt x="216" y="58"/>
                    <a:pt x="216" y="58"/>
                  </a:cubicBezTo>
                  <a:cubicBezTo>
                    <a:pt x="216" y="32"/>
                    <a:pt x="216" y="32"/>
                    <a:pt x="216" y="32"/>
                  </a:cubicBezTo>
                  <a:cubicBezTo>
                    <a:pt x="216" y="20"/>
                    <a:pt x="212" y="9"/>
                    <a:pt x="205" y="0"/>
                  </a:cubicBezTo>
                  <a:close/>
                </a:path>
              </a:pathLst>
            </a:custGeom>
            <a:solidFill>
              <a:srgbClr val="5077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ṧḷiḍe">
              <a:extLst>
                <a:ext uri="{FF2B5EF4-FFF2-40B4-BE49-F238E27FC236}">
                  <a16:creationId xmlns:a16="http://schemas.microsoft.com/office/drawing/2014/main" id="{F8583D06-60EF-4F16-9BFF-EDA3DE2BD6C8}"/>
                </a:ext>
              </a:extLst>
            </p:cNvPr>
            <p:cNvSpPr/>
            <p:nvPr/>
          </p:nvSpPr>
          <p:spPr bwMode="auto">
            <a:xfrm>
              <a:off x="3501231" y="4767262"/>
              <a:ext cx="692150" cy="619125"/>
            </a:xfrm>
            <a:custGeom>
              <a:avLst/>
              <a:gdLst>
                <a:gd name="T0" fmla="*/ 419 w 444"/>
                <a:gd name="T1" fmla="*/ 312 h 397"/>
                <a:gd name="T2" fmla="*/ 380 w 444"/>
                <a:gd name="T3" fmla="*/ 368 h 397"/>
                <a:gd name="T4" fmla="*/ 64 w 444"/>
                <a:gd name="T5" fmla="*/ 368 h 397"/>
                <a:gd name="T6" fmla="*/ 25 w 444"/>
                <a:gd name="T7" fmla="*/ 312 h 397"/>
                <a:gd name="T8" fmla="*/ 25 w 444"/>
                <a:gd name="T9" fmla="*/ 0 h 397"/>
                <a:gd name="T10" fmla="*/ 0 w 444"/>
                <a:gd name="T11" fmla="*/ 0 h 397"/>
                <a:gd name="T12" fmla="*/ 0 w 444"/>
                <a:gd name="T13" fmla="*/ 312 h 397"/>
                <a:gd name="T14" fmla="*/ 64 w 444"/>
                <a:gd name="T15" fmla="*/ 397 h 397"/>
                <a:gd name="T16" fmla="*/ 380 w 444"/>
                <a:gd name="T17" fmla="*/ 397 h 397"/>
                <a:gd name="T18" fmla="*/ 444 w 444"/>
                <a:gd name="T19" fmla="*/ 312 h 397"/>
                <a:gd name="T20" fmla="*/ 444 w 444"/>
                <a:gd name="T21" fmla="*/ 0 h 397"/>
                <a:gd name="T22" fmla="*/ 419 w 444"/>
                <a:gd name="T23" fmla="*/ 0 h 397"/>
                <a:gd name="T24" fmla="*/ 419 w 444"/>
                <a:gd name="T25" fmla="*/ 31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397">
                  <a:moveTo>
                    <a:pt x="419" y="312"/>
                  </a:moveTo>
                  <a:cubicBezTo>
                    <a:pt x="419" y="343"/>
                    <a:pt x="402" y="368"/>
                    <a:pt x="380" y="368"/>
                  </a:cubicBezTo>
                  <a:cubicBezTo>
                    <a:pt x="64" y="368"/>
                    <a:pt x="64" y="368"/>
                    <a:pt x="64" y="368"/>
                  </a:cubicBezTo>
                  <a:cubicBezTo>
                    <a:pt x="42" y="368"/>
                    <a:pt x="25" y="343"/>
                    <a:pt x="25" y="312"/>
                  </a:cubicBezTo>
                  <a:cubicBezTo>
                    <a:pt x="25" y="0"/>
                    <a:pt x="25" y="0"/>
                    <a:pt x="25" y="0"/>
                  </a:cubicBezTo>
                  <a:cubicBezTo>
                    <a:pt x="0" y="0"/>
                    <a:pt x="0" y="0"/>
                    <a:pt x="0" y="0"/>
                  </a:cubicBezTo>
                  <a:cubicBezTo>
                    <a:pt x="0" y="312"/>
                    <a:pt x="0" y="312"/>
                    <a:pt x="0" y="312"/>
                  </a:cubicBezTo>
                  <a:cubicBezTo>
                    <a:pt x="0" y="359"/>
                    <a:pt x="29" y="397"/>
                    <a:pt x="64" y="397"/>
                  </a:cubicBezTo>
                  <a:cubicBezTo>
                    <a:pt x="380" y="397"/>
                    <a:pt x="380" y="397"/>
                    <a:pt x="380" y="397"/>
                  </a:cubicBezTo>
                  <a:cubicBezTo>
                    <a:pt x="416" y="397"/>
                    <a:pt x="444" y="359"/>
                    <a:pt x="444" y="312"/>
                  </a:cubicBezTo>
                  <a:cubicBezTo>
                    <a:pt x="444" y="0"/>
                    <a:pt x="444" y="0"/>
                    <a:pt x="444" y="0"/>
                  </a:cubicBezTo>
                  <a:cubicBezTo>
                    <a:pt x="419" y="0"/>
                    <a:pt x="419" y="0"/>
                    <a:pt x="419" y="0"/>
                  </a:cubicBezTo>
                  <a:lnTo>
                    <a:pt x="419" y="312"/>
                  </a:lnTo>
                  <a:close/>
                </a:path>
              </a:pathLst>
            </a:custGeom>
            <a:solidFill>
              <a:srgbClr val="C992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ṣlíde">
              <a:extLst>
                <a:ext uri="{FF2B5EF4-FFF2-40B4-BE49-F238E27FC236}">
                  <a16:creationId xmlns:a16="http://schemas.microsoft.com/office/drawing/2014/main" id="{904E5C43-0358-42B9-AB8C-D1380760FBDD}"/>
                </a:ext>
              </a:extLst>
            </p:cNvPr>
            <p:cNvSpPr/>
            <p:nvPr/>
          </p:nvSpPr>
          <p:spPr bwMode="auto">
            <a:xfrm>
              <a:off x="4044156" y="4833937"/>
              <a:ext cx="160337" cy="47625"/>
            </a:xfrm>
            <a:custGeom>
              <a:avLst/>
              <a:gdLst>
                <a:gd name="T0" fmla="*/ 102 w 102"/>
                <a:gd name="T1" fmla="*/ 16 h 31"/>
                <a:gd name="T2" fmla="*/ 86 w 102"/>
                <a:gd name="T3" fmla="*/ 31 h 31"/>
                <a:gd name="T4" fmla="*/ 16 w 102"/>
                <a:gd name="T5" fmla="*/ 31 h 31"/>
                <a:gd name="T6" fmla="*/ 0 w 102"/>
                <a:gd name="T7" fmla="*/ 16 h 31"/>
                <a:gd name="T8" fmla="*/ 16 w 102"/>
                <a:gd name="T9" fmla="*/ 0 h 31"/>
                <a:gd name="T10" fmla="*/ 86 w 102"/>
                <a:gd name="T11" fmla="*/ 0 h 31"/>
                <a:gd name="T12" fmla="*/ 102 w 102"/>
                <a:gd name="T13" fmla="*/ 16 h 31"/>
              </a:gdLst>
              <a:ahLst/>
              <a:cxnLst>
                <a:cxn ang="0">
                  <a:pos x="T0" y="T1"/>
                </a:cxn>
                <a:cxn ang="0">
                  <a:pos x="T2" y="T3"/>
                </a:cxn>
                <a:cxn ang="0">
                  <a:pos x="T4" y="T5"/>
                </a:cxn>
                <a:cxn ang="0">
                  <a:pos x="T6" y="T7"/>
                </a:cxn>
                <a:cxn ang="0">
                  <a:pos x="T8" y="T9"/>
                </a:cxn>
                <a:cxn ang="0">
                  <a:pos x="T10" y="T11"/>
                </a:cxn>
                <a:cxn ang="0">
                  <a:pos x="T12" y="T13"/>
                </a:cxn>
              </a:cxnLst>
              <a:rect l="0" t="0" r="r" b="b"/>
              <a:pathLst>
                <a:path w="102" h="31">
                  <a:moveTo>
                    <a:pt x="102" y="16"/>
                  </a:moveTo>
                  <a:cubicBezTo>
                    <a:pt x="102" y="24"/>
                    <a:pt x="95" y="31"/>
                    <a:pt x="86" y="31"/>
                  </a:cubicBezTo>
                  <a:cubicBezTo>
                    <a:pt x="16" y="31"/>
                    <a:pt x="16" y="31"/>
                    <a:pt x="16" y="31"/>
                  </a:cubicBezTo>
                  <a:cubicBezTo>
                    <a:pt x="7" y="31"/>
                    <a:pt x="0" y="24"/>
                    <a:pt x="0" y="16"/>
                  </a:cubicBezTo>
                  <a:cubicBezTo>
                    <a:pt x="0" y="7"/>
                    <a:pt x="7" y="0"/>
                    <a:pt x="16" y="0"/>
                  </a:cubicBezTo>
                  <a:cubicBezTo>
                    <a:pt x="86" y="0"/>
                    <a:pt x="86" y="0"/>
                    <a:pt x="86" y="0"/>
                  </a:cubicBezTo>
                  <a:cubicBezTo>
                    <a:pt x="95" y="0"/>
                    <a:pt x="102" y="7"/>
                    <a:pt x="102" y="16"/>
                  </a:cubicBez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Sľiḓê">
              <a:extLst>
                <a:ext uri="{FF2B5EF4-FFF2-40B4-BE49-F238E27FC236}">
                  <a16:creationId xmlns:a16="http://schemas.microsoft.com/office/drawing/2014/main" id="{0C33CD0E-B630-4710-9A5E-77DD8BB23122}"/>
                </a:ext>
              </a:extLst>
            </p:cNvPr>
            <p:cNvSpPr/>
            <p:nvPr/>
          </p:nvSpPr>
          <p:spPr bwMode="auto">
            <a:xfrm>
              <a:off x="3274219" y="5203825"/>
              <a:ext cx="658812" cy="328612"/>
            </a:xfrm>
            <a:custGeom>
              <a:avLst/>
              <a:gdLst>
                <a:gd name="T0" fmla="*/ 211 w 422"/>
                <a:gd name="T1" fmla="*/ 0 h 211"/>
                <a:gd name="T2" fmla="*/ 0 w 422"/>
                <a:gd name="T3" fmla="*/ 211 h 211"/>
                <a:gd name="T4" fmla="*/ 422 w 422"/>
                <a:gd name="T5" fmla="*/ 211 h 211"/>
                <a:gd name="T6" fmla="*/ 211 w 422"/>
                <a:gd name="T7" fmla="*/ 0 h 211"/>
              </a:gdLst>
              <a:ahLst/>
              <a:cxnLst>
                <a:cxn ang="0">
                  <a:pos x="T0" y="T1"/>
                </a:cxn>
                <a:cxn ang="0">
                  <a:pos x="T2" y="T3"/>
                </a:cxn>
                <a:cxn ang="0">
                  <a:pos x="T4" y="T5"/>
                </a:cxn>
                <a:cxn ang="0">
                  <a:pos x="T6" y="T7"/>
                </a:cxn>
              </a:cxnLst>
              <a:rect l="0" t="0" r="r" b="b"/>
              <a:pathLst>
                <a:path w="422" h="211">
                  <a:moveTo>
                    <a:pt x="211" y="0"/>
                  </a:moveTo>
                  <a:cubicBezTo>
                    <a:pt x="94" y="0"/>
                    <a:pt x="0" y="95"/>
                    <a:pt x="0" y="211"/>
                  </a:cubicBezTo>
                  <a:cubicBezTo>
                    <a:pt x="422" y="211"/>
                    <a:pt x="422" y="211"/>
                    <a:pt x="422" y="211"/>
                  </a:cubicBezTo>
                  <a:cubicBezTo>
                    <a:pt x="422" y="95"/>
                    <a:pt x="328" y="0"/>
                    <a:pt x="211" y="0"/>
                  </a:cubicBezTo>
                  <a:close/>
                </a:path>
              </a:pathLst>
            </a:custGeom>
            <a:solidFill>
              <a:srgbClr val="C992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ṣlîďê">
              <a:extLst>
                <a:ext uri="{FF2B5EF4-FFF2-40B4-BE49-F238E27FC236}">
                  <a16:creationId xmlns:a16="http://schemas.microsoft.com/office/drawing/2014/main" id="{55F1368A-B868-4631-ADAD-FDE3E559DF6C}"/>
                </a:ext>
              </a:extLst>
            </p:cNvPr>
            <p:cNvSpPr/>
            <p:nvPr/>
          </p:nvSpPr>
          <p:spPr bwMode="auto">
            <a:xfrm>
              <a:off x="3315494" y="5243512"/>
              <a:ext cx="576262" cy="577850"/>
            </a:xfrm>
            <a:prstGeom prst="ellipse">
              <a:avLst/>
            </a:prstGeom>
            <a:solidFill>
              <a:srgbClr val="27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şlíḓè">
              <a:extLst>
                <a:ext uri="{FF2B5EF4-FFF2-40B4-BE49-F238E27FC236}">
                  <a16:creationId xmlns:a16="http://schemas.microsoft.com/office/drawing/2014/main" id="{18B39112-29A6-4E45-BD6F-FDFB0BABE87B}"/>
                </a:ext>
              </a:extLst>
            </p:cNvPr>
            <p:cNvSpPr/>
            <p:nvPr/>
          </p:nvSpPr>
          <p:spPr bwMode="auto">
            <a:xfrm>
              <a:off x="3388519" y="5318125"/>
              <a:ext cx="428625" cy="428625"/>
            </a:xfrm>
            <a:prstGeom prst="ellipse">
              <a:avLst/>
            </a:prstGeom>
            <a:solidFill>
              <a:srgbClr val="FFC4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ïSľîḍe">
              <a:extLst>
                <a:ext uri="{FF2B5EF4-FFF2-40B4-BE49-F238E27FC236}">
                  <a16:creationId xmlns:a16="http://schemas.microsoft.com/office/drawing/2014/main" id="{5CFA7DEC-9261-45F8-808A-332ABA59042A}"/>
                </a:ext>
              </a:extLst>
            </p:cNvPr>
            <p:cNvSpPr/>
            <p:nvPr/>
          </p:nvSpPr>
          <p:spPr bwMode="auto">
            <a:xfrm>
              <a:off x="3418681" y="5348287"/>
              <a:ext cx="369887" cy="369887"/>
            </a:xfrm>
            <a:prstGeom prst="ellipse">
              <a:avLst/>
            </a:pr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ṥľïḋè">
              <a:extLst>
                <a:ext uri="{FF2B5EF4-FFF2-40B4-BE49-F238E27FC236}">
                  <a16:creationId xmlns:a16="http://schemas.microsoft.com/office/drawing/2014/main" id="{0460DCAE-441A-4246-9848-3F7AA4E5E4CA}"/>
                </a:ext>
              </a:extLst>
            </p:cNvPr>
            <p:cNvSpPr/>
            <p:nvPr/>
          </p:nvSpPr>
          <p:spPr bwMode="auto">
            <a:xfrm>
              <a:off x="3552031" y="5480050"/>
              <a:ext cx="103187" cy="103187"/>
            </a:xfrm>
            <a:prstGeom prst="ellipse">
              <a:avLst/>
            </a:prstGeom>
            <a:solidFill>
              <a:srgbClr val="27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şľiďe">
              <a:extLst>
                <a:ext uri="{FF2B5EF4-FFF2-40B4-BE49-F238E27FC236}">
                  <a16:creationId xmlns:a16="http://schemas.microsoft.com/office/drawing/2014/main" id="{3CD60792-026B-499B-BEE1-FC2E710E8EA1}"/>
                </a:ext>
              </a:extLst>
            </p:cNvPr>
            <p:cNvSpPr/>
            <p:nvPr/>
          </p:nvSpPr>
          <p:spPr bwMode="auto">
            <a:xfrm>
              <a:off x="3009106" y="4911725"/>
              <a:ext cx="25400" cy="200025"/>
            </a:xfrm>
            <a:custGeom>
              <a:avLst/>
              <a:gdLst>
                <a:gd name="T0" fmla="*/ 15 w 16"/>
                <a:gd name="T1" fmla="*/ 7 h 128"/>
                <a:gd name="T2" fmla="*/ 16 w 16"/>
                <a:gd name="T3" fmla="*/ 1 h 128"/>
                <a:gd name="T4" fmla="*/ 12 w 16"/>
                <a:gd name="T5" fmla="*/ 0 h 128"/>
                <a:gd name="T6" fmla="*/ 0 w 16"/>
                <a:gd name="T7" fmla="*/ 10 h 128"/>
                <a:gd name="T8" fmla="*/ 0 w 16"/>
                <a:gd name="T9" fmla="*/ 118 h 128"/>
                <a:gd name="T10" fmla="*/ 12 w 16"/>
                <a:gd name="T11" fmla="*/ 128 h 128"/>
                <a:gd name="T12" fmla="*/ 16 w 16"/>
                <a:gd name="T13" fmla="*/ 127 h 128"/>
                <a:gd name="T14" fmla="*/ 15 w 16"/>
                <a:gd name="T15" fmla="*/ 120 h 128"/>
                <a:gd name="T16" fmla="*/ 15 w 16"/>
                <a:gd name="T1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28">
                  <a:moveTo>
                    <a:pt x="15" y="7"/>
                  </a:moveTo>
                  <a:cubicBezTo>
                    <a:pt x="15" y="5"/>
                    <a:pt x="15" y="3"/>
                    <a:pt x="16" y="1"/>
                  </a:cubicBezTo>
                  <a:cubicBezTo>
                    <a:pt x="14" y="0"/>
                    <a:pt x="13" y="0"/>
                    <a:pt x="12" y="0"/>
                  </a:cubicBezTo>
                  <a:cubicBezTo>
                    <a:pt x="5" y="0"/>
                    <a:pt x="0" y="4"/>
                    <a:pt x="0" y="10"/>
                  </a:cubicBezTo>
                  <a:cubicBezTo>
                    <a:pt x="0" y="118"/>
                    <a:pt x="0" y="118"/>
                    <a:pt x="0" y="118"/>
                  </a:cubicBezTo>
                  <a:cubicBezTo>
                    <a:pt x="0" y="123"/>
                    <a:pt x="5" y="128"/>
                    <a:pt x="12" y="128"/>
                  </a:cubicBezTo>
                  <a:cubicBezTo>
                    <a:pt x="13" y="128"/>
                    <a:pt x="15" y="127"/>
                    <a:pt x="16" y="127"/>
                  </a:cubicBezTo>
                  <a:cubicBezTo>
                    <a:pt x="15" y="125"/>
                    <a:pt x="15" y="122"/>
                    <a:pt x="15" y="120"/>
                  </a:cubicBezTo>
                  <a:lnTo>
                    <a:pt x="15" y="7"/>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śḷïḋe">
              <a:extLst>
                <a:ext uri="{FF2B5EF4-FFF2-40B4-BE49-F238E27FC236}">
                  <a16:creationId xmlns:a16="http://schemas.microsoft.com/office/drawing/2014/main" id="{280FE402-B504-4F3F-9F18-15C153D468AB}"/>
                </a:ext>
              </a:extLst>
            </p:cNvPr>
            <p:cNvSpPr/>
            <p:nvPr/>
          </p:nvSpPr>
          <p:spPr bwMode="auto">
            <a:xfrm>
              <a:off x="3032919" y="4881562"/>
              <a:ext cx="68262" cy="255587"/>
            </a:xfrm>
            <a:custGeom>
              <a:avLst/>
              <a:gdLst>
                <a:gd name="T0" fmla="*/ 22 w 44"/>
                <a:gd name="T1" fmla="*/ 0 h 164"/>
                <a:gd name="T2" fmla="*/ 1 w 44"/>
                <a:gd name="T3" fmla="*/ 20 h 164"/>
                <a:gd name="T4" fmla="*/ 0 w 44"/>
                <a:gd name="T5" fmla="*/ 26 h 164"/>
                <a:gd name="T6" fmla="*/ 0 w 44"/>
                <a:gd name="T7" fmla="*/ 139 h 164"/>
                <a:gd name="T8" fmla="*/ 1 w 44"/>
                <a:gd name="T9" fmla="*/ 146 h 164"/>
                <a:gd name="T10" fmla="*/ 22 w 44"/>
                <a:gd name="T11" fmla="*/ 164 h 164"/>
                <a:gd name="T12" fmla="*/ 44 w 44"/>
                <a:gd name="T13" fmla="*/ 139 h 164"/>
                <a:gd name="T14" fmla="*/ 44 w 44"/>
                <a:gd name="T15" fmla="*/ 26 h 164"/>
                <a:gd name="T16" fmla="*/ 22 w 44"/>
                <a:gd name="T1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64">
                  <a:moveTo>
                    <a:pt x="22" y="0"/>
                  </a:moveTo>
                  <a:cubicBezTo>
                    <a:pt x="12" y="0"/>
                    <a:pt x="3" y="9"/>
                    <a:pt x="1" y="20"/>
                  </a:cubicBezTo>
                  <a:cubicBezTo>
                    <a:pt x="0" y="22"/>
                    <a:pt x="0" y="24"/>
                    <a:pt x="0" y="26"/>
                  </a:cubicBezTo>
                  <a:cubicBezTo>
                    <a:pt x="0" y="139"/>
                    <a:pt x="0" y="139"/>
                    <a:pt x="0" y="139"/>
                  </a:cubicBezTo>
                  <a:cubicBezTo>
                    <a:pt x="0" y="141"/>
                    <a:pt x="0" y="144"/>
                    <a:pt x="1" y="146"/>
                  </a:cubicBezTo>
                  <a:cubicBezTo>
                    <a:pt x="3" y="157"/>
                    <a:pt x="12" y="164"/>
                    <a:pt x="22" y="164"/>
                  </a:cubicBezTo>
                  <a:cubicBezTo>
                    <a:pt x="34" y="164"/>
                    <a:pt x="44" y="153"/>
                    <a:pt x="44" y="139"/>
                  </a:cubicBezTo>
                  <a:cubicBezTo>
                    <a:pt x="44" y="26"/>
                    <a:pt x="44" y="26"/>
                    <a:pt x="44" y="26"/>
                  </a:cubicBezTo>
                  <a:cubicBezTo>
                    <a:pt x="44" y="12"/>
                    <a:pt x="34" y="0"/>
                    <a:pt x="22" y="0"/>
                  </a:cubicBez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Sḷïďè">
              <a:extLst>
                <a:ext uri="{FF2B5EF4-FFF2-40B4-BE49-F238E27FC236}">
                  <a16:creationId xmlns:a16="http://schemas.microsoft.com/office/drawing/2014/main" id="{2A6B586F-8E2D-4048-A600-4EF4E45B1234}"/>
                </a:ext>
              </a:extLst>
            </p:cNvPr>
            <p:cNvSpPr/>
            <p:nvPr/>
          </p:nvSpPr>
          <p:spPr bwMode="auto">
            <a:xfrm>
              <a:off x="4366419" y="4214812"/>
              <a:ext cx="1555750" cy="1216025"/>
            </a:xfrm>
            <a:custGeom>
              <a:avLst/>
              <a:gdLst>
                <a:gd name="T0" fmla="*/ 998 w 998"/>
                <a:gd name="T1" fmla="*/ 714 h 780"/>
                <a:gd name="T2" fmla="*/ 934 w 998"/>
                <a:gd name="T3" fmla="*/ 780 h 780"/>
                <a:gd name="T4" fmla="*/ 64 w 998"/>
                <a:gd name="T5" fmla="*/ 780 h 780"/>
                <a:gd name="T6" fmla="*/ 0 w 998"/>
                <a:gd name="T7" fmla="*/ 714 h 780"/>
                <a:gd name="T8" fmla="*/ 0 w 998"/>
                <a:gd name="T9" fmla="*/ 66 h 780"/>
                <a:gd name="T10" fmla="*/ 64 w 998"/>
                <a:gd name="T11" fmla="*/ 0 h 780"/>
                <a:gd name="T12" fmla="*/ 934 w 998"/>
                <a:gd name="T13" fmla="*/ 0 h 780"/>
                <a:gd name="T14" fmla="*/ 998 w 998"/>
                <a:gd name="T15" fmla="*/ 66 h 780"/>
                <a:gd name="T16" fmla="*/ 998 w 998"/>
                <a:gd name="T17" fmla="*/ 71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8" h="780">
                  <a:moveTo>
                    <a:pt x="998" y="714"/>
                  </a:moveTo>
                  <a:cubicBezTo>
                    <a:pt x="998" y="751"/>
                    <a:pt x="970" y="780"/>
                    <a:pt x="934" y="780"/>
                  </a:cubicBezTo>
                  <a:cubicBezTo>
                    <a:pt x="64" y="780"/>
                    <a:pt x="64" y="780"/>
                    <a:pt x="64" y="780"/>
                  </a:cubicBezTo>
                  <a:cubicBezTo>
                    <a:pt x="29" y="780"/>
                    <a:pt x="0" y="751"/>
                    <a:pt x="0" y="714"/>
                  </a:cubicBezTo>
                  <a:cubicBezTo>
                    <a:pt x="0" y="66"/>
                    <a:pt x="0" y="66"/>
                    <a:pt x="0" y="66"/>
                  </a:cubicBezTo>
                  <a:cubicBezTo>
                    <a:pt x="0" y="30"/>
                    <a:pt x="29" y="0"/>
                    <a:pt x="64" y="0"/>
                  </a:cubicBezTo>
                  <a:cubicBezTo>
                    <a:pt x="934" y="0"/>
                    <a:pt x="934" y="0"/>
                    <a:pt x="934" y="0"/>
                  </a:cubicBezTo>
                  <a:cubicBezTo>
                    <a:pt x="970" y="0"/>
                    <a:pt x="998" y="30"/>
                    <a:pt x="998" y="66"/>
                  </a:cubicBezTo>
                  <a:lnTo>
                    <a:pt x="998" y="714"/>
                  </a:lnTo>
                  <a:close/>
                </a:path>
              </a:pathLst>
            </a:custGeom>
            <a:solidFill>
              <a:srgbClr val="F238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ïsḻïḍe">
              <a:extLst>
                <a:ext uri="{FF2B5EF4-FFF2-40B4-BE49-F238E27FC236}">
                  <a16:creationId xmlns:a16="http://schemas.microsoft.com/office/drawing/2014/main" id="{8269C85B-8861-45B2-ACA6-9320E91AB9E7}"/>
                </a:ext>
              </a:extLst>
            </p:cNvPr>
            <p:cNvSpPr/>
            <p:nvPr/>
          </p:nvSpPr>
          <p:spPr bwMode="auto">
            <a:xfrm>
              <a:off x="5042694" y="5203825"/>
              <a:ext cx="658812" cy="328612"/>
            </a:xfrm>
            <a:custGeom>
              <a:avLst/>
              <a:gdLst>
                <a:gd name="T0" fmla="*/ 212 w 423"/>
                <a:gd name="T1" fmla="*/ 0 h 211"/>
                <a:gd name="T2" fmla="*/ 0 w 423"/>
                <a:gd name="T3" fmla="*/ 211 h 211"/>
                <a:gd name="T4" fmla="*/ 423 w 423"/>
                <a:gd name="T5" fmla="*/ 211 h 211"/>
                <a:gd name="T6" fmla="*/ 212 w 423"/>
                <a:gd name="T7" fmla="*/ 0 h 211"/>
              </a:gdLst>
              <a:ahLst/>
              <a:cxnLst>
                <a:cxn ang="0">
                  <a:pos x="T0" y="T1"/>
                </a:cxn>
                <a:cxn ang="0">
                  <a:pos x="T2" y="T3"/>
                </a:cxn>
                <a:cxn ang="0">
                  <a:pos x="T4" y="T5"/>
                </a:cxn>
                <a:cxn ang="0">
                  <a:pos x="T6" y="T7"/>
                </a:cxn>
              </a:cxnLst>
              <a:rect l="0" t="0" r="r" b="b"/>
              <a:pathLst>
                <a:path w="423" h="211">
                  <a:moveTo>
                    <a:pt x="212" y="0"/>
                  </a:moveTo>
                  <a:cubicBezTo>
                    <a:pt x="95" y="0"/>
                    <a:pt x="0" y="95"/>
                    <a:pt x="0" y="211"/>
                  </a:cubicBezTo>
                  <a:cubicBezTo>
                    <a:pt x="423" y="211"/>
                    <a:pt x="423" y="211"/>
                    <a:pt x="423" y="211"/>
                  </a:cubicBezTo>
                  <a:cubicBezTo>
                    <a:pt x="423" y="95"/>
                    <a:pt x="328" y="0"/>
                    <a:pt x="212" y="0"/>
                  </a:cubicBezTo>
                  <a:close/>
                </a:path>
              </a:pathLst>
            </a:custGeom>
            <a:solidFill>
              <a:srgbClr val="C992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îsļíďe">
              <a:extLst>
                <a:ext uri="{FF2B5EF4-FFF2-40B4-BE49-F238E27FC236}">
                  <a16:creationId xmlns:a16="http://schemas.microsoft.com/office/drawing/2014/main" id="{BFBB888D-EED3-4957-822D-CFF12FB03E1F}"/>
                </a:ext>
              </a:extLst>
            </p:cNvPr>
            <p:cNvSpPr/>
            <p:nvPr/>
          </p:nvSpPr>
          <p:spPr bwMode="auto">
            <a:xfrm>
              <a:off x="5085556" y="5243512"/>
              <a:ext cx="574675" cy="577850"/>
            </a:xfrm>
            <a:prstGeom prst="ellipse">
              <a:avLst/>
            </a:prstGeom>
            <a:solidFill>
              <a:srgbClr val="27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slïdê">
              <a:extLst>
                <a:ext uri="{FF2B5EF4-FFF2-40B4-BE49-F238E27FC236}">
                  <a16:creationId xmlns:a16="http://schemas.microsoft.com/office/drawing/2014/main" id="{18E3A082-8590-418C-836C-45711871C6B7}"/>
                </a:ext>
              </a:extLst>
            </p:cNvPr>
            <p:cNvSpPr/>
            <p:nvPr/>
          </p:nvSpPr>
          <p:spPr bwMode="auto">
            <a:xfrm>
              <a:off x="5158581" y="5318125"/>
              <a:ext cx="428625" cy="428625"/>
            </a:xfrm>
            <a:prstGeom prst="ellipse">
              <a:avLst/>
            </a:prstGeom>
            <a:solidFill>
              <a:srgbClr val="FFC4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s1iďè">
              <a:extLst>
                <a:ext uri="{FF2B5EF4-FFF2-40B4-BE49-F238E27FC236}">
                  <a16:creationId xmlns:a16="http://schemas.microsoft.com/office/drawing/2014/main" id="{0E9CA6D4-68AA-4BA4-A38C-6DDF80E0F3C9}"/>
                </a:ext>
              </a:extLst>
            </p:cNvPr>
            <p:cNvSpPr/>
            <p:nvPr/>
          </p:nvSpPr>
          <p:spPr bwMode="auto">
            <a:xfrm>
              <a:off x="5187156" y="5348287"/>
              <a:ext cx="369887" cy="369887"/>
            </a:xfrm>
            <a:prstGeom prst="ellipse">
              <a:avLst/>
            </a:pr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Sḷiḋè">
              <a:extLst>
                <a:ext uri="{FF2B5EF4-FFF2-40B4-BE49-F238E27FC236}">
                  <a16:creationId xmlns:a16="http://schemas.microsoft.com/office/drawing/2014/main" id="{9328BC14-BCDE-490C-AF11-77025209DE51}"/>
                </a:ext>
              </a:extLst>
            </p:cNvPr>
            <p:cNvSpPr/>
            <p:nvPr/>
          </p:nvSpPr>
          <p:spPr bwMode="auto">
            <a:xfrm>
              <a:off x="5320506" y="5480050"/>
              <a:ext cx="103187" cy="103187"/>
            </a:xfrm>
            <a:prstGeom prst="ellipse">
              <a:avLst/>
            </a:prstGeom>
            <a:solidFill>
              <a:srgbClr val="27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73" name="91385db1-1140-4fe4-aef0-641bc39999e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D815B57-4B10-4464-9533-B499834C16B7}"/>
              </a:ext>
            </a:extLst>
          </p:cNvPr>
          <p:cNvGrpSpPr>
            <a:grpSpLocks noChangeAspect="1"/>
          </p:cNvGrpSpPr>
          <p:nvPr>
            <p:custDataLst>
              <p:tags r:id="rId6"/>
            </p:custDataLst>
          </p:nvPr>
        </p:nvGrpSpPr>
        <p:grpSpPr>
          <a:xfrm>
            <a:off x="2338454" y="5261659"/>
            <a:ext cx="927957" cy="579004"/>
            <a:chOff x="2676525" y="1289050"/>
            <a:chExt cx="6838951" cy="4267201"/>
          </a:xfrm>
        </p:grpSpPr>
        <p:sp>
          <p:nvSpPr>
            <p:cNvPr id="174" name="iṥļiďe">
              <a:extLst>
                <a:ext uri="{FF2B5EF4-FFF2-40B4-BE49-F238E27FC236}">
                  <a16:creationId xmlns:a16="http://schemas.microsoft.com/office/drawing/2014/main" id="{336E319D-5998-41BE-AC87-9550C18DC4F7}"/>
                </a:ext>
              </a:extLst>
            </p:cNvPr>
            <p:cNvSpPr/>
            <p:nvPr/>
          </p:nvSpPr>
          <p:spPr bwMode="auto">
            <a:xfrm>
              <a:off x="2722563" y="1289050"/>
              <a:ext cx="4183063" cy="2705100"/>
            </a:xfrm>
            <a:custGeom>
              <a:avLst/>
              <a:gdLst>
                <a:gd name="T0" fmla="*/ 3 w 367"/>
                <a:gd name="T1" fmla="*/ 237 h 237"/>
                <a:gd name="T2" fmla="*/ 365 w 367"/>
                <a:gd name="T3" fmla="*/ 237 h 237"/>
                <a:gd name="T4" fmla="*/ 367 w 367"/>
                <a:gd name="T5" fmla="*/ 234 h 237"/>
                <a:gd name="T6" fmla="*/ 367 w 367"/>
                <a:gd name="T7" fmla="*/ 3 h 237"/>
                <a:gd name="T8" fmla="*/ 365 w 367"/>
                <a:gd name="T9" fmla="*/ 0 h 237"/>
                <a:gd name="T10" fmla="*/ 3 w 367"/>
                <a:gd name="T11" fmla="*/ 0 h 237"/>
                <a:gd name="T12" fmla="*/ 0 w 367"/>
                <a:gd name="T13" fmla="*/ 3 h 237"/>
                <a:gd name="T14" fmla="*/ 0 w 367"/>
                <a:gd name="T15" fmla="*/ 234 h 237"/>
                <a:gd name="T16" fmla="*/ 3 w 367"/>
                <a:gd name="T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7" h="237">
                  <a:moveTo>
                    <a:pt x="3" y="237"/>
                  </a:moveTo>
                  <a:cubicBezTo>
                    <a:pt x="365" y="237"/>
                    <a:pt x="365" y="237"/>
                    <a:pt x="365" y="237"/>
                  </a:cubicBezTo>
                  <a:cubicBezTo>
                    <a:pt x="366" y="237"/>
                    <a:pt x="367" y="236"/>
                    <a:pt x="367" y="234"/>
                  </a:cubicBezTo>
                  <a:cubicBezTo>
                    <a:pt x="367" y="3"/>
                    <a:pt x="367" y="3"/>
                    <a:pt x="367" y="3"/>
                  </a:cubicBezTo>
                  <a:cubicBezTo>
                    <a:pt x="367" y="1"/>
                    <a:pt x="366" y="0"/>
                    <a:pt x="365" y="0"/>
                  </a:cubicBezTo>
                  <a:cubicBezTo>
                    <a:pt x="3" y="0"/>
                    <a:pt x="3" y="0"/>
                    <a:pt x="3" y="0"/>
                  </a:cubicBezTo>
                  <a:cubicBezTo>
                    <a:pt x="2" y="0"/>
                    <a:pt x="0" y="1"/>
                    <a:pt x="0" y="3"/>
                  </a:cubicBezTo>
                  <a:cubicBezTo>
                    <a:pt x="0" y="234"/>
                    <a:pt x="0" y="234"/>
                    <a:pt x="0" y="234"/>
                  </a:cubicBezTo>
                  <a:cubicBezTo>
                    <a:pt x="0" y="236"/>
                    <a:pt x="2" y="237"/>
                    <a:pt x="3" y="237"/>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ṧļíḍê">
              <a:extLst>
                <a:ext uri="{FF2B5EF4-FFF2-40B4-BE49-F238E27FC236}">
                  <a16:creationId xmlns:a16="http://schemas.microsoft.com/office/drawing/2014/main" id="{2CA1D629-FE71-4B0F-9963-401E30269B81}"/>
                </a:ext>
              </a:extLst>
            </p:cNvPr>
            <p:cNvSpPr/>
            <p:nvPr/>
          </p:nvSpPr>
          <p:spPr bwMode="auto">
            <a:xfrm>
              <a:off x="7658100" y="4256088"/>
              <a:ext cx="1276350" cy="1277938"/>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83 h 112"/>
                <a:gd name="T12" fmla="*/ 29 w 112"/>
                <a:gd name="T13" fmla="*/ 56 h 112"/>
                <a:gd name="T14" fmla="*/ 56 w 112"/>
                <a:gd name="T15" fmla="*/ 30 h 112"/>
                <a:gd name="T16" fmla="*/ 83 w 112"/>
                <a:gd name="T17" fmla="*/ 56 h 112"/>
                <a:gd name="T18" fmla="*/ 56 w 112"/>
                <a:gd name="T19" fmla="*/ 8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6"/>
                    <a:pt x="0" y="56"/>
                  </a:cubicBezTo>
                  <a:cubicBezTo>
                    <a:pt x="0" y="87"/>
                    <a:pt x="25" y="112"/>
                    <a:pt x="56" y="112"/>
                  </a:cubicBezTo>
                  <a:cubicBezTo>
                    <a:pt x="87" y="112"/>
                    <a:pt x="112" y="87"/>
                    <a:pt x="112" y="56"/>
                  </a:cubicBezTo>
                  <a:cubicBezTo>
                    <a:pt x="112" y="26"/>
                    <a:pt x="87" y="0"/>
                    <a:pt x="56" y="0"/>
                  </a:cubicBezTo>
                  <a:close/>
                  <a:moveTo>
                    <a:pt x="56" y="83"/>
                  </a:moveTo>
                  <a:cubicBezTo>
                    <a:pt x="41" y="83"/>
                    <a:pt x="29" y="71"/>
                    <a:pt x="29" y="56"/>
                  </a:cubicBezTo>
                  <a:cubicBezTo>
                    <a:pt x="29" y="42"/>
                    <a:pt x="41" y="30"/>
                    <a:pt x="56" y="30"/>
                  </a:cubicBezTo>
                  <a:cubicBezTo>
                    <a:pt x="71" y="30"/>
                    <a:pt x="83" y="42"/>
                    <a:pt x="83" y="56"/>
                  </a:cubicBezTo>
                  <a:cubicBezTo>
                    <a:pt x="83" y="71"/>
                    <a:pt x="71" y="83"/>
                    <a:pt x="56" y="83"/>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îSľîḍe">
              <a:extLst>
                <a:ext uri="{FF2B5EF4-FFF2-40B4-BE49-F238E27FC236}">
                  <a16:creationId xmlns:a16="http://schemas.microsoft.com/office/drawing/2014/main" id="{E76549AF-CA18-4891-8FF2-2B71836B8EA9}"/>
                </a:ext>
              </a:extLst>
            </p:cNvPr>
            <p:cNvSpPr/>
            <p:nvPr/>
          </p:nvSpPr>
          <p:spPr bwMode="auto">
            <a:xfrm>
              <a:off x="3417888" y="4278313"/>
              <a:ext cx="1276350" cy="1277938"/>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83 h 112"/>
                <a:gd name="T12" fmla="*/ 29 w 112"/>
                <a:gd name="T13" fmla="*/ 56 h 112"/>
                <a:gd name="T14" fmla="*/ 56 w 112"/>
                <a:gd name="T15" fmla="*/ 29 h 112"/>
                <a:gd name="T16" fmla="*/ 83 w 112"/>
                <a:gd name="T17" fmla="*/ 56 h 112"/>
                <a:gd name="T18" fmla="*/ 56 w 112"/>
                <a:gd name="T19" fmla="*/ 8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83"/>
                  </a:moveTo>
                  <a:cubicBezTo>
                    <a:pt x="41" y="83"/>
                    <a:pt x="29" y="71"/>
                    <a:pt x="29" y="56"/>
                  </a:cubicBezTo>
                  <a:cubicBezTo>
                    <a:pt x="29" y="41"/>
                    <a:pt x="41" y="29"/>
                    <a:pt x="56" y="29"/>
                  </a:cubicBezTo>
                  <a:cubicBezTo>
                    <a:pt x="71" y="29"/>
                    <a:pt x="83" y="41"/>
                    <a:pt x="83" y="56"/>
                  </a:cubicBezTo>
                  <a:cubicBezTo>
                    <a:pt x="83" y="71"/>
                    <a:pt x="71" y="83"/>
                    <a:pt x="56" y="83"/>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ṡḻïḋê">
              <a:extLst>
                <a:ext uri="{FF2B5EF4-FFF2-40B4-BE49-F238E27FC236}">
                  <a16:creationId xmlns:a16="http://schemas.microsoft.com/office/drawing/2014/main" id="{85A39AD0-550F-41A1-BCDD-41E9D9753642}"/>
                </a:ext>
              </a:extLst>
            </p:cNvPr>
            <p:cNvSpPr/>
            <p:nvPr/>
          </p:nvSpPr>
          <p:spPr bwMode="auto">
            <a:xfrm>
              <a:off x="2676525" y="4165600"/>
              <a:ext cx="1027113" cy="444500"/>
            </a:xfrm>
            <a:custGeom>
              <a:avLst/>
              <a:gdLst>
                <a:gd name="T0" fmla="*/ 88 w 90"/>
                <a:gd name="T1" fmla="*/ 4 h 39"/>
                <a:gd name="T2" fmla="*/ 89 w 90"/>
                <a:gd name="T3" fmla="*/ 1 h 39"/>
                <a:gd name="T4" fmla="*/ 87 w 90"/>
                <a:gd name="T5" fmla="*/ 0 h 39"/>
                <a:gd name="T6" fmla="*/ 3 w 90"/>
                <a:gd name="T7" fmla="*/ 0 h 39"/>
                <a:gd name="T8" fmla="*/ 0 w 90"/>
                <a:gd name="T9" fmla="*/ 2 h 39"/>
                <a:gd name="T10" fmla="*/ 0 w 90"/>
                <a:gd name="T11" fmla="*/ 37 h 39"/>
                <a:gd name="T12" fmla="*/ 3 w 90"/>
                <a:gd name="T13" fmla="*/ 39 h 39"/>
                <a:gd name="T14" fmla="*/ 58 w 90"/>
                <a:gd name="T15" fmla="*/ 39 h 39"/>
                <a:gd name="T16" fmla="*/ 60 w 90"/>
                <a:gd name="T17" fmla="*/ 38 h 39"/>
                <a:gd name="T18" fmla="*/ 88 w 90"/>
                <a:gd name="T19"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39">
                  <a:moveTo>
                    <a:pt x="88" y="4"/>
                  </a:moveTo>
                  <a:cubicBezTo>
                    <a:pt x="89" y="4"/>
                    <a:pt x="90" y="3"/>
                    <a:pt x="89" y="1"/>
                  </a:cubicBezTo>
                  <a:cubicBezTo>
                    <a:pt x="89" y="0"/>
                    <a:pt x="88" y="0"/>
                    <a:pt x="87" y="0"/>
                  </a:cubicBezTo>
                  <a:cubicBezTo>
                    <a:pt x="3" y="0"/>
                    <a:pt x="3" y="0"/>
                    <a:pt x="3" y="0"/>
                  </a:cubicBezTo>
                  <a:cubicBezTo>
                    <a:pt x="1" y="0"/>
                    <a:pt x="0" y="1"/>
                    <a:pt x="0" y="2"/>
                  </a:cubicBezTo>
                  <a:cubicBezTo>
                    <a:pt x="0" y="37"/>
                    <a:pt x="0" y="37"/>
                    <a:pt x="0" y="37"/>
                  </a:cubicBezTo>
                  <a:cubicBezTo>
                    <a:pt x="0" y="38"/>
                    <a:pt x="1" y="39"/>
                    <a:pt x="3" y="39"/>
                  </a:cubicBezTo>
                  <a:cubicBezTo>
                    <a:pt x="58" y="39"/>
                    <a:pt x="58" y="39"/>
                    <a:pt x="58" y="39"/>
                  </a:cubicBezTo>
                  <a:cubicBezTo>
                    <a:pt x="59" y="39"/>
                    <a:pt x="60" y="39"/>
                    <a:pt x="60" y="38"/>
                  </a:cubicBezTo>
                  <a:cubicBezTo>
                    <a:pt x="65" y="24"/>
                    <a:pt x="75" y="12"/>
                    <a:pt x="88" y="4"/>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ṧlídè">
              <a:extLst>
                <a:ext uri="{FF2B5EF4-FFF2-40B4-BE49-F238E27FC236}">
                  <a16:creationId xmlns:a16="http://schemas.microsoft.com/office/drawing/2014/main" id="{058021D1-D6EF-494E-B7F8-F59405C060FE}"/>
                </a:ext>
              </a:extLst>
            </p:cNvPr>
            <p:cNvSpPr/>
            <p:nvPr/>
          </p:nvSpPr>
          <p:spPr bwMode="auto">
            <a:xfrm>
              <a:off x="8672513" y="4165600"/>
              <a:ext cx="842963" cy="842963"/>
            </a:xfrm>
            <a:custGeom>
              <a:avLst/>
              <a:gdLst>
                <a:gd name="T0" fmla="*/ 71 w 74"/>
                <a:gd name="T1" fmla="*/ 0 h 74"/>
                <a:gd name="T2" fmla="*/ 3 w 74"/>
                <a:gd name="T3" fmla="*/ 0 h 74"/>
                <a:gd name="T4" fmla="*/ 0 w 74"/>
                <a:gd name="T5" fmla="*/ 1 h 74"/>
                <a:gd name="T6" fmla="*/ 2 w 74"/>
                <a:gd name="T7" fmla="*/ 4 h 74"/>
                <a:gd name="T8" fmla="*/ 34 w 74"/>
                <a:gd name="T9" fmla="*/ 63 h 74"/>
                <a:gd name="T10" fmla="*/ 34 w 74"/>
                <a:gd name="T11" fmla="*/ 71 h 74"/>
                <a:gd name="T12" fmla="*/ 34 w 74"/>
                <a:gd name="T13" fmla="*/ 73 h 74"/>
                <a:gd name="T14" fmla="*/ 36 w 74"/>
                <a:gd name="T15" fmla="*/ 74 h 74"/>
                <a:gd name="T16" fmla="*/ 71 w 74"/>
                <a:gd name="T17" fmla="*/ 74 h 74"/>
                <a:gd name="T18" fmla="*/ 74 w 74"/>
                <a:gd name="T19" fmla="*/ 71 h 74"/>
                <a:gd name="T20" fmla="*/ 74 w 74"/>
                <a:gd name="T21" fmla="*/ 2 h 74"/>
                <a:gd name="T22" fmla="*/ 71 w 74"/>
                <a:gd name="T2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4">
                  <a:moveTo>
                    <a:pt x="71" y="0"/>
                  </a:moveTo>
                  <a:cubicBezTo>
                    <a:pt x="3" y="0"/>
                    <a:pt x="3" y="0"/>
                    <a:pt x="3" y="0"/>
                  </a:cubicBezTo>
                  <a:cubicBezTo>
                    <a:pt x="2" y="0"/>
                    <a:pt x="1" y="0"/>
                    <a:pt x="0" y="1"/>
                  </a:cubicBezTo>
                  <a:cubicBezTo>
                    <a:pt x="0" y="3"/>
                    <a:pt x="1" y="4"/>
                    <a:pt x="2" y="4"/>
                  </a:cubicBezTo>
                  <a:cubicBezTo>
                    <a:pt x="22" y="17"/>
                    <a:pt x="34" y="39"/>
                    <a:pt x="34" y="63"/>
                  </a:cubicBezTo>
                  <a:cubicBezTo>
                    <a:pt x="34" y="65"/>
                    <a:pt x="34" y="68"/>
                    <a:pt x="34" y="71"/>
                  </a:cubicBezTo>
                  <a:cubicBezTo>
                    <a:pt x="34" y="72"/>
                    <a:pt x="34" y="73"/>
                    <a:pt x="34" y="73"/>
                  </a:cubicBezTo>
                  <a:cubicBezTo>
                    <a:pt x="35" y="74"/>
                    <a:pt x="36" y="74"/>
                    <a:pt x="36" y="74"/>
                  </a:cubicBezTo>
                  <a:cubicBezTo>
                    <a:pt x="71" y="74"/>
                    <a:pt x="71" y="74"/>
                    <a:pt x="71" y="74"/>
                  </a:cubicBezTo>
                  <a:cubicBezTo>
                    <a:pt x="73" y="74"/>
                    <a:pt x="74" y="73"/>
                    <a:pt x="74" y="71"/>
                  </a:cubicBezTo>
                  <a:cubicBezTo>
                    <a:pt x="74" y="2"/>
                    <a:pt x="74" y="2"/>
                    <a:pt x="74" y="2"/>
                  </a:cubicBezTo>
                  <a:cubicBezTo>
                    <a:pt x="74" y="1"/>
                    <a:pt x="73" y="0"/>
                    <a:pt x="71" y="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íṥḻíḋè">
              <a:extLst>
                <a:ext uri="{FF2B5EF4-FFF2-40B4-BE49-F238E27FC236}">
                  <a16:creationId xmlns:a16="http://schemas.microsoft.com/office/drawing/2014/main" id="{3AC4A710-88D7-45B0-8E92-481028542C49}"/>
                </a:ext>
              </a:extLst>
            </p:cNvPr>
            <p:cNvSpPr/>
            <p:nvPr/>
          </p:nvSpPr>
          <p:spPr bwMode="auto">
            <a:xfrm>
              <a:off x="4443413" y="4130675"/>
              <a:ext cx="3476625" cy="912813"/>
            </a:xfrm>
            <a:custGeom>
              <a:avLst/>
              <a:gdLst>
                <a:gd name="T0" fmla="*/ 302 w 305"/>
                <a:gd name="T1" fmla="*/ 10 h 80"/>
                <a:gd name="T2" fmla="*/ 305 w 305"/>
                <a:gd name="T3" fmla="*/ 5 h 80"/>
                <a:gd name="T4" fmla="*/ 300 w 305"/>
                <a:gd name="T5" fmla="*/ 0 h 80"/>
                <a:gd name="T6" fmla="*/ 300 w 305"/>
                <a:gd name="T7" fmla="*/ 0 h 80"/>
                <a:gd name="T8" fmla="*/ 6 w 305"/>
                <a:gd name="T9" fmla="*/ 0 h 80"/>
                <a:gd name="T10" fmla="*/ 1 w 305"/>
                <a:gd name="T11" fmla="*/ 4 h 80"/>
                <a:gd name="T12" fmla="*/ 3 w 305"/>
                <a:gd name="T13" fmla="*/ 10 h 80"/>
                <a:gd name="T14" fmla="*/ 35 w 305"/>
                <a:gd name="T15" fmla="*/ 66 h 80"/>
                <a:gd name="T16" fmla="*/ 34 w 305"/>
                <a:gd name="T17" fmla="*/ 74 h 80"/>
                <a:gd name="T18" fmla="*/ 35 w 305"/>
                <a:gd name="T19" fmla="*/ 78 h 80"/>
                <a:gd name="T20" fmla="*/ 39 w 305"/>
                <a:gd name="T21" fmla="*/ 80 h 80"/>
                <a:gd name="T22" fmla="*/ 266 w 305"/>
                <a:gd name="T23" fmla="*/ 80 h 80"/>
                <a:gd name="T24" fmla="*/ 270 w 305"/>
                <a:gd name="T25" fmla="*/ 78 h 80"/>
                <a:gd name="T26" fmla="*/ 272 w 305"/>
                <a:gd name="T27" fmla="*/ 74 h 80"/>
                <a:gd name="T28" fmla="*/ 271 w 305"/>
                <a:gd name="T29" fmla="*/ 66 h 80"/>
                <a:gd name="T30" fmla="*/ 302 w 305"/>
                <a:gd name="T3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5" h="80">
                  <a:moveTo>
                    <a:pt x="302" y="10"/>
                  </a:moveTo>
                  <a:cubicBezTo>
                    <a:pt x="304" y="9"/>
                    <a:pt x="305" y="7"/>
                    <a:pt x="305" y="5"/>
                  </a:cubicBezTo>
                  <a:cubicBezTo>
                    <a:pt x="305" y="2"/>
                    <a:pt x="303" y="0"/>
                    <a:pt x="300" y="0"/>
                  </a:cubicBezTo>
                  <a:cubicBezTo>
                    <a:pt x="300" y="0"/>
                    <a:pt x="300" y="0"/>
                    <a:pt x="300" y="0"/>
                  </a:cubicBezTo>
                  <a:cubicBezTo>
                    <a:pt x="6" y="0"/>
                    <a:pt x="6" y="0"/>
                    <a:pt x="6" y="0"/>
                  </a:cubicBezTo>
                  <a:cubicBezTo>
                    <a:pt x="3" y="0"/>
                    <a:pt x="1" y="2"/>
                    <a:pt x="1" y="4"/>
                  </a:cubicBezTo>
                  <a:cubicBezTo>
                    <a:pt x="0" y="6"/>
                    <a:pt x="1" y="8"/>
                    <a:pt x="3" y="10"/>
                  </a:cubicBezTo>
                  <a:cubicBezTo>
                    <a:pt x="23" y="22"/>
                    <a:pt x="35" y="43"/>
                    <a:pt x="35" y="66"/>
                  </a:cubicBezTo>
                  <a:cubicBezTo>
                    <a:pt x="35" y="68"/>
                    <a:pt x="34" y="71"/>
                    <a:pt x="34" y="74"/>
                  </a:cubicBezTo>
                  <a:cubicBezTo>
                    <a:pt x="34" y="75"/>
                    <a:pt x="34" y="77"/>
                    <a:pt x="35" y="78"/>
                  </a:cubicBezTo>
                  <a:cubicBezTo>
                    <a:pt x="36" y="79"/>
                    <a:pt x="38" y="80"/>
                    <a:pt x="39" y="80"/>
                  </a:cubicBezTo>
                  <a:cubicBezTo>
                    <a:pt x="266" y="80"/>
                    <a:pt x="266" y="80"/>
                    <a:pt x="266" y="80"/>
                  </a:cubicBezTo>
                  <a:cubicBezTo>
                    <a:pt x="268" y="80"/>
                    <a:pt x="269" y="79"/>
                    <a:pt x="270" y="78"/>
                  </a:cubicBezTo>
                  <a:cubicBezTo>
                    <a:pt x="271" y="77"/>
                    <a:pt x="272" y="75"/>
                    <a:pt x="272" y="74"/>
                  </a:cubicBezTo>
                  <a:cubicBezTo>
                    <a:pt x="271" y="71"/>
                    <a:pt x="271" y="68"/>
                    <a:pt x="271" y="66"/>
                  </a:cubicBezTo>
                  <a:cubicBezTo>
                    <a:pt x="271" y="43"/>
                    <a:pt x="283" y="22"/>
                    <a:pt x="302" y="10"/>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ṩ1iḑè">
              <a:extLst>
                <a:ext uri="{FF2B5EF4-FFF2-40B4-BE49-F238E27FC236}">
                  <a16:creationId xmlns:a16="http://schemas.microsoft.com/office/drawing/2014/main" id="{859B1D68-7068-426B-94D0-651041F44667}"/>
                </a:ext>
              </a:extLst>
            </p:cNvPr>
            <p:cNvSpPr/>
            <p:nvPr/>
          </p:nvSpPr>
          <p:spPr bwMode="auto">
            <a:xfrm>
              <a:off x="7077075" y="1757363"/>
              <a:ext cx="2438400" cy="2236788"/>
            </a:xfrm>
            <a:custGeom>
              <a:avLst/>
              <a:gdLst>
                <a:gd name="T0" fmla="*/ 126 w 214"/>
                <a:gd name="T1" fmla="*/ 0 h 196"/>
                <a:gd name="T2" fmla="*/ 29 w 214"/>
                <a:gd name="T3" fmla="*/ 0 h 196"/>
                <a:gd name="T4" fmla="*/ 0 w 214"/>
                <a:gd name="T5" fmla="*/ 23 h 196"/>
                <a:gd name="T6" fmla="*/ 0 w 214"/>
                <a:gd name="T7" fmla="*/ 193 h 196"/>
                <a:gd name="T8" fmla="*/ 3 w 214"/>
                <a:gd name="T9" fmla="*/ 196 h 196"/>
                <a:gd name="T10" fmla="*/ 211 w 214"/>
                <a:gd name="T11" fmla="*/ 196 h 196"/>
                <a:gd name="T12" fmla="*/ 214 w 214"/>
                <a:gd name="T13" fmla="*/ 193 h 196"/>
                <a:gd name="T14" fmla="*/ 214 w 214"/>
                <a:gd name="T15" fmla="*/ 143 h 196"/>
                <a:gd name="T16" fmla="*/ 126 w 214"/>
                <a:gd name="T17" fmla="*/ 0 h 196"/>
                <a:gd name="T18" fmla="*/ 43 w 214"/>
                <a:gd name="T19" fmla="*/ 136 h 196"/>
                <a:gd name="T20" fmla="*/ 43 w 214"/>
                <a:gd name="T21" fmla="*/ 41 h 196"/>
                <a:gd name="T22" fmla="*/ 116 w 214"/>
                <a:gd name="T23" fmla="*/ 41 h 196"/>
                <a:gd name="T24" fmla="*/ 168 w 214"/>
                <a:gd name="T25" fmla="*/ 136 h 196"/>
                <a:gd name="T26" fmla="*/ 43 w 214"/>
                <a:gd name="T27" fmla="*/ 13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196">
                  <a:moveTo>
                    <a:pt x="126" y="0"/>
                  </a:moveTo>
                  <a:cubicBezTo>
                    <a:pt x="29" y="0"/>
                    <a:pt x="29" y="0"/>
                    <a:pt x="29" y="0"/>
                  </a:cubicBezTo>
                  <a:cubicBezTo>
                    <a:pt x="12" y="0"/>
                    <a:pt x="0" y="9"/>
                    <a:pt x="0" y="23"/>
                  </a:cubicBezTo>
                  <a:cubicBezTo>
                    <a:pt x="0" y="193"/>
                    <a:pt x="0" y="193"/>
                    <a:pt x="0" y="193"/>
                  </a:cubicBezTo>
                  <a:cubicBezTo>
                    <a:pt x="0" y="195"/>
                    <a:pt x="2" y="196"/>
                    <a:pt x="3" y="196"/>
                  </a:cubicBezTo>
                  <a:cubicBezTo>
                    <a:pt x="211" y="196"/>
                    <a:pt x="211" y="196"/>
                    <a:pt x="211" y="196"/>
                  </a:cubicBezTo>
                  <a:cubicBezTo>
                    <a:pt x="213" y="196"/>
                    <a:pt x="214" y="195"/>
                    <a:pt x="214" y="193"/>
                  </a:cubicBezTo>
                  <a:cubicBezTo>
                    <a:pt x="214" y="143"/>
                    <a:pt x="214" y="143"/>
                    <a:pt x="214" y="143"/>
                  </a:cubicBezTo>
                  <a:cubicBezTo>
                    <a:pt x="214" y="115"/>
                    <a:pt x="166" y="0"/>
                    <a:pt x="126" y="0"/>
                  </a:cubicBezTo>
                  <a:close/>
                  <a:moveTo>
                    <a:pt x="43" y="136"/>
                  </a:moveTo>
                  <a:cubicBezTo>
                    <a:pt x="43" y="41"/>
                    <a:pt x="43" y="41"/>
                    <a:pt x="43" y="41"/>
                  </a:cubicBezTo>
                  <a:cubicBezTo>
                    <a:pt x="116" y="41"/>
                    <a:pt x="116" y="41"/>
                    <a:pt x="116" y="41"/>
                  </a:cubicBezTo>
                  <a:cubicBezTo>
                    <a:pt x="138" y="41"/>
                    <a:pt x="167" y="100"/>
                    <a:pt x="168" y="136"/>
                  </a:cubicBezTo>
                  <a:lnTo>
                    <a:pt x="43" y="136"/>
                  </a:lnTo>
                  <a:close/>
                </a:path>
              </a:pathLst>
            </a:custGeom>
            <a:solidFill>
              <a:srgbClr val="F265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06" name="7b74ab4a-11da-488d-8395-2ecc88a5dd9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18BF29E-05B3-4C83-9476-6B0196F1ECBB}"/>
              </a:ext>
            </a:extLst>
          </p:cNvPr>
          <p:cNvGrpSpPr>
            <a:grpSpLocks noChangeAspect="1"/>
          </p:cNvGrpSpPr>
          <p:nvPr>
            <p:custDataLst>
              <p:tags r:id="rId7"/>
            </p:custDataLst>
          </p:nvPr>
        </p:nvGrpSpPr>
        <p:grpSpPr>
          <a:xfrm>
            <a:off x="500474" y="5285158"/>
            <a:ext cx="450573" cy="578701"/>
            <a:chOff x="3251201" y="1172476"/>
            <a:chExt cx="3865564" cy="4964799"/>
          </a:xfrm>
        </p:grpSpPr>
        <p:sp>
          <p:nvSpPr>
            <p:cNvPr id="207" name="íşlîḓé">
              <a:extLst>
                <a:ext uri="{FF2B5EF4-FFF2-40B4-BE49-F238E27FC236}">
                  <a16:creationId xmlns:a16="http://schemas.microsoft.com/office/drawing/2014/main" id="{2850EEBC-06FF-4619-A238-1A025DB635E7}"/>
                </a:ext>
              </a:extLst>
            </p:cNvPr>
            <p:cNvSpPr/>
            <p:nvPr/>
          </p:nvSpPr>
          <p:spPr bwMode="auto">
            <a:xfrm>
              <a:off x="5137095" y="2144077"/>
              <a:ext cx="1646250" cy="1614992"/>
            </a:xfrm>
            <a:custGeom>
              <a:avLst/>
              <a:gdLst>
                <a:gd name="T0" fmla="*/ 0 w 632"/>
                <a:gd name="T1" fmla="*/ 76 h 620"/>
                <a:gd name="T2" fmla="*/ 316 w 632"/>
                <a:gd name="T3" fmla="*/ 0 h 620"/>
                <a:gd name="T4" fmla="*/ 632 w 632"/>
                <a:gd name="T5" fmla="*/ 76 h 620"/>
                <a:gd name="T6" fmla="*/ 495 w 632"/>
                <a:gd name="T7" fmla="*/ 620 h 620"/>
                <a:gd name="T8" fmla="*/ 137 w 632"/>
                <a:gd name="T9" fmla="*/ 620 h 620"/>
                <a:gd name="T10" fmla="*/ 0 w 632"/>
                <a:gd name="T11" fmla="*/ 76 h 620"/>
              </a:gdLst>
              <a:ahLst/>
              <a:cxnLst>
                <a:cxn ang="0">
                  <a:pos x="T0" y="T1"/>
                </a:cxn>
                <a:cxn ang="0">
                  <a:pos x="T2" y="T3"/>
                </a:cxn>
                <a:cxn ang="0">
                  <a:pos x="T4" y="T5"/>
                </a:cxn>
                <a:cxn ang="0">
                  <a:pos x="T6" y="T7"/>
                </a:cxn>
                <a:cxn ang="0">
                  <a:pos x="T8" y="T9"/>
                </a:cxn>
                <a:cxn ang="0">
                  <a:pos x="T10" y="T11"/>
                </a:cxn>
              </a:cxnLst>
              <a:rect l="0" t="0" r="r" b="b"/>
              <a:pathLst>
                <a:path w="632" h="620">
                  <a:moveTo>
                    <a:pt x="0" y="76"/>
                  </a:moveTo>
                  <a:lnTo>
                    <a:pt x="316" y="0"/>
                  </a:lnTo>
                  <a:lnTo>
                    <a:pt x="632" y="76"/>
                  </a:lnTo>
                  <a:lnTo>
                    <a:pt x="495" y="620"/>
                  </a:lnTo>
                  <a:lnTo>
                    <a:pt x="137" y="620"/>
                  </a:lnTo>
                  <a:lnTo>
                    <a:pt x="0"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îśḷíḋè">
              <a:extLst>
                <a:ext uri="{FF2B5EF4-FFF2-40B4-BE49-F238E27FC236}">
                  <a16:creationId xmlns:a16="http://schemas.microsoft.com/office/drawing/2014/main" id="{1B860E33-7DF7-44AB-8908-F7815DBF072D}"/>
                </a:ext>
              </a:extLst>
            </p:cNvPr>
            <p:cNvSpPr/>
            <p:nvPr/>
          </p:nvSpPr>
          <p:spPr bwMode="auto">
            <a:xfrm>
              <a:off x="5137095" y="2214407"/>
              <a:ext cx="1646250" cy="3594660"/>
            </a:xfrm>
            <a:custGeom>
              <a:avLst/>
              <a:gdLst>
                <a:gd name="T0" fmla="*/ 182 w 364"/>
                <a:gd name="T1" fmla="*/ 278 h 796"/>
                <a:gd name="T2" fmla="*/ 249 w 364"/>
                <a:gd name="T3" fmla="*/ 0 h 796"/>
                <a:gd name="T4" fmla="*/ 364 w 364"/>
                <a:gd name="T5" fmla="*/ 28 h 796"/>
                <a:gd name="T6" fmla="*/ 285 w 364"/>
                <a:gd name="T7" fmla="*/ 342 h 796"/>
                <a:gd name="T8" fmla="*/ 285 w 364"/>
                <a:gd name="T9" fmla="*/ 342 h 796"/>
                <a:gd name="T10" fmla="*/ 217 w 364"/>
                <a:gd name="T11" fmla="*/ 397 h 796"/>
                <a:gd name="T12" fmla="*/ 188 w 364"/>
                <a:gd name="T13" fmla="*/ 339 h 796"/>
                <a:gd name="T14" fmla="*/ 185 w 364"/>
                <a:gd name="T15" fmla="*/ 336 h 796"/>
                <a:gd name="T16" fmla="*/ 182 w 364"/>
                <a:gd name="T17" fmla="*/ 335 h 796"/>
                <a:gd name="T18" fmla="*/ 182 w 364"/>
                <a:gd name="T19" fmla="*/ 278 h 796"/>
                <a:gd name="T20" fmla="*/ 182 w 364"/>
                <a:gd name="T21" fmla="*/ 795 h 796"/>
                <a:gd name="T22" fmla="*/ 189 w 364"/>
                <a:gd name="T23" fmla="*/ 795 h 796"/>
                <a:gd name="T24" fmla="*/ 189 w 364"/>
                <a:gd name="T25" fmla="*/ 796 h 796"/>
                <a:gd name="T26" fmla="*/ 237 w 364"/>
                <a:gd name="T27" fmla="*/ 796 h 796"/>
                <a:gd name="T28" fmla="*/ 284 w 364"/>
                <a:gd name="T29" fmla="*/ 360 h 796"/>
                <a:gd name="T30" fmla="*/ 219 w 364"/>
                <a:gd name="T31" fmla="*/ 413 h 796"/>
                <a:gd name="T32" fmla="*/ 219 w 364"/>
                <a:gd name="T33" fmla="*/ 413 h 796"/>
                <a:gd name="T34" fmla="*/ 218 w 364"/>
                <a:gd name="T35" fmla="*/ 414 h 796"/>
                <a:gd name="T36" fmla="*/ 209 w 364"/>
                <a:gd name="T37" fmla="*/ 411 h 796"/>
                <a:gd name="T38" fmla="*/ 182 w 364"/>
                <a:gd name="T39" fmla="*/ 357 h 796"/>
                <a:gd name="T40" fmla="*/ 182 w 364"/>
                <a:gd name="T41" fmla="*/ 795 h 796"/>
                <a:gd name="T42" fmla="*/ 182 w 364"/>
                <a:gd name="T43" fmla="*/ 278 h 796"/>
                <a:gd name="T44" fmla="*/ 182 w 364"/>
                <a:gd name="T45" fmla="*/ 278 h 796"/>
                <a:gd name="T46" fmla="*/ 182 w 364"/>
                <a:gd name="T47" fmla="*/ 335 h 796"/>
                <a:gd name="T48" fmla="*/ 176 w 364"/>
                <a:gd name="T49" fmla="*/ 339 h 796"/>
                <a:gd name="T50" fmla="*/ 147 w 364"/>
                <a:gd name="T51" fmla="*/ 397 h 796"/>
                <a:gd name="T52" fmla="*/ 79 w 364"/>
                <a:gd name="T53" fmla="*/ 343 h 796"/>
                <a:gd name="T54" fmla="*/ 79 w 364"/>
                <a:gd name="T55" fmla="*/ 342 h 796"/>
                <a:gd name="T56" fmla="*/ 0 w 364"/>
                <a:gd name="T57" fmla="*/ 28 h 796"/>
                <a:gd name="T58" fmla="*/ 115 w 364"/>
                <a:gd name="T59" fmla="*/ 0 h 796"/>
                <a:gd name="T60" fmla="*/ 182 w 364"/>
                <a:gd name="T61" fmla="*/ 278 h 796"/>
                <a:gd name="T62" fmla="*/ 182 w 364"/>
                <a:gd name="T63" fmla="*/ 357 h 796"/>
                <a:gd name="T64" fmla="*/ 182 w 364"/>
                <a:gd name="T65" fmla="*/ 357 h 796"/>
                <a:gd name="T66" fmla="*/ 155 w 364"/>
                <a:gd name="T67" fmla="*/ 410 h 796"/>
                <a:gd name="T68" fmla="*/ 154 w 364"/>
                <a:gd name="T69" fmla="*/ 412 h 796"/>
                <a:gd name="T70" fmla="*/ 145 w 364"/>
                <a:gd name="T71" fmla="*/ 413 h 796"/>
                <a:gd name="T72" fmla="*/ 80 w 364"/>
                <a:gd name="T73" fmla="*/ 361 h 796"/>
                <a:gd name="T74" fmla="*/ 127 w 364"/>
                <a:gd name="T75" fmla="*/ 795 h 796"/>
                <a:gd name="T76" fmla="*/ 182 w 364"/>
                <a:gd name="T77" fmla="*/ 795 h 796"/>
                <a:gd name="T78" fmla="*/ 182 w 364"/>
                <a:gd name="T79" fmla="*/ 795 h 796"/>
                <a:gd name="T80" fmla="*/ 182 w 364"/>
                <a:gd name="T81" fmla="*/ 357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4" h="796">
                  <a:moveTo>
                    <a:pt x="182" y="278"/>
                  </a:moveTo>
                  <a:cubicBezTo>
                    <a:pt x="299" y="34"/>
                    <a:pt x="296" y="52"/>
                    <a:pt x="249" y="0"/>
                  </a:cubicBezTo>
                  <a:cubicBezTo>
                    <a:pt x="364" y="28"/>
                    <a:pt x="364" y="28"/>
                    <a:pt x="364" y="28"/>
                  </a:cubicBezTo>
                  <a:cubicBezTo>
                    <a:pt x="285" y="342"/>
                    <a:pt x="285" y="342"/>
                    <a:pt x="285" y="342"/>
                  </a:cubicBezTo>
                  <a:cubicBezTo>
                    <a:pt x="285" y="342"/>
                    <a:pt x="285" y="342"/>
                    <a:pt x="285" y="342"/>
                  </a:cubicBezTo>
                  <a:cubicBezTo>
                    <a:pt x="217" y="397"/>
                    <a:pt x="217" y="397"/>
                    <a:pt x="217" y="397"/>
                  </a:cubicBezTo>
                  <a:cubicBezTo>
                    <a:pt x="188" y="339"/>
                    <a:pt x="188" y="339"/>
                    <a:pt x="188" y="339"/>
                  </a:cubicBezTo>
                  <a:cubicBezTo>
                    <a:pt x="187" y="337"/>
                    <a:pt x="186" y="336"/>
                    <a:pt x="185" y="336"/>
                  </a:cubicBezTo>
                  <a:cubicBezTo>
                    <a:pt x="184" y="335"/>
                    <a:pt x="183" y="335"/>
                    <a:pt x="182" y="335"/>
                  </a:cubicBezTo>
                  <a:cubicBezTo>
                    <a:pt x="182" y="278"/>
                    <a:pt x="182" y="278"/>
                    <a:pt x="182" y="278"/>
                  </a:cubicBezTo>
                  <a:close/>
                  <a:moveTo>
                    <a:pt x="182" y="795"/>
                  </a:moveTo>
                  <a:cubicBezTo>
                    <a:pt x="189" y="795"/>
                    <a:pt x="189" y="795"/>
                    <a:pt x="189" y="795"/>
                  </a:cubicBezTo>
                  <a:cubicBezTo>
                    <a:pt x="189" y="796"/>
                    <a:pt x="189" y="796"/>
                    <a:pt x="189" y="796"/>
                  </a:cubicBezTo>
                  <a:cubicBezTo>
                    <a:pt x="237" y="796"/>
                    <a:pt x="237" y="796"/>
                    <a:pt x="237" y="796"/>
                  </a:cubicBezTo>
                  <a:cubicBezTo>
                    <a:pt x="284" y="360"/>
                    <a:pt x="284" y="360"/>
                    <a:pt x="284" y="360"/>
                  </a:cubicBezTo>
                  <a:cubicBezTo>
                    <a:pt x="219" y="413"/>
                    <a:pt x="219" y="413"/>
                    <a:pt x="219" y="413"/>
                  </a:cubicBezTo>
                  <a:cubicBezTo>
                    <a:pt x="219" y="413"/>
                    <a:pt x="219" y="413"/>
                    <a:pt x="219" y="413"/>
                  </a:cubicBezTo>
                  <a:cubicBezTo>
                    <a:pt x="219" y="413"/>
                    <a:pt x="219" y="413"/>
                    <a:pt x="218" y="414"/>
                  </a:cubicBezTo>
                  <a:cubicBezTo>
                    <a:pt x="215" y="415"/>
                    <a:pt x="211" y="414"/>
                    <a:pt x="209" y="411"/>
                  </a:cubicBezTo>
                  <a:cubicBezTo>
                    <a:pt x="182" y="357"/>
                    <a:pt x="182" y="357"/>
                    <a:pt x="182" y="357"/>
                  </a:cubicBezTo>
                  <a:lnTo>
                    <a:pt x="182" y="795"/>
                  </a:lnTo>
                  <a:close/>
                  <a:moveTo>
                    <a:pt x="182" y="278"/>
                  </a:moveTo>
                  <a:cubicBezTo>
                    <a:pt x="182" y="278"/>
                    <a:pt x="182" y="278"/>
                    <a:pt x="182" y="278"/>
                  </a:cubicBezTo>
                  <a:cubicBezTo>
                    <a:pt x="182" y="335"/>
                    <a:pt x="182" y="335"/>
                    <a:pt x="182" y="335"/>
                  </a:cubicBezTo>
                  <a:cubicBezTo>
                    <a:pt x="180" y="335"/>
                    <a:pt x="177" y="336"/>
                    <a:pt x="176" y="339"/>
                  </a:cubicBezTo>
                  <a:cubicBezTo>
                    <a:pt x="147" y="397"/>
                    <a:pt x="147" y="397"/>
                    <a:pt x="147" y="397"/>
                  </a:cubicBezTo>
                  <a:cubicBezTo>
                    <a:pt x="79" y="343"/>
                    <a:pt x="79" y="343"/>
                    <a:pt x="79" y="343"/>
                  </a:cubicBezTo>
                  <a:cubicBezTo>
                    <a:pt x="79" y="342"/>
                    <a:pt x="79" y="342"/>
                    <a:pt x="79" y="342"/>
                  </a:cubicBezTo>
                  <a:cubicBezTo>
                    <a:pt x="0" y="28"/>
                    <a:pt x="0" y="28"/>
                    <a:pt x="0" y="28"/>
                  </a:cubicBezTo>
                  <a:cubicBezTo>
                    <a:pt x="115" y="0"/>
                    <a:pt x="115" y="0"/>
                    <a:pt x="115" y="0"/>
                  </a:cubicBezTo>
                  <a:cubicBezTo>
                    <a:pt x="68" y="52"/>
                    <a:pt x="65" y="34"/>
                    <a:pt x="182" y="278"/>
                  </a:cubicBezTo>
                  <a:close/>
                  <a:moveTo>
                    <a:pt x="182" y="357"/>
                  </a:moveTo>
                  <a:cubicBezTo>
                    <a:pt x="182" y="357"/>
                    <a:pt x="182" y="357"/>
                    <a:pt x="182" y="357"/>
                  </a:cubicBezTo>
                  <a:cubicBezTo>
                    <a:pt x="155" y="410"/>
                    <a:pt x="155" y="410"/>
                    <a:pt x="155" y="410"/>
                  </a:cubicBezTo>
                  <a:cubicBezTo>
                    <a:pt x="155" y="411"/>
                    <a:pt x="155" y="411"/>
                    <a:pt x="154" y="412"/>
                  </a:cubicBezTo>
                  <a:cubicBezTo>
                    <a:pt x="152" y="415"/>
                    <a:pt x="148" y="415"/>
                    <a:pt x="145" y="413"/>
                  </a:cubicBezTo>
                  <a:cubicBezTo>
                    <a:pt x="80" y="361"/>
                    <a:pt x="80" y="361"/>
                    <a:pt x="80" y="361"/>
                  </a:cubicBezTo>
                  <a:cubicBezTo>
                    <a:pt x="127" y="795"/>
                    <a:pt x="127" y="795"/>
                    <a:pt x="127" y="795"/>
                  </a:cubicBezTo>
                  <a:cubicBezTo>
                    <a:pt x="182" y="795"/>
                    <a:pt x="182" y="795"/>
                    <a:pt x="182" y="795"/>
                  </a:cubicBezTo>
                  <a:cubicBezTo>
                    <a:pt x="182" y="795"/>
                    <a:pt x="182" y="795"/>
                    <a:pt x="182" y="795"/>
                  </a:cubicBezTo>
                  <a:lnTo>
                    <a:pt x="182" y="357"/>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îŝḻiḓe">
              <a:extLst>
                <a:ext uri="{FF2B5EF4-FFF2-40B4-BE49-F238E27FC236}">
                  <a16:creationId xmlns:a16="http://schemas.microsoft.com/office/drawing/2014/main" id="{8753E37B-CFD4-4734-9AB3-A4BEAA068324}"/>
                </a:ext>
              </a:extLst>
            </p:cNvPr>
            <p:cNvSpPr/>
            <p:nvPr/>
          </p:nvSpPr>
          <p:spPr bwMode="auto">
            <a:xfrm>
              <a:off x="5861237" y="2399350"/>
              <a:ext cx="197967" cy="221411"/>
            </a:xfrm>
            <a:prstGeom prst="ellipse">
              <a:avLst/>
            </a:prstGeom>
            <a:solidFill>
              <a:srgbClr val="DB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ṩḷïďè">
              <a:extLst>
                <a:ext uri="{FF2B5EF4-FFF2-40B4-BE49-F238E27FC236}">
                  <a16:creationId xmlns:a16="http://schemas.microsoft.com/office/drawing/2014/main" id="{9786CA8A-C5C3-423D-916C-8180ADD2B1A3}"/>
                </a:ext>
              </a:extLst>
            </p:cNvPr>
            <p:cNvSpPr/>
            <p:nvPr/>
          </p:nvSpPr>
          <p:spPr bwMode="auto">
            <a:xfrm>
              <a:off x="5590335" y="2331625"/>
              <a:ext cx="739771" cy="356862"/>
            </a:xfrm>
            <a:custGeom>
              <a:avLst/>
              <a:gdLst>
                <a:gd name="T0" fmla="*/ 105 w 164"/>
                <a:gd name="T1" fmla="*/ 23 h 79"/>
                <a:gd name="T2" fmla="*/ 164 w 164"/>
                <a:gd name="T3" fmla="*/ 38 h 79"/>
                <a:gd name="T4" fmla="*/ 104 w 164"/>
                <a:gd name="T5" fmla="*/ 57 h 79"/>
                <a:gd name="T6" fmla="*/ 109 w 164"/>
                <a:gd name="T7" fmla="*/ 40 h 79"/>
                <a:gd name="T8" fmla="*/ 105 w 164"/>
                <a:gd name="T9" fmla="*/ 23 h 79"/>
                <a:gd name="T10" fmla="*/ 60 w 164"/>
                <a:gd name="T11" fmla="*/ 57 h 79"/>
                <a:gd name="T12" fmla="*/ 0 w 164"/>
                <a:gd name="T13" fmla="*/ 38 h 79"/>
                <a:gd name="T14" fmla="*/ 59 w 164"/>
                <a:gd name="T15" fmla="*/ 23 h 79"/>
                <a:gd name="T16" fmla="*/ 55 w 164"/>
                <a:gd name="T17" fmla="*/ 40 h 79"/>
                <a:gd name="T18" fmla="*/ 60 w 164"/>
                <a:gd name="T19" fmla="*/ 5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79">
                  <a:moveTo>
                    <a:pt x="105" y="23"/>
                  </a:moveTo>
                  <a:cubicBezTo>
                    <a:pt x="136" y="4"/>
                    <a:pt x="164" y="0"/>
                    <a:pt x="164" y="38"/>
                  </a:cubicBezTo>
                  <a:cubicBezTo>
                    <a:pt x="164" y="79"/>
                    <a:pt x="138" y="75"/>
                    <a:pt x="104" y="57"/>
                  </a:cubicBezTo>
                  <a:cubicBezTo>
                    <a:pt x="107" y="52"/>
                    <a:pt x="109" y="46"/>
                    <a:pt x="109" y="40"/>
                  </a:cubicBezTo>
                  <a:cubicBezTo>
                    <a:pt x="109" y="34"/>
                    <a:pt x="107" y="28"/>
                    <a:pt x="105" y="23"/>
                  </a:cubicBezTo>
                  <a:close/>
                  <a:moveTo>
                    <a:pt x="60" y="57"/>
                  </a:moveTo>
                  <a:cubicBezTo>
                    <a:pt x="26" y="75"/>
                    <a:pt x="0" y="79"/>
                    <a:pt x="0" y="38"/>
                  </a:cubicBezTo>
                  <a:cubicBezTo>
                    <a:pt x="0" y="0"/>
                    <a:pt x="28" y="4"/>
                    <a:pt x="59" y="23"/>
                  </a:cubicBezTo>
                  <a:cubicBezTo>
                    <a:pt x="57" y="28"/>
                    <a:pt x="55" y="34"/>
                    <a:pt x="55" y="40"/>
                  </a:cubicBezTo>
                  <a:cubicBezTo>
                    <a:pt x="55" y="46"/>
                    <a:pt x="57" y="52"/>
                    <a:pt x="60" y="57"/>
                  </a:cubicBezTo>
                  <a:close/>
                </a:path>
              </a:pathLst>
            </a:custGeom>
            <a:solidFill>
              <a:srgbClr val="DB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ṩľiḍe">
              <a:extLst>
                <a:ext uri="{FF2B5EF4-FFF2-40B4-BE49-F238E27FC236}">
                  <a16:creationId xmlns:a16="http://schemas.microsoft.com/office/drawing/2014/main" id="{E72800A7-E2AE-4015-8EBA-D137DE026341}"/>
                </a:ext>
              </a:extLst>
            </p:cNvPr>
            <p:cNvSpPr/>
            <p:nvPr/>
          </p:nvSpPr>
          <p:spPr bwMode="auto">
            <a:xfrm>
              <a:off x="5905520" y="3561103"/>
              <a:ext cx="109403" cy="10679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i$liḋe">
              <a:extLst>
                <a:ext uri="{FF2B5EF4-FFF2-40B4-BE49-F238E27FC236}">
                  <a16:creationId xmlns:a16="http://schemas.microsoft.com/office/drawing/2014/main" id="{BE2018F5-96C1-491A-871E-8EE8892A45D4}"/>
                </a:ext>
              </a:extLst>
            </p:cNvPr>
            <p:cNvSpPr/>
            <p:nvPr/>
          </p:nvSpPr>
          <p:spPr bwMode="auto">
            <a:xfrm>
              <a:off x="6494211" y="2433212"/>
              <a:ext cx="622554" cy="1289390"/>
            </a:xfrm>
            <a:custGeom>
              <a:avLst/>
              <a:gdLst>
                <a:gd name="T0" fmla="*/ 125 w 239"/>
                <a:gd name="T1" fmla="*/ 0 h 495"/>
                <a:gd name="T2" fmla="*/ 239 w 239"/>
                <a:gd name="T3" fmla="*/ 301 h 495"/>
                <a:gd name="T4" fmla="*/ 0 w 239"/>
                <a:gd name="T5" fmla="*/ 495 h 495"/>
                <a:gd name="T6" fmla="*/ 31 w 239"/>
                <a:gd name="T7" fmla="*/ 379 h 495"/>
                <a:gd name="T8" fmla="*/ 118 w 239"/>
                <a:gd name="T9" fmla="*/ 294 h 495"/>
                <a:gd name="T10" fmla="*/ 66 w 239"/>
                <a:gd name="T11" fmla="*/ 230 h 495"/>
                <a:gd name="T12" fmla="*/ 125 w 239"/>
                <a:gd name="T13" fmla="*/ 0 h 495"/>
              </a:gdLst>
              <a:ahLst/>
              <a:cxnLst>
                <a:cxn ang="0">
                  <a:pos x="T0" y="T1"/>
                </a:cxn>
                <a:cxn ang="0">
                  <a:pos x="T2" y="T3"/>
                </a:cxn>
                <a:cxn ang="0">
                  <a:pos x="T4" y="T5"/>
                </a:cxn>
                <a:cxn ang="0">
                  <a:pos x="T6" y="T7"/>
                </a:cxn>
                <a:cxn ang="0">
                  <a:pos x="T8" y="T9"/>
                </a:cxn>
                <a:cxn ang="0">
                  <a:pos x="T10" y="T11"/>
                </a:cxn>
                <a:cxn ang="0">
                  <a:pos x="T12" y="T13"/>
                </a:cxn>
              </a:cxnLst>
              <a:rect l="0" t="0" r="r" b="b"/>
              <a:pathLst>
                <a:path w="239" h="495">
                  <a:moveTo>
                    <a:pt x="125" y="0"/>
                  </a:moveTo>
                  <a:lnTo>
                    <a:pt x="239" y="301"/>
                  </a:lnTo>
                  <a:lnTo>
                    <a:pt x="0" y="495"/>
                  </a:lnTo>
                  <a:lnTo>
                    <a:pt x="31" y="379"/>
                  </a:lnTo>
                  <a:lnTo>
                    <a:pt x="118" y="294"/>
                  </a:lnTo>
                  <a:lnTo>
                    <a:pt x="66" y="230"/>
                  </a:lnTo>
                  <a:lnTo>
                    <a:pt x="12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íṣ1ïḑê">
              <a:extLst>
                <a:ext uri="{FF2B5EF4-FFF2-40B4-BE49-F238E27FC236}">
                  <a16:creationId xmlns:a16="http://schemas.microsoft.com/office/drawing/2014/main" id="{D40A0282-609F-49F3-8BC8-6EC4E11B2E50}"/>
                </a:ext>
              </a:extLst>
            </p:cNvPr>
            <p:cNvSpPr/>
            <p:nvPr/>
          </p:nvSpPr>
          <p:spPr bwMode="auto">
            <a:xfrm>
              <a:off x="4030045" y="2396744"/>
              <a:ext cx="1187801" cy="744980"/>
            </a:xfrm>
            <a:custGeom>
              <a:avLst/>
              <a:gdLst>
                <a:gd name="T0" fmla="*/ 456 w 456"/>
                <a:gd name="T1" fmla="*/ 201 h 286"/>
                <a:gd name="T2" fmla="*/ 293 w 456"/>
                <a:gd name="T3" fmla="*/ 286 h 286"/>
                <a:gd name="T4" fmla="*/ 0 w 456"/>
                <a:gd name="T5" fmla="*/ 140 h 286"/>
                <a:gd name="T6" fmla="*/ 160 w 456"/>
                <a:gd name="T7" fmla="*/ 133 h 286"/>
                <a:gd name="T8" fmla="*/ 276 w 456"/>
                <a:gd name="T9" fmla="*/ 180 h 286"/>
                <a:gd name="T10" fmla="*/ 401 w 456"/>
                <a:gd name="T11" fmla="*/ 0 h 286"/>
                <a:gd name="T12" fmla="*/ 456 w 456"/>
                <a:gd name="T13" fmla="*/ 201 h 286"/>
              </a:gdLst>
              <a:ahLst/>
              <a:cxnLst>
                <a:cxn ang="0">
                  <a:pos x="T0" y="T1"/>
                </a:cxn>
                <a:cxn ang="0">
                  <a:pos x="T2" y="T3"/>
                </a:cxn>
                <a:cxn ang="0">
                  <a:pos x="T4" y="T5"/>
                </a:cxn>
                <a:cxn ang="0">
                  <a:pos x="T6" y="T7"/>
                </a:cxn>
                <a:cxn ang="0">
                  <a:pos x="T8" y="T9"/>
                </a:cxn>
                <a:cxn ang="0">
                  <a:pos x="T10" y="T11"/>
                </a:cxn>
                <a:cxn ang="0">
                  <a:pos x="T12" y="T13"/>
                </a:cxn>
              </a:cxnLst>
              <a:rect l="0" t="0" r="r" b="b"/>
              <a:pathLst>
                <a:path w="456" h="286">
                  <a:moveTo>
                    <a:pt x="456" y="201"/>
                  </a:moveTo>
                  <a:lnTo>
                    <a:pt x="293" y="286"/>
                  </a:lnTo>
                  <a:lnTo>
                    <a:pt x="0" y="140"/>
                  </a:lnTo>
                  <a:lnTo>
                    <a:pt x="160" y="133"/>
                  </a:lnTo>
                  <a:lnTo>
                    <a:pt x="276" y="180"/>
                  </a:lnTo>
                  <a:lnTo>
                    <a:pt x="401" y="0"/>
                  </a:lnTo>
                  <a:lnTo>
                    <a:pt x="456" y="201"/>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ŝḷídê">
              <a:extLst>
                <a:ext uri="{FF2B5EF4-FFF2-40B4-BE49-F238E27FC236}">
                  <a16:creationId xmlns:a16="http://schemas.microsoft.com/office/drawing/2014/main" id="{26F077E8-D41C-4ADE-B998-47BCBFE4EC8F}"/>
                </a:ext>
              </a:extLst>
            </p:cNvPr>
            <p:cNvSpPr/>
            <p:nvPr/>
          </p:nvSpPr>
          <p:spPr bwMode="auto">
            <a:xfrm>
              <a:off x="3251201" y="2224826"/>
              <a:ext cx="1604573" cy="596506"/>
            </a:xfrm>
            <a:custGeom>
              <a:avLst/>
              <a:gdLst>
                <a:gd name="T0" fmla="*/ 580 w 616"/>
                <a:gd name="T1" fmla="*/ 109 h 229"/>
                <a:gd name="T2" fmla="*/ 568 w 616"/>
                <a:gd name="T3" fmla="*/ 93 h 229"/>
                <a:gd name="T4" fmla="*/ 540 w 616"/>
                <a:gd name="T5" fmla="*/ 76 h 229"/>
                <a:gd name="T6" fmla="*/ 498 w 616"/>
                <a:gd name="T7" fmla="*/ 59 h 229"/>
                <a:gd name="T8" fmla="*/ 443 w 616"/>
                <a:gd name="T9" fmla="*/ 47 h 229"/>
                <a:gd name="T10" fmla="*/ 379 w 616"/>
                <a:gd name="T11" fmla="*/ 38 h 229"/>
                <a:gd name="T12" fmla="*/ 309 w 616"/>
                <a:gd name="T13" fmla="*/ 35 h 229"/>
                <a:gd name="T14" fmla="*/ 368 w 616"/>
                <a:gd name="T15" fmla="*/ 2 h 229"/>
                <a:gd name="T16" fmla="*/ 438 w 616"/>
                <a:gd name="T17" fmla="*/ 10 h 229"/>
                <a:gd name="T18" fmla="*/ 498 w 616"/>
                <a:gd name="T19" fmla="*/ 22 h 229"/>
                <a:gd name="T20" fmla="*/ 549 w 616"/>
                <a:gd name="T21" fmla="*/ 41 h 229"/>
                <a:gd name="T22" fmla="*/ 587 w 616"/>
                <a:gd name="T23" fmla="*/ 64 h 229"/>
                <a:gd name="T24" fmla="*/ 611 w 616"/>
                <a:gd name="T25" fmla="*/ 93 h 229"/>
                <a:gd name="T26" fmla="*/ 616 w 616"/>
                <a:gd name="T27" fmla="*/ 114 h 229"/>
                <a:gd name="T28" fmla="*/ 337 w 616"/>
                <a:gd name="T29" fmla="*/ 194 h 229"/>
                <a:gd name="T30" fmla="*/ 407 w 616"/>
                <a:gd name="T31" fmla="*/ 189 h 229"/>
                <a:gd name="T32" fmla="*/ 466 w 616"/>
                <a:gd name="T33" fmla="*/ 178 h 229"/>
                <a:gd name="T34" fmla="*/ 516 w 616"/>
                <a:gd name="T35" fmla="*/ 163 h 229"/>
                <a:gd name="T36" fmla="*/ 554 w 616"/>
                <a:gd name="T37" fmla="*/ 145 h 229"/>
                <a:gd name="T38" fmla="*/ 575 w 616"/>
                <a:gd name="T39" fmla="*/ 128 h 229"/>
                <a:gd name="T40" fmla="*/ 580 w 616"/>
                <a:gd name="T41" fmla="*/ 114 h 229"/>
                <a:gd name="T42" fmla="*/ 608 w 616"/>
                <a:gd name="T43" fmla="*/ 142 h 229"/>
                <a:gd name="T44" fmla="*/ 580 w 616"/>
                <a:gd name="T45" fmla="*/ 170 h 229"/>
                <a:gd name="T46" fmla="*/ 538 w 616"/>
                <a:gd name="T47" fmla="*/ 192 h 229"/>
                <a:gd name="T48" fmla="*/ 486 w 616"/>
                <a:gd name="T49" fmla="*/ 208 h 229"/>
                <a:gd name="T50" fmla="*/ 424 w 616"/>
                <a:gd name="T51" fmla="*/ 220 h 229"/>
                <a:gd name="T52" fmla="*/ 354 w 616"/>
                <a:gd name="T53" fmla="*/ 227 h 229"/>
                <a:gd name="T54" fmla="*/ 309 w 616"/>
                <a:gd name="T55" fmla="*/ 229 h 229"/>
                <a:gd name="T56" fmla="*/ 39 w 616"/>
                <a:gd name="T57" fmla="*/ 119 h 229"/>
                <a:gd name="T58" fmla="*/ 49 w 616"/>
                <a:gd name="T59" fmla="*/ 135 h 229"/>
                <a:gd name="T60" fmla="*/ 77 w 616"/>
                <a:gd name="T61" fmla="*/ 152 h 229"/>
                <a:gd name="T62" fmla="*/ 120 w 616"/>
                <a:gd name="T63" fmla="*/ 170 h 229"/>
                <a:gd name="T64" fmla="*/ 174 w 616"/>
                <a:gd name="T65" fmla="*/ 182 h 229"/>
                <a:gd name="T66" fmla="*/ 238 w 616"/>
                <a:gd name="T67" fmla="*/ 191 h 229"/>
                <a:gd name="T68" fmla="*/ 309 w 616"/>
                <a:gd name="T69" fmla="*/ 194 h 229"/>
                <a:gd name="T70" fmla="*/ 249 w 616"/>
                <a:gd name="T71" fmla="*/ 227 h 229"/>
                <a:gd name="T72" fmla="*/ 181 w 616"/>
                <a:gd name="T73" fmla="*/ 218 h 229"/>
                <a:gd name="T74" fmla="*/ 120 w 616"/>
                <a:gd name="T75" fmla="*/ 206 h 229"/>
                <a:gd name="T76" fmla="*/ 70 w 616"/>
                <a:gd name="T77" fmla="*/ 187 h 229"/>
                <a:gd name="T78" fmla="*/ 30 w 616"/>
                <a:gd name="T79" fmla="*/ 165 h 229"/>
                <a:gd name="T80" fmla="*/ 6 w 616"/>
                <a:gd name="T81" fmla="*/ 137 h 229"/>
                <a:gd name="T82" fmla="*/ 0 w 616"/>
                <a:gd name="T83" fmla="*/ 114 h 229"/>
                <a:gd name="T84" fmla="*/ 280 w 616"/>
                <a:gd name="T85" fmla="*/ 36 h 229"/>
                <a:gd name="T86" fmla="*/ 212 w 616"/>
                <a:gd name="T87" fmla="*/ 41 h 229"/>
                <a:gd name="T88" fmla="*/ 151 w 616"/>
                <a:gd name="T89" fmla="*/ 50 h 229"/>
                <a:gd name="T90" fmla="*/ 101 w 616"/>
                <a:gd name="T91" fmla="*/ 66 h 229"/>
                <a:gd name="T92" fmla="*/ 65 w 616"/>
                <a:gd name="T93" fmla="*/ 83 h 229"/>
                <a:gd name="T94" fmla="*/ 44 w 616"/>
                <a:gd name="T95" fmla="*/ 100 h 229"/>
                <a:gd name="T96" fmla="*/ 37 w 616"/>
                <a:gd name="T97" fmla="*/ 114 h 229"/>
                <a:gd name="T98" fmla="*/ 9 w 616"/>
                <a:gd name="T99" fmla="*/ 87 h 229"/>
                <a:gd name="T100" fmla="*/ 37 w 616"/>
                <a:gd name="T101" fmla="*/ 59 h 229"/>
                <a:gd name="T102" fmla="*/ 79 w 616"/>
                <a:gd name="T103" fmla="*/ 36 h 229"/>
                <a:gd name="T104" fmla="*/ 131 w 616"/>
                <a:gd name="T105" fmla="*/ 21 h 229"/>
                <a:gd name="T106" fmla="*/ 193 w 616"/>
                <a:gd name="T107" fmla="*/ 9 h 229"/>
                <a:gd name="T108" fmla="*/ 264 w 616"/>
                <a:gd name="T109" fmla="*/ 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6" h="229">
                  <a:moveTo>
                    <a:pt x="616" y="114"/>
                  </a:moveTo>
                  <a:lnTo>
                    <a:pt x="580" y="114"/>
                  </a:lnTo>
                  <a:lnTo>
                    <a:pt x="580" y="114"/>
                  </a:lnTo>
                  <a:lnTo>
                    <a:pt x="580" y="113"/>
                  </a:lnTo>
                  <a:lnTo>
                    <a:pt x="580" y="109"/>
                  </a:lnTo>
                  <a:lnTo>
                    <a:pt x="578" y="107"/>
                  </a:lnTo>
                  <a:lnTo>
                    <a:pt x="577" y="104"/>
                  </a:lnTo>
                  <a:lnTo>
                    <a:pt x="575" y="100"/>
                  </a:lnTo>
                  <a:lnTo>
                    <a:pt x="571" y="97"/>
                  </a:lnTo>
                  <a:lnTo>
                    <a:pt x="568" y="93"/>
                  </a:lnTo>
                  <a:lnTo>
                    <a:pt x="564" y="90"/>
                  </a:lnTo>
                  <a:lnTo>
                    <a:pt x="559" y="87"/>
                  </a:lnTo>
                  <a:lnTo>
                    <a:pt x="554" y="83"/>
                  </a:lnTo>
                  <a:lnTo>
                    <a:pt x="547" y="80"/>
                  </a:lnTo>
                  <a:lnTo>
                    <a:pt x="540" y="76"/>
                  </a:lnTo>
                  <a:lnTo>
                    <a:pt x="533" y="73"/>
                  </a:lnTo>
                  <a:lnTo>
                    <a:pt x="525" y="69"/>
                  </a:lnTo>
                  <a:lnTo>
                    <a:pt x="516" y="66"/>
                  </a:lnTo>
                  <a:lnTo>
                    <a:pt x="507" y="62"/>
                  </a:lnTo>
                  <a:lnTo>
                    <a:pt x="498" y="59"/>
                  </a:lnTo>
                  <a:lnTo>
                    <a:pt x="488" y="57"/>
                  </a:lnTo>
                  <a:lnTo>
                    <a:pt x="478" y="54"/>
                  </a:lnTo>
                  <a:lnTo>
                    <a:pt x="466" y="50"/>
                  </a:lnTo>
                  <a:lnTo>
                    <a:pt x="455" y="48"/>
                  </a:lnTo>
                  <a:lnTo>
                    <a:pt x="443" y="47"/>
                  </a:lnTo>
                  <a:lnTo>
                    <a:pt x="431" y="45"/>
                  </a:lnTo>
                  <a:lnTo>
                    <a:pt x="419" y="43"/>
                  </a:lnTo>
                  <a:lnTo>
                    <a:pt x="407" y="41"/>
                  </a:lnTo>
                  <a:lnTo>
                    <a:pt x="393" y="40"/>
                  </a:lnTo>
                  <a:lnTo>
                    <a:pt x="379" y="38"/>
                  </a:lnTo>
                  <a:lnTo>
                    <a:pt x="365" y="36"/>
                  </a:lnTo>
                  <a:lnTo>
                    <a:pt x="351" y="36"/>
                  </a:lnTo>
                  <a:lnTo>
                    <a:pt x="337" y="36"/>
                  </a:lnTo>
                  <a:lnTo>
                    <a:pt x="323" y="35"/>
                  </a:lnTo>
                  <a:lnTo>
                    <a:pt x="309" y="35"/>
                  </a:lnTo>
                  <a:lnTo>
                    <a:pt x="309" y="0"/>
                  </a:lnTo>
                  <a:lnTo>
                    <a:pt x="323" y="0"/>
                  </a:lnTo>
                  <a:lnTo>
                    <a:pt x="339" y="2"/>
                  </a:lnTo>
                  <a:lnTo>
                    <a:pt x="354" y="2"/>
                  </a:lnTo>
                  <a:lnTo>
                    <a:pt x="368" y="2"/>
                  </a:lnTo>
                  <a:lnTo>
                    <a:pt x="382" y="3"/>
                  </a:lnTo>
                  <a:lnTo>
                    <a:pt x="396" y="5"/>
                  </a:lnTo>
                  <a:lnTo>
                    <a:pt x="410" y="7"/>
                  </a:lnTo>
                  <a:lnTo>
                    <a:pt x="424" y="9"/>
                  </a:lnTo>
                  <a:lnTo>
                    <a:pt x="438" y="10"/>
                  </a:lnTo>
                  <a:lnTo>
                    <a:pt x="450" y="12"/>
                  </a:lnTo>
                  <a:lnTo>
                    <a:pt x="462" y="16"/>
                  </a:lnTo>
                  <a:lnTo>
                    <a:pt x="474" y="17"/>
                  </a:lnTo>
                  <a:lnTo>
                    <a:pt x="486" y="21"/>
                  </a:lnTo>
                  <a:lnTo>
                    <a:pt x="498" y="22"/>
                  </a:lnTo>
                  <a:lnTo>
                    <a:pt x="509" y="26"/>
                  </a:lnTo>
                  <a:lnTo>
                    <a:pt x="519" y="29"/>
                  </a:lnTo>
                  <a:lnTo>
                    <a:pt x="530" y="33"/>
                  </a:lnTo>
                  <a:lnTo>
                    <a:pt x="538" y="36"/>
                  </a:lnTo>
                  <a:lnTo>
                    <a:pt x="549" y="41"/>
                  </a:lnTo>
                  <a:lnTo>
                    <a:pt x="557" y="45"/>
                  </a:lnTo>
                  <a:lnTo>
                    <a:pt x="564" y="50"/>
                  </a:lnTo>
                  <a:lnTo>
                    <a:pt x="573" y="54"/>
                  </a:lnTo>
                  <a:lnTo>
                    <a:pt x="580" y="59"/>
                  </a:lnTo>
                  <a:lnTo>
                    <a:pt x="587" y="64"/>
                  </a:lnTo>
                  <a:lnTo>
                    <a:pt x="592" y="69"/>
                  </a:lnTo>
                  <a:lnTo>
                    <a:pt x="599" y="74"/>
                  </a:lnTo>
                  <a:lnTo>
                    <a:pt x="604" y="80"/>
                  </a:lnTo>
                  <a:lnTo>
                    <a:pt x="608" y="87"/>
                  </a:lnTo>
                  <a:lnTo>
                    <a:pt x="611" y="93"/>
                  </a:lnTo>
                  <a:lnTo>
                    <a:pt x="615" y="100"/>
                  </a:lnTo>
                  <a:lnTo>
                    <a:pt x="615" y="107"/>
                  </a:lnTo>
                  <a:lnTo>
                    <a:pt x="616" y="114"/>
                  </a:lnTo>
                  <a:lnTo>
                    <a:pt x="616" y="114"/>
                  </a:lnTo>
                  <a:lnTo>
                    <a:pt x="616" y="114"/>
                  </a:lnTo>
                  <a:close/>
                  <a:moveTo>
                    <a:pt x="309" y="229"/>
                  </a:moveTo>
                  <a:lnTo>
                    <a:pt x="309" y="194"/>
                  </a:lnTo>
                  <a:lnTo>
                    <a:pt x="309" y="194"/>
                  </a:lnTo>
                  <a:lnTo>
                    <a:pt x="323" y="194"/>
                  </a:lnTo>
                  <a:lnTo>
                    <a:pt x="337" y="194"/>
                  </a:lnTo>
                  <a:lnTo>
                    <a:pt x="351" y="192"/>
                  </a:lnTo>
                  <a:lnTo>
                    <a:pt x="365" y="192"/>
                  </a:lnTo>
                  <a:lnTo>
                    <a:pt x="379" y="191"/>
                  </a:lnTo>
                  <a:lnTo>
                    <a:pt x="393" y="189"/>
                  </a:lnTo>
                  <a:lnTo>
                    <a:pt x="407" y="189"/>
                  </a:lnTo>
                  <a:lnTo>
                    <a:pt x="419" y="187"/>
                  </a:lnTo>
                  <a:lnTo>
                    <a:pt x="431" y="185"/>
                  </a:lnTo>
                  <a:lnTo>
                    <a:pt x="443" y="182"/>
                  </a:lnTo>
                  <a:lnTo>
                    <a:pt x="455" y="180"/>
                  </a:lnTo>
                  <a:lnTo>
                    <a:pt x="466" y="178"/>
                  </a:lnTo>
                  <a:lnTo>
                    <a:pt x="478" y="175"/>
                  </a:lnTo>
                  <a:lnTo>
                    <a:pt x="488" y="173"/>
                  </a:lnTo>
                  <a:lnTo>
                    <a:pt x="498" y="170"/>
                  </a:lnTo>
                  <a:lnTo>
                    <a:pt x="507" y="166"/>
                  </a:lnTo>
                  <a:lnTo>
                    <a:pt x="516" y="163"/>
                  </a:lnTo>
                  <a:lnTo>
                    <a:pt x="525" y="159"/>
                  </a:lnTo>
                  <a:lnTo>
                    <a:pt x="533" y="156"/>
                  </a:lnTo>
                  <a:lnTo>
                    <a:pt x="540" y="152"/>
                  </a:lnTo>
                  <a:lnTo>
                    <a:pt x="547" y="149"/>
                  </a:lnTo>
                  <a:lnTo>
                    <a:pt x="554" y="145"/>
                  </a:lnTo>
                  <a:lnTo>
                    <a:pt x="559" y="142"/>
                  </a:lnTo>
                  <a:lnTo>
                    <a:pt x="564" y="139"/>
                  </a:lnTo>
                  <a:lnTo>
                    <a:pt x="568" y="135"/>
                  </a:lnTo>
                  <a:lnTo>
                    <a:pt x="571" y="132"/>
                  </a:lnTo>
                  <a:lnTo>
                    <a:pt x="575" y="128"/>
                  </a:lnTo>
                  <a:lnTo>
                    <a:pt x="577" y="125"/>
                  </a:lnTo>
                  <a:lnTo>
                    <a:pt x="578" y="123"/>
                  </a:lnTo>
                  <a:lnTo>
                    <a:pt x="580" y="119"/>
                  </a:lnTo>
                  <a:lnTo>
                    <a:pt x="580" y="118"/>
                  </a:lnTo>
                  <a:lnTo>
                    <a:pt x="580" y="114"/>
                  </a:lnTo>
                  <a:lnTo>
                    <a:pt x="616" y="114"/>
                  </a:lnTo>
                  <a:lnTo>
                    <a:pt x="615" y="121"/>
                  </a:lnTo>
                  <a:lnTo>
                    <a:pt x="615" y="130"/>
                  </a:lnTo>
                  <a:lnTo>
                    <a:pt x="611" y="137"/>
                  </a:lnTo>
                  <a:lnTo>
                    <a:pt x="608" y="142"/>
                  </a:lnTo>
                  <a:lnTo>
                    <a:pt x="604" y="149"/>
                  </a:lnTo>
                  <a:lnTo>
                    <a:pt x="599" y="154"/>
                  </a:lnTo>
                  <a:lnTo>
                    <a:pt x="592" y="159"/>
                  </a:lnTo>
                  <a:lnTo>
                    <a:pt x="587" y="165"/>
                  </a:lnTo>
                  <a:lnTo>
                    <a:pt x="580" y="170"/>
                  </a:lnTo>
                  <a:lnTo>
                    <a:pt x="573" y="175"/>
                  </a:lnTo>
                  <a:lnTo>
                    <a:pt x="564" y="180"/>
                  </a:lnTo>
                  <a:lnTo>
                    <a:pt x="557" y="184"/>
                  </a:lnTo>
                  <a:lnTo>
                    <a:pt x="549" y="187"/>
                  </a:lnTo>
                  <a:lnTo>
                    <a:pt x="538" y="192"/>
                  </a:lnTo>
                  <a:lnTo>
                    <a:pt x="530" y="196"/>
                  </a:lnTo>
                  <a:lnTo>
                    <a:pt x="519" y="199"/>
                  </a:lnTo>
                  <a:lnTo>
                    <a:pt x="509" y="203"/>
                  </a:lnTo>
                  <a:lnTo>
                    <a:pt x="498" y="206"/>
                  </a:lnTo>
                  <a:lnTo>
                    <a:pt x="486" y="208"/>
                  </a:lnTo>
                  <a:lnTo>
                    <a:pt x="474" y="211"/>
                  </a:lnTo>
                  <a:lnTo>
                    <a:pt x="462" y="215"/>
                  </a:lnTo>
                  <a:lnTo>
                    <a:pt x="450" y="217"/>
                  </a:lnTo>
                  <a:lnTo>
                    <a:pt x="438" y="218"/>
                  </a:lnTo>
                  <a:lnTo>
                    <a:pt x="424" y="220"/>
                  </a:lnTo>
                  <a:lnTo>
                    <a:pt x="410" y="222"/>
                  </a:lnTo>
                  <a:lnTo>
                    <a:pt x="396" y="223"/>
                  </a:lnTo>
                  <a:lnTo>
                    <a:pt x="382" y="225"/>
                  </a:lnTo>
                  <a:lnTo>
                    <a:pt x="368" y="227"/>
                  </a:lnTo>
                  <a:lnTo>
                    <a:pt x="354" y="227"/>
                  </a:lnTo>
                  <a:lnTo>
                    <a:pt x="339" y="229"/>
                  </a:lnTo>
                  <a:lnTo>
                    <a:pt x="323" y="229"/>
                  </a:lnTo>
                  <a:lnTo>
                    <a:pt x="309" y="229"/>
                  </a:lnTo>
                  <a:lnTo>
                    <a:pt x="309" y="229"/>
                  </a:lnTo>
                  <a:lnTo>
                    <a:pt x="309" y="229"/>
                  </a:lnTo>
                  <a:close/>
                  <a:moveTo>
                    <a:pt x="0" y="114"/>
                  </a:moveTo>
                  <a:lnTo>
                    <a:pt x="37" y="114"/>
                  </a:lnTo>
                  <a:lnTo>
                    <a:pt x="37" y="114"/>
                  </a:lnTo>
                  <a:lnTo>
                    <a:pt x="37" y="118"/>
                  </a:lnTo>
                  <a:lnTo>
                    <a:pt x="39" y="119"/>
                  </a:lnTo>
                  <a:lnTo>
                    <a:pt x="39" y="123"/>
                  </a:lnTo>
                  <a:lnTo>
                    <a:pt x="40" y="125"/>
                  </a:lnTo>
                  <a:lnTo>
                    <a:pt x="44" y="128"/>
                  </a:lnTo>
                  <a:lnTo>
                    <a:pt x="46" y="132"/>
                  </a:lnTo>
                  <a:lnTo>
                    <a:pt x="49" y="135"/>
                  </a:lnTo>
                  <a:lnTo>
                    <a:pt x="54" y="139"/>
                  </a:lnTo>
                  <a:lnTo>
                    <a:pt x="58" y="142"/>
                  </a:lnTo>
                  <a:lnTo>
                    <a:pt x="65" y="145"/>
                  </a:lnTo>
                  <a:lnTo>
                    <a:pt x="70" y="149"/>
                  </a:lnTo>
                  <a:lnTo>
                    <a:pt x="77" y="152"/>
                  </a:lnTo>
                  <a:lnTo>
                    <a:pt x="84" y="156"/>
                  </a:lnTo>
                  <a:lnTo>
                    <a:pt x="92" y="159"/>
                  </a:lnTo>
                  <a:lnTo>
                    <a:pt x="101" y="163"/>
                  </a:lnTo>
                  <a:lnTo>
                    <a:pt x="110" y="166"/>
                  </a:lnTo>
                  <a:lnTo>
                    <a:pt x="120" y="170"/>
                  </a:lnTo>
                  <a:lnTo>
                    <a:pt x="129" y="173"/>
                  </a:lnTo>
                  <a:lnTo>
                    <a:pt x="139" y="175"/>
                  </a:lnTo>
                  <a:lnTo>
                    <a:pt x="151" y="178"/>
                  </a:lnTo>
                  <a:lnTo>
                    <a:pt x="162" y="180"/>
                  </a:lnTo>
                  <a:lnTo>
                    <a:pt x="174" y="182"/>
                  </a:lnTo>
                  <a:lnTo>
                    <a:pt x="186" y="185"/>
                  </a:lnTo>
                  <a:lnTo>
                    <a:pt x="198" y="187"/>
                  </a:lnTo>
                  <a:lnTo>
                    <a:pt x="212" y="189"/>
                  </a:lnTo>
                  <a:lnTo>
                    <a:pt x="224" y="189"/>
                  </a:lnTo>
                  <a:lnTo>
                    <a:pt x="238" y="191"/>
                  </a:lnTo>
                  <a:lnTo>
                    <a:pt x="252" y="192"/>
                  </a:lnTo>
                  <a:lnTo>
                    <a:pt x="266" y="192"/>
                  </a:lnTo>
                  <a:lnTo>
                    <a:pt x="280" y="194"/>
                  </a:lnTo>
                  <a:lnTo>
                    <a:pt x="294" y="194"/>
                  </a:lnTo>
                  <a:lnTo>
                    <a:pt x="309" y="194"/>
                  </a:lnTo>
                  <a:lnTo>
                    <a:pt x="309" y="229"/>
                  </a:lnTo>
                  <a:lnTo>
                    <a:pt x="294" y="229"/>
                  </a:lnTo>
                  <a:lnTo>
                    <a:pt x="278" y="229"/>
                  </a:lnTo>
                  <a:lnTo>
                    <a:pt x="264" y="227"/>
                  </a:lnTo>
                  <a:lnTo>
                    <a:pt x="249" y="227"/>
                  </a:lnTo>
                  <a:lnTo>
                    <a:pt x="235" y="225"/>
                  </a:lnTo>
                  <a:lnTo>
                    <a:pt x="221" y="223"/>
                  </a:lnTo>
                  <a:lnTo>
                    <a:pt x="207" y="222"/>
                  </a:lnTo>
                  <a:lnTo>
                    <a:pt x="193" y="220"/>
                  </a:lnTo>
                  <a:lnTo>
                    <a:pt x="181" y="218"/>
                  </a:lnTo>
                  <a:lnTo>
                    <a:pt x="167" y="217"/>
                  </a:lnTo>
                  <a:lnTo>
                    <a:pt x="155" y="215"/>
                  </a:lnTo>
                  <a:lnTo>
                    <a:pt x="143" y="211"/>
                  </a:lnTo>
                  <a:lnTo>
                    <a:pt x="131" y="208"/>
                  </a:lnTo>
                  <a:lnTo>
                    <a:pt x="120" y="206"/>
                  </a:lnTo>
                  <a:lnTo>
                    <a:pt x="108" y="203"/>
                  </a:lnTo>
                  <a:lnTo>
                    <a:pt x="98" y="199"/>
                  </a:lnTo>
                  <a:lnTo>
                    <a:pt x="87" y="196"/>
                  </a:lnTo>
                  <a:lnTo>
                    <a:pt x="79" y="192"/>
                  </a:lnTo>
                  <a:lnTo>
                    <a:pt x="70" y="187"/>
                  </a:lnTo>
                  <a:lnTo>
                    <a:pt x="61" y="184"/>
                  </a:lnTo>
                  <a:lnTo>
                    <a:pt x="53" y="180"/>
                  </a:lnTo>
                  <a:lnTo>
                    <a:pt x="44" y="175"/>
                  </a:lnTo>
                  <a:lnTo>
                    <a:pt x="37" y="170"/>
                  </a:lnTo>
                  <a:lnTo>
                    <a:pt x="30" y="165"/>
                  </a:lnTo>
                  <a:lnTo>
                    <a:pt x="25" y="159"/>
                  </a:lnTo>
                  <a:lnTo>
                    <a:pt x="20" y="154"/>
                  </a:lnTo>
                  <a:lnTo>
                    <a:pt x="14" y="149"/>
                  </a:lnTo>
                  <a:lnTo>
                    <a:pt x="9" y="142"/>
                  </a:lnTo>
                  <a:lnTo>
                    <a:pt x="6" y="137"/>
                  </a:lnTo>
                  <a:lnTo>
                    <a:pt x="4" y="130"/>
                  </a:lnTo>
                  <a:lnTo>
                    <a:pt x="2" y="121"/>
                  </a:lnTo>
                  <a:lnTo>
                    <a:pt x="0" y="114"/>
                  </a:lnTo>
                  <a:lnTo>
                    <a:pt x="0" y="114"/>
                  </a:lnTo>
                  <a:lnTo>
                    <a:pt x="0" y="114"/>
                  </a:lnTo>
                  <a:close/>
                  <a:moveTo>
                    <a:pt x="309" y="0"/>
                  </a:moveTo>
                  <a:lnTo>
                    <a:pt x="309" y="35"/>
                  </a:lnTo>
                  <a:lnTo>
                    <a:pt x="309" y="35"/>
                  </a:lnTo>
                  <a:lnTo>
                    <a:pt x="294" y="35"/>
                  </a:lnTo>
                  <a:lnTo>
                    <a:pt x="280" y="36"/>
                  </a:lnTo>
                  <a:lnTo>
                    <a:pt x="266" y="36"/>
                  </a:lnTo>
                  <a:lnTo>
                    <a:pt x="252" y="36"/>
                  </a:lnTo>
                  <a:lnTo>
                    <a:pt x="238" y="38"/>
                  </a:lnTo>
                  <a:lnTo>
                    <a:pt x="224" y="40"/>
                  </a:lnTo>
                  <a:lnTo>
                    <a:pt x="212" y="41"/>
                  </a:lnTo>
                  <a:lnTo>
                    <a:pt x="198" y="43"/>
                  </a:lnTo>
                  <a:lnTo>
                    <a:pt x="186" y="45"/>
                  </a:lnTo>
                  <a:lnTo>
                    <a:pt x="174" y="47"/>
                  </a:lnTo>
                  <a:lnTo>
                    <a:pt x="162" y="48"/>
                  </a:lnTo>
                  <a:lnTo>
                    <a:pt x="151" y="50"/>
                  </a:lnTo>
                  <a:lnTo>
                    <a:pt x="139" y="54"/>
                  </a:lnTo>
                  <a:lnTo>
                    <a:pt x="129" y="57"/>
                  </a:lnTo>
                  <a:lnTo>
                    <a:pt x="120" y="59"/>
                  </a:lnTo>
                  <a:lnTo>
                    <a:pt x="110" y="62"/>
                  </a:lnTo>
                  <a:lnTo>
                    <a:pt x="101" y="66"/>
                  </a:lnTo>
                  <a:lnTo>
                    <a:pt x="92" y="69"/>
                  </a:lnTo>
                  <a:lnTo>
                    <a:pt x="84" y="73"/>
                  </a:lnTo>
                  <a:lnTo>
                    <a:pt x="77" y="76"/>
                  </a:lnTo>
                  <a:lnTo>
                    <a:pt x="70" y="80"/>
                  </a:lnTo>
                  <a:lnTo>
                    <a:pt x="65" y="83"/>
                  </a:lnTo>
                  <a:lnTo>
                    <a:pt x="58" y="87"/>
                  </a:lnTo>
                  <a:lnTo>
                    <a:pt x="54" y="90"/>
                  </a:lnTo>
                  <a:lnTo>
                    <a:pt x="49" y="93"/>
                  </a:lnTo>
                  <a:lnTo>
                    <a:pt x="46" y="97"/>
                  </a:lnTo>
                  <a:lnTo>
                    <a:pt x="44" y="100"/>
                  </a:lnTo>
                  <a:lnTo>
                    <a:pt x="40" y="104"/>
                  </a:lnTo>
                  <a:lnTo>
                    <a:pt x="39" y="107"/>
                  </a:lnTo>
                  <a:lnTo>
                    <a:pt x="39" y="109"/>
                  </a:lnTo>
                  <a:lnTo>
                    <a:pt x="37" y="113"/>
                  </a:lnTo>
                  <a:lnTo>
                    <a:pt x="37" y="114"/>
                  </a:lnTo>
                  <a:lnTo>
                    <a:pt x="0" y="114"/>
                  </a:lnTo>
                  <a:lnTo>
                    <a:pt x="2" y="107"/>
                  </a:lnTo>
                  <a:lnTo>
                    <a:pt x="4" y="100"/>
                  </a:lnTo>
                  <a:lnTo>
                    <a:pt x="6" y="93"/>
                  </a:lnTo>
                  <a:lnTo>
                    <a:pt x="9" y="87"/>
                  </a:lnTo>
                  <a:lnTo>
                    <a:pt x="14" y="80"/>
                  </a:lnTo>
                  <a:lnTo>
                    <a:pt x="20" y="74"/>
                  </a:lnTo>
                  <a:lnTo>
                    <a:pt x="25" y="69"/>
                  </a:lnTo>
                  <a:lnTo>
                    <a:pt x="30" y="64"/>
                  </a:lnTo>
                  <a:lnTo>
                    <a:pt x="37" y="59"/>
                  </a:lnTo>
                  <a:lnTo>
                    <a:pt x="44" y="54"/>
                  </a:lnTo>
                  <a:lnTo>
                    <a:pt x="53" y="50"/>
                  </a:lnTo>
                  <a:lnTo>
                    <a:pt x="61" y="45"/>
                  </a:lnTo>
                  <a:lnTo>
                    <a:pt x="70" y="41"/>
                  </a:lnTo>
                  <a:lnTo>
                    <a:pt x="79" y="36"/>
                  </a:lnTo>
                  <a:lnTo>
                    <a:pt x="87" y="33"/>
                  </a:lnTo>
                  <a:lnTo>
                    <a:pt x="98" y="29"/>
                  </a:lnTo>
                  <a:lnTo>
                    <a:pt x="108" y="26"/>
                  </a:lnTo>
                  <a:lnTo>
                    <a:pt x="120" y="22"/>
                  </a:lnTo>
                  <a:lnTo>
                    <a:pt x="131" y="21"/>
                  </a:lnTo>
                  <a:lnTo>
                    <a:pt x="143" y="17"/>
                  </a:lnTo>
                  <a:lnTo>
                    <a:pt x="155" y="16"/>
                  </a:lnTo>
                  <a:lnTo>
                    <a:pt x="167" y="12"/>
                  </a:lnTo>
                  <a:lnTo>
                    <a:pt x="181" y="10"/>
                  </a:lnTo>
                  <a:lnTo>
                    <a:pt x="193" y="9"/>
                  </a:lnTo>
                  <a:lnTo>
                    <a:pt x="207" y="7"/>
                  </a:lnTo>
                  <a:lnTo>
                    <a:pt x="221" y="5"/>
                  </a:lnTo>
                  <a:lnTo>
                    <a:pt x="235" y="3"/>
                  </a:lnTo>
                  <a:lnTo>
                    <a:pt x="249" y="2"/>
                  </a:lnTo>
                  <a:lnTo>
                    <a:pt x="264" y="2"/>
                  </a:lnTo>
                  <a:lnTo>
                    <a:pt x="278" y="2"/>
                  </a:lnTo>
                  <a:lnTo>
                    <a:pt x="294" y="0"/>
                  </a:lnTo>
                  <a:lnTo>
                    <a:pt x="309" y="0"/>
                  </a:lnTo>
                  <a:lnTo>
                    <a:pt x="309"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íS1ïḓe">
              <a:extLst>
                <a:ext uri="{FF2B5EF4-FFF2-40B4-BE49-F238E27FC236}">
                  <a16:creationId xmlns:a16="http://schemas.microsoft.com/office/drawing/2014/main" id="{E9BBEB41-E3C3-478A-AD7E-39A6315BDBEC}"/>
                </a:ext>
              </a:extLst>
            </p:cNvPr>
            <p:cNvSpPr/>
            <p:nvPr/>
          </p:nvSpPr>
          <p:spPr bwMode="auto">
            <a:xfrm>
              <a:off x="3303298" y="2269109"/>
              <a:ext cx="1502986" cy="5053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ṩ1ïḓè">
              <a:extLst>
                <a:ext uri="{FF2B5EF4-FFF2-40B4-BE49-F238E27FC236}">
                  <a16:creationId xmlns:a16="http://schemas.microsoft.com/office/drawing/2014/main" id="{4A5BD8BA-810D-42B7-9022-50EEC10FDBEC}"/>
                </a:ext>
              </a:extLst>
            </p:cNvPr>
            <p:cNvSpPr/>
            <p:nvPr/>
          </p:nvSpPr>
          <p:spPr bwMode="auto">
            <a:xfrm>
              <a:off x="5928963" y="4134164"/>
              <a:ext cx="62516" cy="16749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iṣḻîḋe">
              <a:extLst>
                <a:ext uri="{FF2B5EF4-FFF2-40B4-BE49-F238E27FC236}">
                  <a16:creationId xmlns:a16="http://schemas.microsoft.com/office/drawing/2014/main" id="{CBE509FF-263F-4107-B86A-F17986F7F7F6}"/>
                </a:ext>
              </a:extLst>
            </p:cNvPr>
            <p:cNvSpPr/>
            <p:nvPr/>
          </p:nvSpPr>
          <p:spPr bwMode="auto">
            <a:xfrm>
              <a:off x="5254313" y="5866373"/>
              <a:ext cx="1406606" cy="270902"/>
            </a:xfrm>
            <a:custGeom>
              <a:avLst/>
              <a:gdLst>
                <a:gd name="T0" fmla="*/ 149 w 311"/>
                <a:gd name="T1" fmla="*/ 60 h 60"/>
                <a:gd name="T2" fmla="*/ 134 w 311"/>
                <a:gd name="T3" fmla="*/ 60 h 60"/>
                <a:gd name="T4" fmla="*/ 25 w 311"/>
                <a:gd name="T5" fmla="*/ 60 h 60"/>
                <a:gd name="T6" fmla="*/ 30 w 311"/>
                <a:gd name="T7" fmla="*/ 23 h 60"/>
                <a:gd name="T8" fmla="*/ 92 w 311"/>
                <a:gd name="T9" fmla="*/ 0 h 60"/>
                <a:gd name="T10" fmla="*/ 149 w 311"/>
                <a:gd name="T11" fmla="*/ 0 h 60"/>
                <a:gd name="T12" fmla="*/ 149 w 311"/>
                <a:gd name="T13" fmla="*/ 0 h 60"/>
                <a:gd name="T14" fmla="*/ 220 w 311"/>
                <a:gd name="T15" fmla="*/ 0 h 60"/>
                <a:gd name="T16" fmla="*/ 282 w 311"/>
                <a:gd name="T17" fmla="*/ 23 h 60"/>
                <a:gd name="T18" fmla="*/ 286 w 311"/>
                <a:gd name="T19" fmla="*/ 60 h 60"/>
                <a:gd name="T20" fmla="*/ 149 w 311"/>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60">
                  <a:moveTo>
                    <a:pt x="149" y="60"/>
                  </a:moveTo>
                  <a:cubicBezTo>
                    <a:pt x="134" y="60"/>
                    <a:pt x="134" y="60"/>
                    <a:pt x="134" y="60"/>
                  </a:cubicBezTo>
                  <a:cubicBezTo>
                    <a:pt x="25" y="60"/>
                    <a:pt x="25" y="60"/>
                    <a:pt x="25" y="60"/>
                  </a:cubicBezTo>
                  <a:cubicBezTo>
                    <a:pt x="1" y="60"/>
                    <a:pt x="0" y="29"/>
                    <a:pt x="30" y="23"/>
                  </a:cubicBezTo>
                  <a:cubicBezTo>
                    <a:pt x="50" y="19"/>
                    <a:pt x="75" y="10"/>
                    <a:pt x="92" y="0"/>
                  </a:cubicBezTo>
                  <a:cubicBezTo>
                    <a:pt x="149" y="0"/>
                    <a:pt x="149" y="0"/>
                    <a:pt x="149" y="0"/>
                  </a:cubicBezTo>
                  <a:cubicBezTo>
                    <a:pt x="149" y="0"/>
                    <a:pt x="149" y="0"/>
                    <a:pt x="149" y="0"/>
                  </a:cubicBezTo>
                  <a:cubicBezTo>
                    <a:pt x="220" y="0"/>
                    <a:pt x="220" y="0"/>
                    <a:pt x="220" y="0"/>
                  </a:cubicBezTo>
                  <a:cubicBezTo>
                    <a:pt x="237" y="11"/>
                    <a:pt x="257" y="18"/>
                    <a:pt x="282" y="23"/>
                  </a:cubicBezTo>
                  <a:cubicBezTo>
                    <a:pt x="307" y="28"/>
                    <a:pt x="311" y="60"/>
                    <a:pt x="286" y="60"/>
                  </a:cubicBezTo>
                  <a:lnTo>
                    <a:pt x="149" y="6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iṩļîḓe">
              <a:extLst>
                <a:ext uri="{FF2B5EF4-FFF2-40B4-BE49-F238E27FC236}">
                  <a16:creationId xmlns:a16="http://schemas.microsoft.com/office/drawing/2014/main" id="{CC42AED3-16B5-4C48-8CF8-2BBC8886FA8F}"/>
                </a:ext>
              </a:extLst>
            </p:cNvPr>
            <p:cNvSpPr/>
            <p:nvPr/>
          </p:nvSpPr>
          <p:spPr bwMode="auto">
            <a:xfrm>
              <a:off x="5928963" y="5866373"/>
              <a:ext cx="62516" cy="2709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sḷïḋe">
              <a:extLst>
                <a:ext uri="{FF2B5EF4-FFF2-40B4-BE49-F238E27FC236}">
                  <a16:creationId xmlns:a16="http://schemas.microsoft.com/office/drawing/2014/main" id="{14607AAF-D04F-446C-ACCE-5642D58B9348}"/>
                </a:ext>
              </a:extLst>
            </p:cNvPr>
            <p:cNvSpPr/>
            <p:nvPr/>
          </p:nvSpPr>
          <p:spPr bwMode="auto">
            <a:xfrm>
              <a:off x="5204821" y="1185501"/>
              <a:ext cx="1510799" cy="979415"/>
            </a:xfrm>
            <a:custGeom>
              <a:avLst/>
              <a:gdLst>
                <a:gd name="T0" fmla="*/ 167 w 334"/>
                <a:gd name="T1" fmla="*/ 0 h 217"/>
                <a:gd name="T2" fmla="*/ 167 w 334"/>
                <a:gd name="T3" fmla="*/ 217 h 217"/>
                <a:gd name="T4" fmla="*/ 167 w 334"/>
                <a:gd name="T5" fmla="*/ 0 h 217"/>
              </a:gdLst>
              <a:ahLst/>
              <a:cxnLst>
                <a:cxn ang="0">
                  <a:pos x="T0" y="T1"/>
                </a:cxn>
                <a:cxn ang="0">
                  <a:pos x="T2" y="T3"/>
                </a:cxn>
                <a:cxn ang="0">
                  <a:pos x="T4" y="T5"/>
                </a:cxn>
              </a:cxnLst>
              <a:rect l="0" t="0" r="r" b="b"/>
              <a:pathLst>
                <a:path w="334" h="217">
                  <a:moveTo>
                    <a:pt x="167" y="0"/>
                  </a:moveTo>
                  <a:cubicBezTo>
                    <a:pt x="334" y="0"/>
                    <a:pt x="288" y="217"/>
                    <a:pt x="167" y="217"/>
                  </a:cubicBezTo>
                  <a:cubicBezTo>
                    <a:pt x="46" y="217"/>
                    <a:pt x="0" y="0"/>
                    <a:pt x="167" y="0"/>
                  </a:cubicBezTo>
                  <a:close/>
                </a:path>
              </a:pathLst>
            </a:custGeom>
            <a:noFill/>
            <a:ln w="57150" cap="rnd">
              <a:solidFill>
                <a:srgbClr val="4D4D4D"/>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20" name="îṥľîḑè">
              <a:extLst>
                <a:ext uri="{FF2B5EF4-FFF2-40B4-BE49-F238E27FC236}">
                  <a16:creationId xmlns:a16="http://schemas.microsoft.com/office/drawing/2014/main" id="{95FEE377-F636-474E-946B-EE6EC05B2A10}"/>
                </a:ext>
              </a:extLst>
            </p:cNvPr>
            <p:cNvSpPr/>
            <p:nvPr/>
          </p:nvSpPr>
          <p:spPr bwMode="auto">
            <a:xfrm>
              <a:off x="5204821" y="1185501"/>
              <a:ext cx="1510799" cy="979415"/>
            </a:xfrm>
            <a:custGeom>
              <a:avLst/>
              <a:gdLst>
                <a:gd name="T0" fmla="*/ 167 w 334"/>
                <a:gd name="T1" fmla="*/ 0 h 217"/>
                <a:gd name="T2" fmla="*/ 167 w 334"/>
                <a:gd name="T3" fmla="*/ 217 h 217"/>
                <a:gd name="T4" fmla="*/ 167 w 334"/>
                <a:gd name="T5" fmla="*/ 0 h 217"/>
              </a:gdLst>
              <a:ahLst/>
              <a:cxnLst>
                <a:cxn ang="0">
                  <a:pos x="T0" y="T1"/>
                </a:cxn>
                <a:cxn ang="0">
                  <a:pos x="T2" y="T3"/>
                </a:cxn>
                <a:cxn ang="0">
                  <a:pos x="T4" y="T5"/>
                </a:cxn>
              </a:cxnLst>
              <a:rect l="0" t="0" r="r" b="b"/>
              <a:pathLst>
                <a:path w="334" h="217">
                  <a:moveTo>
                    <a:pt x="167" y="0"/>
                  </a:moveTo>
                  <a:cubicBezTo>
                    <a:pt x="334" y="0"/>
                    <a:pt x="288" y="217"/>
                    <a:pt x="167" y="217"/>
                  </a:cubicBezTo>
                  <a:cubicBezTo>
                    <a:pt x="46" y="217"/>
                    <a:pt x="0" y="0"/>
                    <a:pt x="16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śľidé">
              <a:extLst>
                <a:ext uri="{FF2B5EF4-FFF2-40B4-BE49-F238E27FC236}">
                  <a16:creationId xmlns:a16="http://schemas.microsoft.com/office/drawing/2014/main" id="{7AC73105-4A83-41CA-980D-D86BB8FBD8E3}"/>
                </a:ext>
              </a:extLst>
            </p:cNvPr>
            <p:cNvSpPr/>
            <p:nvPr/>
          </p:nvSpPr>
          <p:spPr bwMode="auto">
            <a:xfrm>
              <a:off x="5439255" y="1172476"/>
              <a:ext cx="1049746" cy="523571"/>
            </a:xfrm>
            <a:custGeom>
              <a:avLst/>
              <a:gdLst>
                <a:gd name="T0" fmla="*/ 230 w 232"/>
                <a:gd name="T1" fmla="*/ 107 h 116"/>
                <a:gd name="T2" fmla="*/ 157 w 232"/>
                <a:gd name="T3" fmla="*/ 36 h 116"/>
                <a:gd name="T4" fmla="*/ 0 w 232"/>
                <a:gd name="T5" fmla="*/ 95 h 116"/>
                <a:gd name="T6" fmla="*/ 115 w 232"/>
                <a:gd name="T7" fmla="*/ 0 h 116"/>
                <a:gd name="T8" fmla="*/ 230 w 232"/>
                <a:gd name="T9" fmla="*/ 107 h 116"/>
              </a:gdLst>
              <a:ahLst/>
              <a:cxnLst>
                <a:cxn ang="0">
                  <a:pos x="T0" y="T1"/>
                </a:cxn>
                <a:cxn ang="0">
                  <a:pos x="T2" y="T3"/>
                </a:cxn>
                <a:cxn ang="0">
                  <a:pos x="T4" y="T5"/>
                </a:cxn>
                <a:cxn ang="0">
                  <a:pos x="T6" y="T7"/>
                </a:cxn>
                <a:cxn ang="0">
                  <a:pos x="T8" y="T9"/>
                </a:cxn>
              </a:cxnLst>
              <a:rect l="0" t="0" r="r" b="b"/>
              <a:pathLst>
                <a:path w="232" h="116">
                  <a:moveTo>
                    <a:pt x="230" y="107"/>
                  </a:moveTo>
                  <a:cubicBezTo>
                    <a:pt x="175" y="85"/>
                    <a:pt x="163" y="64"/>
                    <a:pt x="157" y="36"/>
                  </a:cubicBezTo>
                  <a:cubicBezTo>
                    <a:pt x="141" y="97"/>
                    <a:pt x="52" y="116"/>
                    <a:pt x="0" y="95"/>
                  </a:cubicBezTo>
                  <a:cubicBezTo>
                    <a:pt x="3" y="44"/>
                    <a:pt x="37" y="0"/>
                    <a:pt x="115" y="0"/>
                  </a:cubicBezTo>
                  <a:cubicBezTo>
                    <a:pt x="199" y="0"/>
                    <a:pt x="232" y="52"/>
                    <a:pt x="230" y="107"/>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iṥḻïḑe">
              <a:extLst>
                <a:ext uri="{FF2B5EF4-FFF2-40B4-BE49-F238E27FC236}">
                  <a16:creationId xmlns:a16="http://schemas.microsoft.com/office/drawing/2014/main" id="{F8952AF9-0771-4529-A66D-8B121CC60068}"/>
                </a:ext>
              </a:extLst>
            </p:cNvPr>
            <p:cNvSpPr/>
            <p:nvPr/>
          </p:nvSpPr>
          <p:spPr bwMode="auto">
            <a:xfrm>
              <a:off x="3519499" y="1706466"/>
              <a:ext cx="450636" cy="846569"/>
            </a:xfrm>
            <a:custGeom>
              <a:avLst/>
              <a:gdLst>
                <a:gd name="T0" fmla="*/ 88 w 173"/>
                <a:gd name="T1" fmla="*/ 308 h 325"/>
                <a:gd name="T2" fmla="*/ 74 w 173"/>
                <a:gd name="T3" fmla="*/ 294 h 325"/>
                <a:gd name="T4" fmla="*/ 109 w 173"/>
                <a:gd name="T5" fmla="*/ 280 h 325"/>
                <a:gd name="T6" fmla="*/ 106 w 173"/>
                <a:gd name="T7" fmla="*/ 277 h 325"/>
                <a:gd name="T8" fmla="*/ 106 w 173"/>
                <a:gd name="T9" fmla="*/ 277 h 325"/>
                <a:gd name="T10" fmla="*/ 125 w 173"/>
                <a:gd name="T11" fmla="*/ 313 h 325"/>
                <a:gd name="T12" fmla="*/ 114 w 173"/>
                <a:gd name="T13" fmla="*/ 312 h 325"/>
                <a:gd name="T14" fmla="*/ 116 w 173"/>
                <a:gd name="T15" fmla="*/ 277 h 325"/>
                <a:gd name="T16" fmla="*/ 137 w 173"/>
                <a:gd name="T17" fmla="*/ 280 h 325"/>
                <a:gd name="T18" fmla="*/ 154 w 173"/>
                <a:gd name="T19" fmla="*/ 301 h 325"/>
                <a:gd name="T20" fmla="*/ 111 w 173"/>
                <a:gd name="T21" fmla="*/ 291 h 325"/>
                <a:gd name="T22" fmla="*/ 125 w 173"/>
                <a:gd name="T23" fmla="*/ 287 h 325"/>
                <a:gd name="T24" fmla="*/ 142 w 173"/>
                <a:gd name="T25" fmla="*/ 318 h 325"/>
                <a:gd name="T26" fmla="*/ 116 w 173"/>
                <a:gd name="T27" fmla="*/ 324 h 325"/>
                <a:gd name="T28" fmla="*/ 87 w 173"/>
                <a:gd name="T29" fmla="*/ 325 h 325"/>
                <a:gd name="T30" fmla="*/ 48 w 173"/>
                <a:gd name="T31" fmla="*/ 287 h 325"/>
                <a:gd name="T32" fmla="*/ 71 w 173"/>
                <a:gd name="T33" fmla="*/ 291 h 325"/>
                <a:gd name="T34" fmla="*/ 71 w 173"/>
                <a:gd name="T35" fmla="*/ 325 h 325"/>
                <a:gd name="T36" fmla="*/ 41 w 173"/>
                <a:gd name="T37" fmla="*/ 322 h 325"/>
                <a:gd name="T38" fmla="*/ 19 w 173"/>
                <a:gd name="T39" fmla="*/ 301 h 325"/>
                <a:gd name="T40" fmla="*/ 55 w 173"/>
                <a:gd name="T41" fmla="*/ 313 h 325"/>
                <a:gd name="T42" fmla="*/ 47 w 173"/>
                <a:gd name="T43" fmla="*/ 313 h 325"/>
                <a:gd name="T44" fmla="*/ 29 w 173"/>
                <a:gd name="T45" fmla="*/ 284 h 325"/>
                <a:gd name="T46" fmla="*/ 48 w 173"/>
                <a:gd name="T47" fmla="*/ 279 h 325"/>
                <a:gd name="T48" fmla="*/ 69 w 173"/>
                <a:gd name="T49" fmla="*/ 277 h 325"/>
                <a:gd name="T50" fmla="*/ 97 w 173"/>
                <a:gd name="T51" fmla="*/ 296 h 325"/>
                <a:gd name="T52" fmla="*/ 83 w 173"/>
                <a:gd name="T53" fmla="*/ 308 h 325"/>
                <a:gd name="T54" fmla="*/ 68 w 173"/>
                <a:gd name="T55" fmla="*/ 277 h 325"/>
                <a:gd name="T56" fmla="*/ 64 w 173"/>
                <a:gd name="T57" fmla="*/ 280 h 325"/>
                <a:gd name="T58" fmla="*/ 64 w 173"/>
                <a:gd name="T59" fmla="*/ 284 h 325"/>
                <a:gd name="T60" fmla="*/ 64 w 173"/>
                <a:gd name="T61" fmla="*/ 166 h 325"/>
                <a:gd name="T62" fmla="*/ 71 w 173"/>
                <a:gd name="T63" fmla="*/ 156 h 325"/>
                <a:gd name="T64" fmla="*/ 83 w 173"/>
                <a:gd name="T65" fmla="*/ 154 h 325"/>
                <a:gd name="T66" fmla="*/ 94 w 173"/>
                <a:gd name="T67" fmla="*/ 157 h 325"/>
                <a:gd name="T68" fmla="*/ 99 w 173"/>
                <a:gd name="T69" fmla="*/ 168 h 325"/>
                <a:gd name="T70" fmla="*/ 41 w 173"/>
                <a:gd name="T71" fmla="*/ 59 h 325"/>
                <a:gd name="T72" fmla="*/ 41 w 173"/>
                <a:gd name="T73" fmla="*/ 131 h 325"/>
                <a:gd name="T74" fmla="*/ 52 w 173"/>
                <a:gd name="T75" fmla="*/ 183 h 325"/>
                <a:gd name="T76" fmla="*/ 0 w 173"/>
                <a:gd name="T77" fmla="*/ 97 h 325"/>
                <a:gd name="T78" fmla="*/ 21 w 173"/>
                <a:gd name="T79" fmla="*/ 13 h 325"/>
                <a:gd name="T80" fmla="*/ 26 w 173"/>
                <a:gd name="T81" fmla="*/ 3 h 325"/>
                <a:gd name="T82" fmla="*/ 38 w 173"/>
                <a:gd name="T83" fmla="*/ 0 h 325"/>
                <a:gd name="T84" fmla="*/ 50 w 173"/>
                <a:gd name="T85" fmla="*/ 3 h 325"/>
                <a:gd name="T86" fmla="*/ 55 w 173"/>
                <a:gd name="T87" fmla="*/ 12 h 325"/>
                <a:gd name="T88" fmla="*/ 55 w 173"/>
                <a:gd name="T89" fmla="*/ 24 h 325"/>
                <a:gd name="T90" fmla="*/ 140 w 173"/>
                <a:gd name="T91" fmla="*/ 0 h 325"/>
                <a:gd name="T92" fmla="*/ 149 w 173"/>
                <a:gd name="T93" fmla="*/ 7 h 325"/>
                <a:gd name="T94" fmla="*/ 153 w 173"/>
                <a:gd name="T95" fmla="*/ 19 h 325"/>
                <a:gd name="T96" fmla="*/ 147 w 173"/>
                <a:gd name="T97" fmla="*/ 29 h 325"/>
                <a:gd name="T98" fmla="*/ 137 w 173"/>
                <a:gd name="T99" fmla="*/ 34 h 325"/>
                <a:gd name="T100" fmla="*/ 127 w 173"/>
                <a:gd name="T101" fmla="*/ 138 h 325"/>
                <a:gd name="T102" fmla="*/ 133 w 173"/>
                <a:gd name="T103" fmla="*/ 69 h 325"/>
                <a:gd name="T104" fmla="*/ 156 w 173"/>
                <a:gd name="T105" fmla="*/ 22 h 325"/>
                <a:gd name="T106" fmla="*/ 173 w 173"/>
                <a:gd name="T107" fmla="*/ 112 h 325"/>
                <a:gd name="T108" fmla="*/ 102 w 173"/>
                <a:gd name="T109" fmla="*/ 187 h 325"/>
                <a:gd name="T110" fmla="*/ 83 w 173"/>
                <a:gd name="T111" fmla="*/ 187 h 325"/>
                <a:gd name="T112" fmla="*/ 74 w 173"/>
                <a:gd name="T113" fmla="*/ 178 h 325"/>
                <a:gd name="T114" fmla="*/ 73 w 173"/>
                <a:gd name="T115" fmla="*/ 166 h 325"/>
                <a:gd name="T116" fmla="*/ 80 w 173"/>
                <a:gd name="T117" fmla="*/ 157 h 325"/>
                <a:gd name="T118" fmla="*/ 90 w 173"/>
                <a:gd name="T119" fmla="*/ 15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3" h="325">
                  <a:moveTo>
                    <a:pt x="106" y="277"/>
                  </a:moveTo>
                  <a:lnTo>
                    <a:pt x="104" y="312"/>
                  </a:lnTo>
                  <a:lnTo>
                    <a:pt x="104" y="312"/>
                  </a:lnTo>
                  <a:lnTo>
                    <a:pt x="102" y="312"/>
                  </a:lnTo>
                  <a:lnTo>
                    <a:pt x="100" y="312"/>
                  </a:lnTo>
                  <a:lnTo>
                    <a:pt x="99" y="310"/>
                  </a:lnTo>
                  <a:lnTo>
                    <a:pt x="99" y="310"/>
                  </a:lnTo>
                  <a:lnTo>
                    <a:pt x="97" y="310"/>
                  </a:lnTo>
                  <a:lnTo>
                    <a:pt x="95" y="310"/>
                  </a:lnTo>
                  <a:lnTo>
                    <a:pt x="94" y="310"/>
                  </a:lnTo>
                  <a:lnTo>
                    <a:pt x="92" y="308"/>
                  </a:lnTo>
                  <a:lnTo>
                    <a:pt x="92" y="308"/>
                  </a:lnTo>
                  <a:lnTo>
                    <a:pt x="90" y="308"/>
                  </a:lnTo>
                  <a:lnTo>
                    <a:pt x="88" y="308"/>
                  </a:lnTo>
                  <a:lnTo>
                    <a:pt x="87" y="306"/>
                  </a:lnTo>
                  <a:lnTo>
                    <a:pt x="87" y="306"/>
                  </a:lnTo>
                  <a:lnTo>
                    <a:pt x="85" y="305"/>
                  </a:lnTo>
                  <a:lnTo>
                    <a:pt x="83" y="305"/>
                  </a:lnTo>
                  <a:lnTo>
                    <a:pt x="83" y="303"/>
                  </a:lnTo>
                  <a:lnTo>
                    <a:pt x="81" y="303"/>
                  </a:lnTo>
                  <a:lnTo>
                    <a:pt x="81" y="301"/>
                  </a:lnTo>
                  <a:lnTo>
                    <a:pt x="80" y="301"/>
                  </a:lnTo>
                  <a:lnTo>
                    <a:pt x="78" y="299"/>
                  </a:lnTo>
                  <a:lnTo>
                    <a:pt x="78" y="298"/>
                  </a:lnTo>
                  <a:lnTo>
                    <a:pt x="78" y="298"/>
                  </a:lnTo>
                  <a:lnTo>
                    <a:pt x="76" y="296"/>
                  </a:lnTo>
                  <a:lnTo>
                    <a:pt x="76" y="294"/>
                  </a:lnTo>
                  <a:lnTo>
                    <a:pt x="74" y="294"/>
                  </a:lnTo>
                  <a:lnTo>
                    <a:pt x="74" y="292"/>
                  </a:lnTo>
                  <a:lnTo>
                    <a:pt x="74" y="291"/>
                  </a:lnTo>
                  <a:lnTo>
                    <a:pt x="74" y="289"/>
                  </a:lnTo>
                  <a:lnTo>
                    <a:pt x="73" y="287"/>
                  </a:lnTo>
                  <a:lnTo>
                    <a:pt x="73" y="287"/>
                  </a:lnTo>
                  <a:lnTo>
                    <a:pt x="73" y="286"/>
                  </a:lnTo>
                  <a:lnTo>
                    <a:pt x="73" y="284"/>
                  </a:lnTo>
                  <a:lnTo>
                    <a:pt x="109" y="284"/>
                  </a:lnTo>
                  <a:lnTo>
                    <a:pt x="109" y="284"/>
                  </a:lnTo>
                  <a:lnTo>
                    <a:pt x="109" y="282"/>
                  </a:lnTo>
                  <a:lnTo>
                    <a:pt x="109" y="282"/>
                  </a:lnTo>
                  <a:lnTo>
                    <a:pt x="109" y="282"/>
                  </a:lnTo>
                  <a:lnTo>
                    <a:pt x="109" y="280"/>
                  </a:lnTo>
                  <a:lnTo>
                    <a:pt x="109" y="280"/>
                  </a:lnTo>
                  <a:lnTo>
                    <a:pt x="109" y="280"/>
                  </a:lnTo>
                  <a:lnTo>
                    <a:pt x="107" y="280"/>
                  </a:lnTo>
                  <a:lnTo>
                    <a:pt x="107" y="279"/>
                  </a:lnTo>
                  <a:lnTo>
                    <a:pt x="107" y="279"/>
                  </a:lnTo>
                  <a:lnTo>
                    <a:pt x="107" y="279"/>
                  </a:lnTo>
                  <a:lnTo>
                    <a:pt x="107" y="279"/>
                  </a:lnTo>
                  <a:lnTo>
                    <a:pt x="107" y="279"/>
                  </a:lnTo>
                  <a:lnTo>
                    <a:pt x="107" y="277"/>
                  </a:lnTo>
                  <a:lnTo>
                    <a:pt x="107" y="277"/>
                  </a:lnTo>
                  <a:lnTo>
                    <a:pt x="106" y="277"/>
                  </a:lnTo>
                  <a:lnTo>
                    <a:pt x="106" y="277"/>
                  </a:lnTo>
                  <a:lnTo>
                    <a:pt x="106" y="277"/>
                  </a:lnTo>
                  <a:lnTo>
                    <a:pt x="106" y="277"/>
                  </a:lnTo>
                  <a:lnTo>
                    <a:pt x="106" y="277"/>
                  </a:lnTo>
                  <a:lnTo>
                    <a:pt x="106" y="277"/>
                  </a:lnTo>
                  <a:lnTo>
                    <a:pt x="106" y="277"/>
                  </a:lnTo>
                  <a:lnTo>
                    <a:pt x="106" y="277"/>
                  </a:lnTo>
                  <a:lnTo>
                    <a:pt x="106" y="277"/>
                  </a:lnTo>
                  <a:lnTo>
                    <a:pt x="106" y="277"/>
                  </a:lnTo>
                  <a:lnTo>
                    <a:pt x="106" y="277"/>
                  </a:lnTo>
                  <a:lnTo>
                    <a:pt x="106" y="277"/>
                  </a:lnTo>
                  <a:lnTo>
                    <a:pt x="106" y="277"/>
                  </a:lnTo>
                  <a:lnTo>
                    <a:pt x="106" y="277"/>
                  </a:lnTo>
                  <a:lnTo>
                    <a:pt x="106" y="277"/>
                  </a:lnTo>
                  <a:lnTo>
                    <a:pt x="106" y="277"/>
                  </a:lnTo>
                  <a:lnTo>
                    <a:pt x="106" y="277"/>
                  </a:lnTo>
                  <a:lnTo>
                    <a:pt x="106" y="277"/>
                  </a:lnTo>
                  <a:lnTo>
                    <a:pt x="106" y="277"/>
                  </a:lnTo>
                  <a:close/>
                  <a:moveTo>
                    <a:pt x="154" y="301"/>
                  </a:moveTo>
                  <a:lnTo>
                    <a:pt x="118" y="301"/>
                  </a:lnTo>
                  <a:lnTo>
                    <a:pt x="118" y="301"/>
                  </a:lnTo>
                  <a:lnTo>
                    <a:pt x="118" y="305"/>
                  </a:lnTo>
                  <a:lnTo>
                    <a:pt x="120" y="308"/>
                  </a:lnTo>
                  <a:lnTo>
                    <a:pt x="121" y="310"/>
                  </a:lnTo>
                  <a:lnTo>
                    <a:pt x="121" y="312"/>
                  </a:lnTo>
                  <a:lnTo>
                    <a:pt x="123" y="313"/>
                  </a:lnTo>
                  <a:lnTo>
                    <a:pt x="125" y="313"/>
                  </a:lnTo>
                  <a:lnTo>
                    <a:pt x="125" y="313"/>
                  </a:lnTo>
                  <a:lnTo>
                    <a:pt x="125" y="313"/>
                  </a:lnTo>
                  <a:lnTo>
                    <a:pt x="125" y="313"/>
                  </a:lnTo>
                  <a:lnTo>
                    <a:pt x="125" y="313"/>
                  </a:lnTo>
                  <a:lnTo>
                    <a:pt x="125" y="313"/>
                  </a:lnTo>
                  <a:lnTo>
                    <a:pt x="125" y="313"/>
                  </a:lnTo>
                  <a:lnTo>
                    <a:pt x="125" y="313"/>
                  </a:lnTo>
                  <a:lnTo>
                    <a:pt x="125" y="313"/>
                  </a:lnTo>
                  <a:lnTo>
                    <a:pt x="123" y="313"/>
                  </a:lnTo>
                  <a:lnTo>
                    <a:pt x="123" y="313"/>
                  </a:lnTo>
                  <a:lnTo>
                    <a:pt x="121" y="313"/>
                  </a:lnTo>
                  <a:lnTo>
                    <a:pt x="121" y="313"/>
                  </a:lnTo>
                  <a:lnTo>
                    <a:pt x="120" y="313"/>
                  </a:lnTo>
                  <a:lnTo>
                    <a:pt x="120" y="313"/>
                  </a:lnTo>
                  <a:lnTo>
                    <a:pt x="118" y="313"/>
                  </a:lnTo>
                  <a:lnTo>
                    <a:pt x="118" y="313"/>
                  </a:lnTo>
                  <a:lnTo>
                    <a:pt x="116" y="312"/>
                  </a:lnTo>
                  <a:lnTo>
                    <a:pt x="114" y="312"/>
                  </a:lnTo>
                  <a:lnTo>
                    <a:pt x="114" y="312"/>
                  </a:lnTo>
                  <a:lnTo>
                    <a:pt x="113" y="312"/>
                  </a:lnTo>
                  <a:lnTo>
                    <a:pt x="111" y="312"/>
                  </a:lnTo>
                  <a:lnTo>
                    <a:pt x="109" y="312"/>
                  </a:lnTo>
                  <a:lnTo>
                    <a:pt x="107" y="312"/>
                  </a:lnTo>
                  <a:lnTo>
                    <a:pt x="107" y="312"/>
                  </a:lnTo>
                  <a:lnTo>
                    <a:pt x="106" y="312"/>
                  </a:lnTo>
                  <a:lnTo>
                    <a:pt x="104" y="312"/>
                  </a:lnTo>
                  <a:lnTo>
                    <a:pt x="106" y="277"/>
                  </a:lnTo>
                  <a:lnTo>
                    <a:pt x="107" y="277"/>
                  </a:lnTo>
                  <a:lnTo>
                    <a:pt x="109" y="277"/>
                  </a:lnTo>
                  <a:lnTo>
                    <a:pt x="111" y="277"/>
                  </a:lnTo>
                  <a:lnTo>
                    <a:pt x="113" y="277"/>
                  </a:lnTo>
                  <a:lnTo>
                    <a:pt x="114" y="277"/>
                  </a:lnTo>
                  <a:lnTo>
                    <a:pt x="116" y="277"/>
                  </a:lnTo>
                  <a:lnTo>
                    <a:pt x="118" y="277"/>
                  </a:lnTo>
                  <a:lnTo>
                    <a:pt x="120" y="277"/>
                  </a:lnTo>
                  <a:lnTo>
                    <a:pt x="121" y="279"/>
                  </a:lnTo>
                  <a:lnTo>
                    <a:pt x="123" y="279"/>
                  </a:lnTo>
                  <a:lnTo>
                    <a:pt x="125" y="279"/>
                  </a:lnTo>
                  <a:lnTo>
                    <a:pt x="125" y="279"/>
                  </a:lnTo>
                  <a:lnTo>
                    <a:pt x="127" y="279"/>
                  </a:lnTo>
                  <a:lnTo>
                    <a:pt x="128" y="279"/>
                  </a:lnTo>
                  <a:lnTo>
                    <a:pt x="130" y="279"/>
                  </a:lnTo>
                  <a:lnTo>
                    <a:pt x="132" y="280"/>
                  </a:lnTo>
                  <a:lnTo>
                    <a:pt x="132" y="280"/>
                  </a:lnTo>
                  <a:lnTo>
                    <a:pt x="133" y="280"/>
                  </a:lnTo>
                  <a:lnTo>
                    <a:pt x="135" y="280"/>
                  </a:lnTo>
                  <a:lnTo>
                    <a:pt x="137" y="280"/>
                  </a:lnTo>
                  <a:lnTo>
                    <a:pt x="137" y="282"/>
                  </a:lnTo>
                  <a:lnTo>
                    <a:pt x="139" y="282"/>
                  </a:lnTo>
                  <a:lnTo>
                    <a:pt x="140" y="282"/>
                  </a:lnTo>
                  <a:lnTo>
                    <a:pt x="142" y="284"/>
                  </a:lnTo>
                  <a:lnTo>
                    <a:pt x="144" y="284"/>
                  </a:lnTo>
                  <a:lnTo>
                    <a:pt x="144" y="286"/>
                  </a:lnTo>
                  <a:lnTo>
                    <a:pt x="146" y="286"/>
                  </a:lnTo>
                  <a:lnTo>
                    <a:pt x="147" y="287"/>
                  </a:lnTo>
                  <a:lnTo>
                    <a:pt x="151" y="291"/>
                  </a:lnTo>
                  <a:lnTo>
                    <a:pt x="153" y="292"/>
                  </a:lnTo>
                  <a:lnTo>
                    <a:pt x="153" y="296"/>
                  </a:lnTo>
                  <a:lnTo>
                    <a:pt x="154" y="301"/>
                  </a:lnTo>
                  <a:lnTo>
                    <a:pt x="154" y="301"/>
                  </a:lnTo>
                  <a:lnTo>
                    <a:pt x="154" y="301"/>
                  </a:lnTo>
                  <a:close/>
                  <a:moveTo>
                    <a:pt x="87" y="325"/>
                  </a:moveTo>
                  <a:lnTo>
                    <a:pt x="87" y="291"/>
                  </a:lnTo>
                  <a:lnTo>
                    <a:pt x="87" y="291"/>
                  </a:lnTo>
                  <a:lnTo>
                    <a:pt x="88" y="291"/>
                  </a:lnTo>
                  <a:lnTo>
                    <a:pt x="92" y="291"/>
                  </a:lnTo>
                  <a:lnTo>
                    <a:pt x="94" y="291"/>
                  </a:lnTo>
                  <a:lnTo>
                    <a:pt x="95" y="291"/>
                  </a:lnTo>
                  <a:lnTo>
                    <a:pt x="99" y="291"/>
                  </a:lnTo>
                  <a:lnTo>
                    <a:pt x="100" y="291"/>
                  </a:lnTo>
                  <a:lnTo>
                    <a:pt x="102" y="291"/>
                  </a:lnTo>
                  <a:lnTo>
                    <a:pt x="104" y="291"/>
                  </a:lnTo>
                  <a:lnTo>
                    <a:pt x="106" y="291"/>
                  </a:lnTo>
                  <a:lnTo>
                    <a:pt x="107" y="291"/>
                  </a:lnTo>
                  <a:lnTo>
                    <a:pt x="111" y="291"/>
                  </a:lnTo>
                  <a:lnTo>
                    <a:pt x="113" y="291"/>
                  </a:lnTo>
                  <a:lnTo>
                    <a:pt x="114" y="289"/>
                  </a:lnTo>
                  <a:lnTo>
                    <a:pt x="116" y="289"/>
                  </a:lnTo>
                  <a:lnTo>
                    <a:pt x="116" y="289"/>
                  </a:lnTo>
                  <a:lnTo>
                    <a:pt x="118" y="289"/>
                  </a:lnTo>
                  <a:lnTo>
                    <a:pt x="120" y="289"/>
                  </a:lnTo>
                  <a:lnTo>
                    <a:pt x="121" y="289"/>
                  </a:lnTo>
                  <a:lnTo>
                    <a:pt x="121" y="289"/>
                  </a:lnTo>
                  <a:lnTo>
                    <a:pt x="123" y="289"/>
                  </a:lnTo>
                  <a:lnTo>
                    <a:pt x="123" y="287"/>
                  </a:lnTo>
                  <a:lnTo>
                    <a:pt x="125" y="287"/>
                  </a:lnTo>
                  <a:lnTo>
                    <a:pt x="125" y="287"/>
                  </a:lnTo>
                  <a:lnTo>
                    <a:pt x="125" y="287"/>
                  </a:lnTo>
                  <a:lnTo>
                    <a:pt x="125" y="287"/>
                  </a:lnTo>
                  <a:lnTo>
                    <a:pt x="125" y="287"/>
                  </a:lnTo>
                  <a:lnTo>
                    <a:pt x="125" y="287"/>
                  </a:lnTo>
                  <a:lnTo>
                    <a:pt x="123" y="289"/>
                  </a:lnTo>
                  <a:lnTo>
                    <a:pt x="121" y="291"/>
                  </a:lnTo>
                  <a:lnTo>
                    <a:pt x="120" y="292"/>
                  </a:lnTo>
                  <a:lnTo>
                    <a:pt x="118" y="296"/>
                  </a:lnTo>
                  <a:lnTo>
                    <a:pt x="118" y="301"/>
                  </a:lnTo>
                  <a:lnTo>
                    <a:pt x="154" y="301"/>
                  </a:lnTo>
                  <a:lnTo>
                    <a:pt x="153" y="306"/>
                  </a:lnTo>
                  <a:lnTo>
                    <a:pt x="151" y="312"/>
                  </a:lnTo>
                  <a:lnTo>
                    <a:pt x="149" y="313"/>
                  </a:lnTo>
                  <a:lnTo>
                    <a:pt x="146" y="317"/>
                  </a:lnTo>
                  <a:lnTo>
                    <a:pt x="144" y="317"/>
                  </a:lnTo>
                  <a:lnTo>
                    <a:pt x="142" y="318"/>
                  </a:lnTo>
                  <a:lnTo>
                    <a:pt x="140" y="320"/>
                  </a:lnTo>
                  <a:lnTo>
                    <a:pt x="139" y="320"/>
                  </a:lnTo>
                  <a:lnTo>
                    <a:pt x="137" y="320"/>
                  </a:lnTo>
                  <a:lnTo>
                    <a:pt x="135" y="322"/>
                  </a:lnTo>
                  <a:lnTo>
                    <a:pt x="133" y="322"/>
                  </a:lnTo>
                  <a:lnTo>
                    <a:pt x="132" y="322"/>
                  </a:lnTo>
                  <a:lnTo>
                    <a:pt x="130" y="322"/>
                  </a:lnTo>
                  <a:lnTo>
                    <a:pt x="128" y="322"/>
                  </a:lnTo>
                  <a:lnTo>
                    <a:pt x="127" y="324"/>
                  </a:lnTo>
                  <a:lnTo>
                    <a:pt x="125" y="324"/>
                  </a:lnTo>
                  <a:lnTo>
                    <a:pt x="121" y="324"/>
                  </a:lnTo>
                  <a:lnTo>
                    <a:pt x="120" y="324"/>
                  </a:lnTo>
                  <a:lnTo>
                    <a:pt x="118" y="324"/>
                  </a:lnTo>
                  <a:lnTo>
                    <a:pt x="116" y="324"/>
                  </a:lnTo>
                  <a:lnTo>
                    <a:pt x="114" y="325"/>
                  </a:lnTo>
                  <a:lnTo>
                    <a:pt x="111" y="325"/>
                  </a:lnTo>
                  <a:lnTo>
                    <a:pt x="109" y="325"/>
                  </a:lnTo>
                  <a:lnTo>
                    <a:pt x="107" y="325"/>
                  </a:lnTo>
                  <a:lnTo>
                    <a:pt x="104" y="325"/>
                  </a:lnTo>
                  <a:lnTo>
                    <a:pt x="102" y="325"/>
                  </a:lnTo>
                  <a:lnTo>
                    <a:pt x="99" y="325"/>
                  </a:lnTo>
                  <a:lnTo>
                    <a:pt x="97" y="325"/>
                  </a:lnTo>
                  <a:lnTo>
                    <a:pt x="94" y="325"/>
                  </a:lnTo>
                  <a:lnTo>
                    <a:pt x="92" y="325"/>
                  </a:lnTo>
                  <a:lnTo>
                    <a:pt x="88" y="325"/>
                  </a:lnTo>
                  <a:lnTo>
                    <a:pt x="87" y="325"/>
                  </a:lnTo>
                  <a:lnTo>
                    <a:pt x="87" y="325"/>
                  </a:lnTo>
                  <a:lnTo>
                    <a:pt x="87" y="325"/>
                  </a:lnTo>
                  <a:close/>
                  <a:moveTo>
                    <a:pt x="19" y="301"/>
                  </a:moveTo>
                  <a:lnTo>
                    <a:pt x="55" y="301"/>
                  </a:lnTo>
                  <a:lnTo>
                    <a:pt x="55" y="301"/>
                  </a:lnTo>
                  <a:lnTo>
                    <a:pt x="54" y="296"/>
                  </a:lnTo>
                  <a:lnTo>
                    <a:pt x="52" y="292"/>
                  </a:lnTo>
                  <a:lnTo>
                    <a:pt x="50" y="291"/>
                  </a:lnTo>
                  <a:lnTo>
                    <a:pt x="48" y="289"/>
                  </a:lnTo>
                  <a:lnTo>
                    <a:pt x="48" y="287"/>
                  </a:lnTo>
                  <a:lnTo>
                    <a:pt x="47" y="287"/>
                  </a:lnTo>
                  <a:lnTo>
                    <a:pt x="47" y="287"/>
                  </a:lnTo>
                  <a:lnTo>
                    <a:pt x="47" y="287"/>
                  </a:lnTo>
                  <a:lnTo>
                    <a:pt x="48" y="287"/>
                  </a:lnTo>
                  <a:lnTo>
                    <a:pt x="48" y="287"/>
                  </a:lnTo>
                  <a:lnTo>
                    <a:pt x="48" y="287"/>
                  </a:lnTo>
                  <a:lnTo>
                    <a:pt x="50" y="289"/>
                  </a:lnTo>
                  <a:lnTo>
                    <a:pt x="50" y="289"/>
                  </a:lnTo>
                  <a:lnTo>
                    <a:pt x="52" y="289"/>
                  </a:lnTo>
                  <a:lnTo>
                    <a:pt x="54" y="289"/>
                  </a:lnTo>
                  <a:lnTo>
                    <a:pt x="54" y="289"/>
                  </a:lnTo>
                  <a:lnTo>
                    <a:pt x="55" y="289"/>
                  </a:lnTo>
                  <a:lnTo>
                    <a:pt x="57" y="289"/>
                  </a:lnTo>
                  <a:lnTo>
                    <a:pt x="59" y="289"/>
                  </a:lnTo>
                  <a:lnTo>
                    <a:pt x="61" y="291"/>
                  </a:lnTo>
                  <a:lnTo>
                    <a:pt x="62" y="291"/>
                  </a:lnTo>
                  <a:lnTo>
                    <a:pt x="64" y="291"/>
                  </a:lnTo>
                  <a:lnTo>
                    <a:pt x="66" y="291"/>
                  </a:lnTo>
                  <a:lnTo>
                    <a:pt x="68" y="291"/>
                  </a:lnTo>
                  <a:lnTo>
                    <a:pt x="71" y="291"/>
                  </a:lnTo>
                  <a:lnTo>
                    <a:pt x="73" y="291"/>
                  </a:lnTo>
                  <a:lnTo>
                    <a:pt x="74" y="291"/>
                  </a:lnTo>
                  <a:lnTo>
                    <a:pt x="76" y="291"/>
                  </a:lnTo>
                  <a:lnTo>
                    <a:pt x="80" y="291"/>
                  </a:lnTo>
                  <a:lnTo>
                    <a:pt x="81" y="291"/>
                  </a:lnTo>
                  <a:lnTo>
                    <a:pt x="83" y="291"/>
                  </a:lnTo>
                  <a:lnTo>
                    <a:pt x="87" y="291"/>
                  </a:lnTo>
                  <a:lnTo>
                    <a:pt x="87" y="325"/>
                  </a:lnTo>
                  <a:lnTo>
                    <a:pt x="83" y="325"/>
                  </a:lnTo>
                  <a:lnTo>
                    <a:pt x="81" y="325"/>
                  </a:lnTo>
                  <a:lnTo>
                    <a:pt x="78" y="325"/>
                  </a:lnTo>
                  <a:lnTo>
                    <a:pt x="76" y="325"/>
                  </a:lnTo>
                  <a:lnTo>
                    <a:pt x="73" y="325"/>
                  </a:lnTo>
                  <a:lnTo>
                    <a:pt x="71" y="325"/>
                  </a:lnTo>
                  <a:lnTo>
                    <a:pt x="68" y="325"/>
                  </a:lnTo>
                  <a:lnTo>
                    <a:pt x="66" y="325"/>
                  </a:lnTo>
                  <a:lnTo>
                    <a:pt x="64" y="325"/>
                  </a:lnTo>
                  <a:lnTo>
                    <a:pt x="61" y="325"/>
                  </a:lnTo>
                  <a:lnTo>
                    <a:pt x="59" y="325"/>
                  </a:lnTo>
                  <a:lnTo>
                    <a:pt x="57" y="324"/>
                  </a:lnTo>
                  <a:lnTo>
                    <a:pt x="55" y="324"/>
                  </a:lnTo>
                  <a:lnTo>
                    <a:pt x="52" y="324"/>
                  </a:lnTo>
                  <a:lnTo>
                    <a:pt x="50" y="324"/>
                  </a:lnTo>
                  <a:lnTo>
                    <a:pt x="48" y="324"/>
                  </a:lnTo>
                  <a:lnTo>
                    <a:pt x="47" y="324"/>
                  </a:lnTo>
                  <a:lnTo>
                    <a:pt x="45" y="322"/>
                  </a:lnTo>
                  <a:lnTo>
                    <a:pt x="43" y="322"/>
                  </a:lnTo>
                  <a:lnTo>
                    <a:pt x="41" y="322"/>
                  </a:lnTo>
                  <a:lnTo>
                    <a:pt x="40" y="322"/>
                  </a:lnTo>
                  <a:lnTo>
                    <a:pt x="38" y="322"/>
                  </a:lnTo>
                  <a:lnTo>
                    <a:pt x="36" y="320"/>
                  </a:lnTo>
                  <a:lnTo>
                    <a:pt x="35" y="320"/>
                  </a:lnTo>
                  <a:lnTo>
                    <a:pt x="33" y="320"/>
                  </a:lnTo>
                  <a:lnTo>
                    <a:pt x="31" y="318"/>
                  </a:lnTo>
                  <a:lnTo>
                    <a:pt x="29" y="317"/>
                  </a:lnTo>
                  <a:lnTo>
                    <a:pt x="28" y="317"/>
                  </a:lnTo>
                  <a:lnTo>
                    <a:pt x="24" y="313"/>
                  </a:lnTo>
                  <a:lnTo>
                    <a:pt x="22" y="312"/>
                  </a:lnTo>
                  <a:lnTo>
                    <a:pt x="19" y="306"/>
                  </a:lnTo>
                  <a:lnTo>
                    <a:pt x="19" y="301"/>
                  </a:lnTo>
                  <a:lnTo>
                    <a:pt x="19" y="301"/>
                  </a:lnTo>
                  <a:lnTo>
                    <a:pt x="19" y="301"/>
                  </a:lnTo>
                  <a:close/>
                  <a:moveTo>
                    <a:pt x="69" y="277"/>
                  </a:moveTo>
                  <a:lnTo>
                    <a:pt x="73" y="312"/>
                  </a:lnTo>
                  <a:lnTo>
                    <a:pt x="73" y="312"/>
                  </a:lnTo>
                  <a:lnTo>
                    <a:pt x="71" y="312"/>
                  </a:lnTo>
                  <a:lnTo>
                    <a:pt x="69" y="312"/>
                  </a:lnTo>
                  <a:lnTo>
                    <a:pt x="68" y="312"/>
                  </a:lnTo>
                  <a:lnTo>
                    <a:pt x="66" y="312"/>
                  </a:lnTo>
                  <a:lnTo>
                    <a:pt x="64" y="312"/>
                  </a:lnTo>
                  <a:lnTo>
                    <a:pt x="62" y="312"/>
                  </a:lnTo>
                  <a:lnTo>
                    <a:pt x="61" y="312"/>
                  </a:lnTo>
                  <a:lnTo>
                    <a:pt x="59" y="312"/>
                  </a:lnTo>
                  <a:lnTo>
                    <a:pt x="59" y="312"/>
                  </a:lnTo>
                  <a:lnTo>
                    <a:pt x="57" y="312"/>
                  </a:lnTo>
                  <a:lnTo>
                    <a:pt x="55" y="313"/>
                  </a:lnTo>
                  <a:lnTo>
                    <a:pt x="54" y="313"/>
                  </a:lnTo>
                  <a:lnTo>
                    <a:pt x="54" y="313"/>
                  </a:lnTo>
                  <a:lnTo>
                    <a:pt x="52" y="313"/>
                  </a:lnTo>
                  <a:lnTo>
                    <a:pt x="52" y="313"/>
                  </a:lnTo>
                  <a:lnTo>
                    <a:pt x="50" y="313"/>
                  </a:lnTo>
                  <a:lnTo>
                    <a:pt x="50" y="313"/>
                  </a:lnTo>
                  <a:lnTo>
                    <a:pt x="48" y="313"/>
                  </a:lnTo>
                  <a:lnTo>
                    <a:pt x="48" y="313"/>
                  </a:lnTo>
                  <a:lnTo>
                    <a:pt x="48" y="313"/>
                  </a:lnTo>
                  <a:lnTo>
                    <a:pt x="47" y="315"/>
                  </a:lnTo>
                  <a:lnTo>
                    <a:pt x="47" y="315"/>
                  </a:lnTo>
                  <a:lnTo>
                    <a:pt x="47" y="315"/>
                  </a:lnTo>
                  <a:lnTo>
                    <a:pt x="47" y="315"/>
                  </a:lnTo>
                  <a:lnTo>
                    <a:pt x="47" y="313"/>
                  </a:lnTo>
                  <a:lnTo>
                    <a:pt x="48" y="313"/>
                  </a:lnTo>
                  <a:lnTo>
                    <a:pt x="48" y="313"/>
                  </a:lnTo>
                  <a:lnTo>
                    <a:pt x="50" y="312"/>
                  </a:lnTo>
                  <a:lnTo>
                    <a:pt x="52" y="310"/>
                  </a:lnTo>
                  <a:lnTo>
                    <a:pt x="54" y="308"/>
                  </a:lnTo>
                  <a:lnTo>
                    <a:pt x="55" y="305"/>
                  </a:lnTo>
                  <a:lnTo>
                    <a:pt x="55" y="301"/>
                  </a:lnTo>
                  <a:lnTo>
                    <a:pt x="19" y="301"/>
                  </a:lnTo>
                  <a:lnTo>
                    <a:pt x="19" y="296"/>
                  </a:lnTo>
                  <a:lnTo>
                    <a:pt x="21" y="292"/>
                  </a:lnTo>
                  <a:lnTo>
                    <a:pt x="22" y="289"/>
                  </a:lnTo>
                  <a:lnTo>
                    <a:pt x="26" y="287"/>
                  </a:lnTo>
                  <a:lnTo>
                    <a:pt x="28" y="286"/>
                  </a:lnTo>
                  <a:lnTo>
                    <a:pt x="29" y="284"/>
                  </a:lnTo>
                  <a:lnTo>
                    <a:pt x="31" y="284"/>
                  </a:lnTo>
                  <a:lnTo>
                    <a:pt x="31" y="282"/>
                  </a:lnTo>
                  <a:lnTo>
                    <a:pt x="33" y="282"/>
                  </a:lnTo>
                  <a:lnTo>
                    <a:pt x="35" y="282"/>
                  </a:lnTo>
                  <a:lnTo>
                    <a:pt x="36" y="282"/>
                  </a:lnTo>
                  <a:lnTo>
                    <a:pt x="38" y="280"/>
                  </a:lnTo>
                  <a:lnTo>
                    <a:pt x="38" y="280"/>
                  </a:lnTo>
                  <a:lnTo>
                    <a:pt x="40" y="280"/>
                  </a:lnTo>
                  <a:lnTo>
                    <a:pt x="41" y="280"/>
                  </a:lnTo>
                  <a:lnTo>
                    <a:pt x="43" y="280"/>
                  </a:lnTo>
                  <a:lnTo>
                    <a:pt x="45" y="279"/>
                  </a:lnTo>
                  <a:lnTo>
                    <a:pt x="45" y="279"/>
                  </a:lnTo>
                  <a:lnTo>
                    <a:pt x="47" y="279"/>
                  </a:lnTo>
                  <a:lnTo>
                    <a:pt x="48" y="279"/>
                  </a:lnTo>
                  <a:lnTo>
                    <a:pt x="50" y="279"/>
                  </a:lnTo>
                  <a:lnTo>
                    <a:pt x="52" y="279"/>
                  </a:lnTo>
                  <a:lnTo>
                    <a:pt x="54" y="279"/>
                  </a:lnTo>
                  <a:lnTo>
                    <a:pt x="55" y="277"/>
                  </a:lnTo>
                  <a:lnTo>
                    <a:pt x="57" y="277"/>
                  </a:lnTo>
                  <a:lnTo>
                    <a:pt x="59" y="277"/>
                  </a:lnTo>
                  <a:lnTo>
                    <a:pt x="61" y="277"/>
                  </a:lnTo>
                  <a:lnTo>
                    <a:pt x="62" y="277"/>
                  </a:lnTo>
                  <a:lnTo>
                    <a:pt x="64" y="277"/>
                  </a:lnTo>
                  <a:lnTo>
                    <a:pt x="66" y="277"/>
                  </a:lnTo>
                  <a:lnTo>
                    <a:pt x="68" y="277"/>
                  </a:lnTo>
                  <a:lnTo>
                    <a:pt x="69" y="277"/>
                  </a:lnTo>
                  <a:lnTo>
                    <a:pt x="69" y="277"/>
                  </a:lnTo>
                  <a:lnTo>
                    <a:pt x="69" y="277"/>
                  </a:lnTo>
                  <a:close/>
                  <a:moveTo>
                    <a:pt x="64" y="284"/>
                  </a:moveTo>
                  <a:lnTo>
                    <a:pt x="99" y="284"/>
                  </a:lnTo>
                  <a:lnTo>
                    <a:pt x="99" y="284"/>
                  </a:lnTo>
                  <a:lnTo>
                    <a:pt x="99" y="286"/>
                  </a:lnTo>
                  <a:lnTo>
                    <a:pt x="99" y="286"/>
                  </a:lnTo>
                  <a:lnTo>
                    <a:pt x="99" y="287"/>
                  </a:lnTo>
                  <a:lnTo>
                    <a:pt x="99" y="289"/>
                  </a:lnTo>
                  <a:lnTo>
                    <a:pt x="99" y="289"/>
                  </a:lnTo>
                  <a:lnTo>
                    <a:pt x="99" y="291"/>
                  </a:lnTo>
                  <a:lnTo>
                    <a:pt x="99" y="292"/>
                  </a:lnTo>
                  <a:lnTo>
                    <a:pt x="97" y="292"/>
                  </a:lnTo>
                  <a:lnTo>
                    <a:pt x="97" y="294"/>
                  </a:lnTo>
                  <a:lnTo>
                    <a:pt x="97" y="294"/>
                  </a:lnTo>
                  <a:lnTo>
                    <a:pt x="97" y="296"/>
                  </a:lnTo>
                  <a:lnTo>
                    <a:pt x="95" y="298"/>
                  </a:lnTo>
                  <a:lnTo>
                    <a:pt x="95" y="298"/>
                  </a:lnTo>
                  <a:lnTo>
                    <a:pt x="94" y="299"/>
                  </a:lnTo>
                  <a:lnTo>
                    <a:pt x="94" y="299"/>
                  </a:lnTo>
                  <a:lnTo>
                    <a:pt x="94" y="301"/>
                  </a:lnTo>
                  <a:lnTo>
                    <a:pt x="92" y="301"/>
                  </a:lnTo>
                  <a:lnTo>
                    <a:pt x="92" y="303"/>
                  </a:lnTo>
                  <a:lnTo>
                    <a:pt x="90" y="303"/>
                  </a:lnTo>
                  <a:lnTo>
                    <a:pt x="88" y="305"/>
                  </a:lnTo>
                  <a:lnTo>
                    <a:pt x="88" y="305"/>
                  </a:lnTo>
                  <a:lnTo>
                    <a:pt x="87" y="306"/>
                  </a:lnTo>
                  <a:lnTo>
                    <a:pt x="85" y="306"/>
                  </a:lnTo>
                  <a:lnTo>
                    <a:pt x="85" y="308"/>
                  </a:lnTo>
                  <a:lnTo>
                    <a:pt x="83" y="308"/>
                  </a:lnTo>
                  <a:lnTo>
                    <a:pt x="81" y="308"/>
                  </a:lnTo>
                  <a:lnTo>
                    <a:pt x="80" y="310"/>
                  </a:lnTo>
                  <a:lnTo>
                    <a:pt x="78" y="310"/>
                  </a:lnTo>
                  <a:lnTo>
                    <a:pt x="76" y="310"/>
                  </a:lnTo>
                  <a:lnTo>
                    <a:pt x="76" y="310"/>
                  </a:lnTo>
                  <a:lnTo>
                    <a:pt x="74" y="312"/>
                  </a:lnTo>
                  <a:lnTo>
                    <a:pt x="73" y="312"/>
                  </a:lnTo>
                  <a:lnTo>
                    <a:pt x="69" y="277"/>
                  </a:lnTo>
                  <a:lnTo>
                    <a:pt x="69" y="277"/>
                  </a:lnTo>
                  <a:lnTo>
                    <a:pt x="69" y="277"/>
                  </a:lnTo>
                  <a:lnTo>
                    <a:pt x="69" y="277"/>
                  </a:lnTo>
                  <a:lnTo>
                    <a:pt x="69" y="277"/>
                  </a:lnTo>
                  <a:lnTo>
                    <a:pt x="68" y="277"/>
                  </a:lnTo>
                  <a:lnTo>
                    <a:pt x="68" y="277"/>
                  </a:lnTo>
                  <a:lnTo>
                    <a:pt x="68" y="277"/>
                  </a:lnTo>
                  <a:lnTo>
                    <a:pt x="68" y="277"/>
                  </a:lnTo>
                  <a:lnTo>
                    <a:pt x="68" y="277"/>
                  </a:lnTo>
                  <a:lnTo>
                    <a:pt x="66" y="277"/>
                  </a:lnTo>
                  <a:lnTo>
                    <a:pt x="66" y="277"/>
                  </a:lnTo>
                  <a:lnTo>
                    <a:pt x="66" y="279"/>
                  </a:lnTo>
                  <a:lnTo>
                    <a:pt x="66" y="279"/>
                  </a:lnTo>
                  <a:lnTo>
                    <a:pt x="66" y="279"/>
                  </a:lnTo>
                  <a:lnTo>
                    <a:pt x="66" y="279"/>
                  </a:lnTo>
                  <a:lnTo>
                    <a:pt x="66" y="279"/>
                  </a:lnTo>
                  <a:lnTo>
                    <a:pt x="64" y="279"/>
                  </a:lnTo>
                  <a:lnTo>
                    <a:pt x="64" y="279"/>
                  </a:lnTo>
                  <a:lnTo>
                    <a:pt x="64" y="279"/>
                  </a:lnTo>
                  <a:lnTo>
                    <a:pt x="64" y="280"/>
                  </a:lnTo>
                  <a:lnTo>
                    <a:pt x="64" y="280"/>
                  </a:lnTo>
                  <a:lnTo>
                    <a:pt x="64" y="280"/>
                  </a:lnTo>
                  <a:lnTo>
                    <a:pt x="64" y="280"/>
                  </a:lnTo>
                  <a:lnTo>
                    <a:pt x="64" y="280"/>
                  </a:lnTo>
                  <a:lnTo>
                    <a:pt x="64" y="280"/>
                  </a:lnTo>
                  <a:lnTo>
                    <a:pt x="64" y="280"/>
                  </a:lnTo>
                  <a:lnTo>
                    <a:pt x="64" y="282"/>
                  </a:lnTo>
                  <a:lnTo>
                    <a:pt x="64" y="282"/>
                  </a:lnTo>
                  <a:lnTo>
                    <a:pt x="64" y="282"/>
                  </a:lnTo>
                  <a:lnTo>
                    <a:pt x="64" y="282"/>
                  </a:lnTo>
                  <a:lnTo>
                    <a:pt x="64" y="284"/>
                  </a:lnTo>
                  <a:lnTo>
                    <a:pt x="64" y="284"/>
                  </a:lnTo>
                  <a:lnTo>
                    <a:pt x="64" y="284"/>
                  </a:lnTo>
                  <a:lnTo>
                    <a:pt x="64" y="284"/>
                  </a:lnTo>
                  <a:close/>
                  <a:moveTo>
                    <a:pt x="99" y="169"/>
                  </a:moveTo>
                  <a:lnTo>
                    <a:pt x="99" y="284"/>
                  </a:lnTo>
                  <a:lnTo>
                    <a:pt x="64" y="284"/>
                  </a:lnTo>
                  <a:lnTo>
                    <a:pt x="64" y="169"/>
                  </a:lnTo>
                  <a:lnTo>
                    <a:pt x="81" y="152"/>
                  </a:lnTo>
                  <a:lnTo>
                    <a:pt x="99" y="169"/>
                  </a:lnTo>
                  <a:close/>
                  <a:moveTo>
                    <a:pt x="99" y="169"/>
                  </a:moveTo>
                  <a:lnTo>
                    <a:pt x="64" y="169"/>
                  </a:lnTo>
                  <a:lnTo>
                    <a:pt x="64" y="169"/>
                  </a:lnTo>
                  <a:lnTo>
                    <a:pt x="64" y="168"/>
                  </a:lnTo>
                  <a:lnTo>
                    <a:pt x="64" y="168"/>
                  </a:lnTo>
                  <a:lnTo>
                    <a:pt x="64" y="166"/>
                  </a:lnTo>
                  <a:lnTo>
                    <a:pt x="64" y="166"/>
                  </a:lnTo>
                  <a:lnTo>
                    <a:pt x="64" y="166"/>
                  </a:lnTo>
                  <a:lnTo>
                    <a:pt x="64" y="164"/>
                  </a:lnTo>
                  <a:lnTo>
                    <a:pt x="64" y="164"/>
                  </a:lnTo>
                  <a:lnTo>
                    <a:pt x="66" y="163"/>
                  </a:lnTo>
                  <a:lnTo>
                    <a:pt x="66" y="163"/>
                  </a:lnTo>
                  <a:lnTo>
                    <a:pt x="66" y="161"/>
                  </a:lnTo>
                  <a:lnTo>
                    <a:pt x="66" y="161"/>
                  </a:lnTo>
                  <a:lnTo>
                    <a:pt x="68" y="161"/>
                  </a:lnTo>
                  <a:lnTo>
                    <a:pt x="68" y="159"/>
                  </a:lnTo>
                  <a:lnTo>
                    <a:pt x="68" y="159"/>
                  </a:lnTo>
                  <a:lnTo>
                    <a:pt x="69" y="157"/>
                  </a:lnTo>
                  <a:lnTo>
                    <a:pt x="69" y="157"/>
                  </a:lnTo>
                  <a:lnTo>
                    <a:pt x="69" y="157"/>
                  </a:lnTo>
                  <a:lnTo>
                    <a:pt x="71" y="156"/>
                  </a:lnTo>
                  <a:lnTo>
                    <a:pt x="71" y="156"/>
                  </a:lnTo>
                  <a:lnTo>
                    <a:pt x="73" y="156"/>
                  </a:lnTo>
                  <a:lnTo>
                    <a:pt x="73" y="156"/>
                  </a:lnTo>
                  <a:lnTo>
                    <a:pt x="74" y="154"/>
                  </a:lnTo>
                  <a:lnTo>
                    <a:pt x="74" y="154"/>
                  </a:lnTo>
                  <a:lnTo>
                    <a:pt x="74" y="154"/>
                  </a:lnTo>
                  <a:lnTo>
                    <a:pt x="76" y="154"/>
                  </a:lnTo>
                  <a:lnTo>
                    <a:pt x="76" y="154"/>
                  </a:lnTo>
                  <a:lnTo>
                    <a:pt x="78" y="154"/>
                  </a:lnTo>
                  <a:lnTo>
                    <a:pt x="78" y="154"/>
                  </a:lnTo>
                  <a:lnTo>
                    <a:pt x="80" y="154"/>
                  </a:lnTo>
                  <a:lnTo>
                    <a:pt x="81" y="152"/>
                  </a:lnTo>
                  <a:lnTo>
                    <a:pt x="81" y="152"/>
                  </a:lnTo>
                  <a:lnTo>
                    <a:pt x="83" y="152"/>
                  </a:lnTo>
                  <a:lnTo>
                    <a:pt x="83" y="154"/>
                  </a:lnTo>
                  <a:lnTo>
                    <a:pt x="85" y="154"/>
                  </a:lnTo>
                  <a:lnTo>
                    <a:pt x="85" y="154"/>
                  </a:lnTo>
                  <a:lnTo>
                    <a:pt x="87" y="154"/>
                  </a:lnTo>
                  <a:lnTo>
                    <a:pt x="87" y="154"/>
                  </a:lnTo>
                  <a:lnTo>
                    <a:pt x="88" y="154"/>
                  </a:lnTo>
                  <a:lnTo>
                    <a:pt x="88" y="154"/>
                  </a:lnTo>
                  <a:lnTo>
                    <a:pt x="90" y="154"/>
                  </a:lnTo>
                  <a:lnTo>
                    <a:pt x="90" y="156"/>
                  </a:lnTo>
                  <a:lnTo>
                    <a:pt x="90" y="156"/>
                  </a:lnTo>
                  <a:lnTo>
                    <a:pt x="92" y="156"/>
                  </a:lnTo>
                  <a:lnTo>
                    <a:pt x="92" y="156"/>
                  </a:lnTo>
                  <a:lnTo>
                    <a:pt x="94" y="157"/>
                  </a:lnTo>
                  <a:lnTo>
                    <a:pt x="94" y="157"/>
                  </a:lnTo>
                  <a:lnTo>
                    <a:pt x="94" y="157"/>
                  </a:lnTo>
                  <a:lnTo>
                    <a:pt x="95" y="159"/>
                  </a:lnTo>
                  <a:lnTo>
                    <a:pt x="95" y="159"/>
                  </a:lnTo>
                  <a:lnTo>
                    <a:pt x="95" y="161"/>
                  </a:lnTo>
                  <a:lnTo>
                    <a:pt x="97" y="161"/>
                  </a:lnTo>
                  <a:lnTo>
                    <a:pt x="97" y="161"/>
                  </a:lnTo>
                  <a:lnTo>
                    <a:pt x="97" y="163"/>
                  </a:lnTo>
                  <a:lnTo>
                    <a:pt x="97" y="163"/>
                  </a:lnTo>
                  <a:lnTo>
                    <a:pt x="99" y="164"/>
                  </a:lnTo>
                  <a:lnTo>
                    <a:pt x="99" y="164"/>
                  </a:lnTo>
                  <a:lnTo>
                    <a:pt x="99" y="166"/>
                  </a:lnTo>
                  <a:lnTo>
                    <a:pt x="99" y="166"/>
                  </a:lnTo>
                  <a:lnTo>
                    <a:pt x="99" y="166"/>
                  </a:lnTo>
                  <a:lnTo>
                    <a:pt x="99" y="168"/>
                  </a:lnTo>
                  <a:lnTo>
                    <a:pt x="99" y="168"/>
                  </a:lnTo>
                  <a:lnTo>
                    <a:pt x="99" y="169"/>
                  </a:lnTo>
                  <a:lnTo>
                    <a:pt x="99" y="169"/>
                  </a:lnTo>
                  <a:lnTo>
                    <a:pt x="99" y="169"/>
                  </a:lnTo>
                  <a:close/>
                  <a:moveTo>
                    <a:pt x="38" y="0"/>
                  </a:moveTo>
                  <a:lnTo>
                    <a:pt x="38" y="34"/>
                  </a:lnTo>
                  <a:lnTo>
                    <a:pt x="55" y="24"/>
                  </a:lnTo>
                  <a:lnTo>
                    <a:pt x="54" y="26"/>
                  </a:lnTo>
                  <a:lnTo>
                    <a:pt x="52" y="29"/>
                  </a:lnTo>
                  <a:lnTo>
                    <a:pt x="50" y="34"/>
                  </a:lnTo>
                  <a:lnTo>
                    <a:pt x="48" y="38"/>
                  </a:lnTo>
                  <a:lnTo>
                    <a:pt x="47" y="43"/>
                  </a:lnTo>
                  <a:lnTo>
                    <a:pt x="45" y="48"/>
                  </a:lnTo>
                  <a:lnTo>
                    <a:pt x="43" y="53"/>
                  </a:lnTo>
                  <a:lnTo>
                    <a:pt x="41" y="59"/>
                  </a:lnTo>
                  <a:lnTo>
                    <a:pt x="41" y="64"/>
                  </a:lnTo>
                  <a:lnTo>
                    <a:pt x="40" y="69"/>
                  </a:lnTo>
                  <a:lnTo>
                    <a:pt x="38" y="76"/>
                  </a:lnTo>
                  <a:lnTo>
                    <a:pt x="38" y="81"/>
                  </a:lnTo>
                  <a:lnTo>
                    <a:pt x="36" y="86"/>
                  </a:lnTo>
                  <a:lnTo>
                    <a:pt x="36" y="93"/>
                  </a:lnTo>
                  <a:lnTo>
                    <a:pt x="36" y="98"/>
                  </a:lnTo>
                  <a:lnTo>
                    <a:pt x="36" y="104"/>
                  </a:lnTo>
                  <a:lnTo>
                    <a:pt x="36" y="109"/>
                  </a:lnTo>
                  <a:lnTo>
                    <a:pt x="36" y="114"/>
                  </a:lnTo>
                  <a:lnTo>
                    <a:pt x="38" y="119"/>
                  </a:lnTo>
                  <a:lnTo>
                    <a:pt x="38" y="124"/>
                  </a:lnTo>
                  <a:lnTo>
                    <a:pt x="40" y="128"/>
                  </a:lnTo>
                  <a:lnTo>
                    <a:pt x="41" y="131"/>
                  </a:lnTo>
                  <a:lnTo>
                    <a:pt x="43" y="135"/>
                  </a:lnTo>
                  <a:lnTo>
                    <a:pt x="47" y="138"/>
                  </a:lnTo>
                  <a:lnTo>
                    <a:pt x="48" y="142"/>
                  </a:lnTo>
                  <a:lnTo>
                    <a:pt x="52" y="143"/>
                  </a:lnTo>
                  <a:lnTo>
                    <a:pt x="55" y="147"/>
                  </a:lnTo>
                  <a:lnTo>
                    <a:pt x="59" y="149"/>
                  </a:lnTo>
                  <a:lnTo>
                    <a:pt x="64" y="150"/>
                  </a:lnTo>
                  <a:lnTo>
                    <a:pt x="69" y="152"/>
                  </a:lnTo>
                  <a:lnTo>
                    <a:pt x="74" y="152"/>
                  </a:lnTo>
                  <a:lnTo>
                    <a:pt x="81" y="152"/>
                  </a:lnTo>
                  <a:lnTo>
                    <a:pt x="81" y="187"/>
                  </a:lnTo>
                  <a:lnTo>
                    <a:pt x="71" y="187"/>
                  </a:lnTo>
                  <a:lnTo>
                    <a:pt x="61" y="185"/>
                  </a:lnTo>
                  <a:lnTo>
                    <a:pt x="52" y="183"/>
                  </a:lnTo>
                  <a:lnTo>
                    <a:pt x="43" y="180"/>
                  </a:lnTo>
                  <a:lnTo>
                    <a:pt x="36" y="176"/>
                  </a:lnTo>
                  <a:lnTo>
                    <a:pt x="29" y="171"/>
                  </a:lnTo>
                  <a:lnTo>
                    <a:pt x="22" y="166"/>
                  </a:lnTo>
                  <a:lnTo>
                    <a:pt x="17" y="161"/>
                  </a:lnTo>
                  <a:lnTo>
                    <a:pt x="14" y="154"/>
                  </a:lnTo>
                  <a:lnTo>
                    <a:pt x="9" y="147"/>
                  </a:lnTo>
                  <a:lnTo>
                    <a:pt x="7" y="140"/>
                  </a:lnTo>
                  <a:lnTo>
                    <a:pt x="3" y="133"/>
                  </a:lnTo>
                  <a:lnTo>
                    <a:pt x="2" y="126"/>
                  </a:lnTo>
                  <a:lnTo>
                    <a:pt x="2" y="119"/>
                  </a:lnTo>
                  <a:lnTo>
                    <a:pt x="0" y="112"/>
                  </a:lnTo>
                  <a:lnTo>
                    <a:pt x="0" y="105"/>
                  </a:lnTo>
                  <a:lnTo>
                    <a:pt x="0" y="97"/>
                  </a:lnTo>
                  <a:lnTo>
                    <a:pt x="0" y="90"/>
                  </a:lnTo>
                  <a:lnTo>
                    <a:pt x="2" y="83"/>
                  </a:lnTo>
                  <a:lnTo>
                    <a:pt x="2" y="76"/>
                  </a:lnTo>
                  <a:lnTo>
                    <a:pt x="3" y="69"/>
                  </a:lnTo>
                  <a:lnTo>
                    <a:pt x="5" y="62"/>
                  </a:lnTo>
                  <a:lnTo>
                    <a:pt x="5" y="55"/>
                  </a:lnTo>
                  <a:lnTo>
                    <a:pt x="7" y="50"/>
                  </a:lnTo>
                  <a:lnTo>
                    <a:pt x="9" y="43"/>
                  </a:lnTo>
                  <a:lnTo>
                    <a:pt x="10" y="38"/>
                  </a:lnTo>
                  <a:lnTo>
                    <a:pt x="12" y="33"/>
                  </a:lnTo>
                  <a:lnTo>
                    <a:pt x="14" y="27"/>
                  </a:lnTo>
                  <a:lnTo>
                    <a:pt x="17" y="22"/>
                  </a:lnTo>
                  <a:lnTo>
                    <a:pt x="19" y="17"/>
                  </a:lnTo>
                  <a:lnTo>
                    <a:pt x="21" y="13"/>
                  </a:lnTo>
                  <a:lnTo>
                    <a:pt x="22" y="10"/>
                  </a:lnTo>
                  <a:lnTo>
                    <a:pt x="38" y="0"/>
                  </a:lnTo>
                  <a:lnTo>
                    <a:pt x="38" y="0"/>
                  </a:lnTo>
                  <a:close/>
                  <a:moveTo>
                    <a:pt x="55" y="24"/>
                  </a:moveTo>
                  <a:lnTo>
                    <a:pt x="22" y="10"/>
                  </a:lnTo>
                  <a:lnTo>
                    <a:pt x="22" y="8"/>
                  </a:lnTo>
                  <a:lnTo>
                    <a:pt x="22" y="8"/>
                  </a:lnTo>
                  <a:lnTo>
                    <a:pt x="22" y="7"/>
                  </a:lnTo>
                  <a:lnTo>
                    <a:pt x="24" y="7"/>
                  </a:lnTo>
                  <a:lnTo>
                    <a:pt x="24" y="5"/>
                  </a:lnTo>
                  <a:lnTo>
                    <a:pt x="24" y="5"/>
                  </a:lnTo>
                  <a:lnTo>
                    <a:pt x="26" y="5"/>
                  </a:lnTo>
                  <a:lnTo>
                    <a:pt x="26" y="3"/>
                  </a:lnTo>
                  <a:lnTo>
                    <a:pt x="26" y="3"/>
                  </a:lnTo>
                  <a:lnTo>
                    <a:pt x="28" y="3"/>
                  </a:lnTo>
                  <a:lnTo>
                    <a:pt x="28" y="1"/>
                  </a:lnTo>
                  <a:lnTo>
                    <a:pt x="29" y="1"/>
                  </a:lnTo>
                  <a:lnTo>
                    <a:pt x="29" y="1"/>
                  </a:lnTo>
                  <a:lnTo>
                    <a:pt x="29" y="1"/>
                  </a:lnTo>
                  <a:lnTo>
                    <a:pt x="31" y="0"/>
                  </a:lnTo>
                  <a:lnTo>
                    <a:pt x="31" y="0"/>
                  </a:lnTo>
                  <a:lnTo>
                    <a:pt x="33" y="0"/>
                  </a:lnTo>
                  <a:lnTo>
                    <a:pt x="33" y="0"/>
                  </a:lnTo>
                  <a:lnTo>
                    <a:pt x="35" y="0"/>
                  </a:lnTo>
                  <a:lnTo>
                    <a:pt x="35" y="0"/>
                  </a:lnTo>
                  <a:lnTo>
                    <a:pt x="36" y="0"/>
                  </a:lnTo>
                  <a:lnTo>
                    <a:pt x="36" y="0"/>
                  </a:lnTo>
                  <a:lnTo>
                    <a:pt x="38" y="0"/>
                  </a:lnTo>
                  <a:lnTo>
                    <a:pt x="38" y="0"/>
                  </a:lnTo>
                  <a:lnTo>
                    <a:pt x="40" y="0"/>
                  </a:lnTo>
                  <a:lnTo>
                    <a:pt x="40" y="0"/>
                  </a:lnTo>
                  <a:lnTo>
                    <a:pt x="41" y="0"/>
                  </a:lnTo>
                  <a:lnTo>
                    <a:pt x="41" y="0"/>
                  </a:lnTo>
                  <a:lnTo>
                    <a:pt x="43" y="0"/>
                  </a:lnTo>
                  <a:lnTo>
                    <a:pt x="43" y="0"/>
                  </a:lnTo>
                  <a:lnTo>
                    <a:pt x="45" y="0"/>
                  </a:lnTo>
                  <a:lnTo>
                    <a:pt x="45" y="0"/>
                  </a:lnTo>
                  <a:lnTo>
                    <a:pt x="47" y="1"/>
                  </a:lnTo>
                  <a:lnTo>
                    <a:pt x="47" y="1"/>
                  </a:lnTo>
                  <a:lnTo>
                    <a:pt x="48" y="1"/>
                  </a:lnTo>
                  <a:lnTo>
                    <a:pt x="48" y="1"/>
                  </a:lnTo>
                  <a:lnTo>
                    <a:pt x="50" y="3"/>
                  </a:lnTo>
                  <a:lnTo>
                    <a:pt x="50" y="3"/>
                  </a:lnTo>
                  <a:lnTo>
                    <a:pt x="50" y="3"/>
                  </a:lnTo>
                  <a:lnTo>
                    <a:pt x="52" y="5"/>
                  </a:lnTo>
                  <a:lnTo>
                    <a:pt x="52" y="5"/>
                  </a:lnTo>
                  <a:lnTo>
                    <a:pt x="52" y="7"/>
                  </a:lnTo>
                  <a:lnTo>
                    <a:pt x="54" y="7"/>
                  </a:lnTo>
                  <a:lnTo>
                    <a:pt x="54" y="7"/>
                  </a:lnTo>
                  <a:lnTo>
                    <a:pt x="54" y="8"/>
                  </a:lnTo>
                  <a:lnTo>
                    <a:pt x="54" y="8"/>
                  </a:lnTo>
                  <a:lnTo>
                    <a:pt x="55" y="10"/>
                  </a:lnTo>
                  <a:lnTo>
                    <a:pt x="55" y="10"/>
                  </a:lnTo>
                  <a:lnTo>
                    <a:pt x="55" y="10"/>
                  </a:lnTo>
                  <a:lnTo>
                    <a:pt x="55" y="12"/>
                  </a:lnTo>
                  <a:lnTo>
                    <a:pt x="55" y="12"/>
                  </a:lnTo>
                  <a:lnTo>
                    <a:pt x="55" y="13"/>
                  </a:lnTo>
                  <a:lnTo>
                    <a:pt x="55" y="13"/>
                  </a:lnTo>
                  <a:lnTo>
                    <a:pt x="55" y="15"/>
                  </a:lnTo>
                  <a:lnTo>
                    <a:pt x="55" y="15"/>
                  </a:lnTo>
                  <a:lnTo>
                    <a:pt x="55" y="17"/>
                  </a:lnTo>
                  <a:lnTo>
                    <a:pt x="55" y="17"/>
                  </a:lnTo>
                  <a:lnTo>
                    <a:pt x="55" y="19"/>
                  </a:lnTo>
                  <a:lnTo>
                    <a:pt x="55" y="19"/>
                  </a:lnTo>
                  <a:lnTo>
                    <a:pt x="55" y="20"/>
                  </a:lnTo>
                  <a:lnTo>
                    <a:pt x="55" y="20"/>
                  </a:lnTo>
                  <a:lnTo>
                    <a:pt x="55" y="22"/>
                  </a:lnTo>
                  <a:lnTo>
                    <a:pt x="55" y="22"/>
                  </a:lnTo>
                  <a:lnTo>
                    <a:pt x="55" y="24"/>
                  </a:lnTo>
                  <a:lnTo>
                    <a:pt x="55" y="24"/>
                  </a:lnTo>
                  <a:close/>
                  <a:moveTo>
                    <a:pt x="135" y="34"/>
                  </a:moveTo>
                  <a:lnTo>
                    <a:pt x="38" y="34"/>
                  </a:lnTo>
                  <a:lnTo>
                    <a:pt x="38" y="0"/>
                  </a:lnTo>
                  <a:lnTo>
                    <a:pt x="135" y="0"/>
                  </a:lnTo>
                  <a:lnTo>
                    <a:pt x="151" y="10"/>
                  </a:lnTo>
                  <a:lnTo>
                    <a:pt x="135" y="34"/>
                  </a:lnTo>
                  <a:close/>
                  <a:moveTo>
                    <a:pt x="135" y="34"/>
                  </a:moveTo>
                  <a:lnTo>
                    <a:pt x="135" y="0"/>
                  </a:lnTo>
                  <a:lnTo>
                    <a:pt x="135" y="0"/>
                  </a:lnTo>
                  <a:lnTo>
                    <a:pt x="137" y="0"/>
                  </a:lnTo>
                  <a:lnTo>
                    <a:pt x="137" y="0"/>
                  </a:lnTo>
                  <a:lnTo>
                    <a:pt x="139" y="0"/>
                  </a:lnTo>
                  <a:lnTo>
                    <a:pt x="139" y="0"/>
                  </a:lnTo>
                  <a:lnTo>
                    <a:pt x="140" y="0"/>
                  </a:lnTo>
                  <a:lnTo>
                    <a:pt x="140" y="0"/>
                  </a:lnTo>
                  <a:lnTo>
                    <a:pt x="142" y="0"/>
                  </a:lnTo>
                  <a:lnTo>
                    <a:pt x="142" y="1"/>
                  </a:lnTo>
                  <a:lnTo>
                    <a:pt x="144" y="1"/>
                  </a:lnTo>
                  <a:lnTo>
                    <a:pt x="144" y="1"/>
                  </a:lnTo>
                  <a:lnTo>
                    <a:pt x="144" y="1"/>
                  </a:lnTo>
                  <a:lnTo>
                    <a:pt x="146" y="3"/>
                  </a:lnTo>
                  <a:lnTo>
                    <a:pt x="146" y="3"/>
                  </a:lnTo>
                  <a:lnTo>
                    <a:pt x="147" y="3"/>
                  </a:lnTo>
                  <a:lnTo>
                    <a:pt x="147" y="5"/>
                  </a:lnTo>
                  <a:lnTo>
                    <a:pt x="147" y="5"/>
                  </a:lnTo>
                  <a:lnTo>
                    <a:pt x="149" y="5"/>
                  </a:lnTo>
                  <a:lnTo>
                    <a:pt x="149" y="7"/>
                  </a:lnTo>
                  <a:lnTo>
                    <a:pt x="149" y="7"/>
                  </a:lnTo>
                  <a:lnTo>
                    <a:pt x="151" y="7"/>
                  </a:lnTo>
                  <a:lnTo>
                    <a:pt x="151" y="8"/>
                  </a:lnTo>
                  <a:lnTo>
                    <a:pt x="151" y="8"/>
                  </a:lnTo>
                  <a:lnTo>
                    <a:pt x="151" y="10"/>
                  </a:lnTo>
                  <a:lnTo>
                    <a:pt x="151" y="10"/>
                  </a:lnTo>
                  <a:lnTo>
                    <a:pt x="153" y="12"/>
                  </a:lnTo>
                  <a:lnTo>
                    <a:pt x="153" y="12"/>
                  </a:lnTo>
                  <a:lnTo>
                    <a:pt x="153" y="13"/>
                  </a:lnTo>
                  <a:lnTo>
                    <a:pt x="153" y="13"/>
                  </a:lnTo>
                  <a:lnTo>
                    <a:pt x="153" y="15"/>
                  </a:lnTo>
                  <a:lnTo>
                    <a:pt x="153" y="15"/>
                  </a:lnTo>
                  <a:lnTo>
                    <a:pt x="153" y="17"/>
                  </a:lnTo>
                  <a:lnTo>
                    <a:pt x="153" y="17"/>
                  </a:lnTo>
                  <a:lnTo>
                    <a:pt x="153" y="19"/>
                  </a:lnTo>
                  <a:lnTo>
                    <a:pt x="153" y="19"/>
                  </a:lnTo>
                  <a:lnTo>
                    <a:pt x="153" y="20"/>
                  </a:lnTo>
                  <a:lnTo>
                    <a:pt x="153" y="20"/>
                  </a:lnTo>
                  <a:lnTo>
                    <a:pt x="153" y="22"/>
                  </a:lnTo>
                  <a:lnTo>
                    <a:pt x="151" y="22"/>
                  </a:lnTo>
                  <a:lnTo>
                    <a:pt x="151" y="22"/>
                  </a:lnTo>
                  <a:lnTo>
                    <a:pt x="151" y="24"/>
                  </a:lnTo>
                  <a:lnTo>
                    <a:pt x="151" y="24"/>
                  </a:lnTo>
                  <a:lnTo>
                    <a:pt x="151" y="26"/>
                  </a:lnTo>
                  <a:lnTo>
                    <a:pt x="149" y="26"/>
                  </a:lnTo>
                  <a:lnTo>
                    <a:pt x="149" y="27"/>
                  </a:lnTo>
                  <a:lnTo>
                    <a:pt x="149" y="27"/>
                  </a:lnTo>
                  <a:lnTo>
                    <a:pt x="147" y="27"/>
                  </a:lnTo>
                  <a:lnTo>
                    <a:pt x="147" y="29"/>
                  </a:lnTo>
                  <a:lnTo>
                    <a:pt x="147" y="29"/>
                  </a:lnTo>
                  <a:lnTo>
                    <a:pt x="146" y="29"/>
                  </a:lnTo>
                  <a:lnTo>
                    <a:pt x="146" y="31"/>
                  </a:lnTo>
                  <a:lnTo>
                    <a:pt x="144" y="31"/>
                  </a:lnTo>
                  <a:lnTo>
                    <a:pt x="144" y="31"/>
                  </a:lnTo>
                  <a:lnTo>
                    <a:pt x="144" y="31"/>
                  </a:lnTo>
                  <a:lnTo>
                    <a:pt x="142" y="33"/>
                  </a:lnTo>
                  <a:lnTo>
                    <a:pt x="142" y="33"/>
                  </a:lnTo>
                  <a:lnTo>
                    <a:pt x="140" y="33"/>
                  </a:lnTo>
                  <a:lnTo>
                    <a:pt x="140" y="33"/>
                  </a:lnTo>
                  <a:lnTo>
                    <a:pt x="139" y="33"/>
                  </a:lnTo>
                  <a:lnTo>
                    <a:pt x="139" y="33"/>
                  </a:lnTo>
                  <a:lnTo>
                    <a:pt x="137" y="33"/>
                  </a:lnTo>
                  <a:lnTo>
                    <a:pt x="137" y="34"/>
                  </a:lnTo>
                  <a:lnTo>
                    <a:pt x="135" y="34"/>
                  </a:lnTo>
                  <a:lnTo>
                    <a:pt x="135" y="34"/>
                  </a:lnTo>
                  <a:lnTo>
                    <a:pt x="135" y="34"/>
                  </a:lnTo>
                  <a:close/>
                  <a:moveTo>
                    <a:pt x="109" y="169"/>
                  </a:moveTo>
                  <a:lnTo>
                    <a:pt x="73" y="169"/>
                  </a:lnTo>
                  <a:lnTo>
                    <a:pt x="90" y="152"/>
                  </a:lnTo>
                  <a:lnTo>
                    <a:pt x="97" y="152"/>
                  </a:lnTo>
                  <a:lnTo>
                    <a:pt x="104" y="152"/>
                  </a:lnTo>
                  <a:lnTo>
                    <a:pt x="109" y="150"/>
                  </a:lnTo>
                  <a:lnTo>
                    <a:pt x="114" y="149"/>
                  </a:lnTo>
                  <a:lnTo>
                    <a:pt x="118" y="147"/>
                  </a:lnTo>
                  <a:lnTo>
                    <a:pt x="121" y="143"/>
                  </a:lnTo>
                  <a:lnTo>
                    <a:pt x="125" y="142"/>
                  </a:lnTo>
                  <a:lnTo>
                    <a:pt x="127" y="138"/>
                  </a:lnTo>
                  <a:lnTo>
                    <a:pt x="128" y="135"/>
                  </a:lnTo>
                  <a:lnTo>
                    <a:pt x="130" y="131"/>
                  </a:lnTo>
                  <a:lnTo>
                    <a:pt x="132" y="128"/>
                  </a:lnTo>
                  <a:lnTo>
                    <a:pt x="133" y="124"/>
                  </a:lnTo>
                  <a:lnTo>
                    <a:pt x="135" y="119"/>
                  </a:lnTo>
                  <a:lnTo>
                    <a:pt x="135" y="114"/>
                  </a:lnTo>
                  <a:lnTo>
                    <a:pt x="137" y="109"/>
                  </a:lnTo>
                  <a:lnTo>
                    <a:pt x="137" y="104"/>
                  </a:lnTo>
                  <a:lnTo>
                    <a:pt x="137" y="98"/>
                  </a:lnTo>
                  <a:lnTo>
                    <a:pt x="137" y="93"/>
                  </a:lnTo>
                  <a:lnTo>
                    <a:pt x="135" y="86"/>
                  </a:lnTo>
                  <a:lnTo>
                    <a:pt x="135" y="81"/>
                  </a:lnTo>
                  <a:lnTo>
                    <a:pt x="133" y="76"/>
                  </a:lnTo>
                  <a:lnTo>
                    <a:pt x="133" y="69"/>
                  </a:lnTo>
                  <a:lnTo>
                    <a:pt x="132" y="64"/>
                  </a:lnTo>
                  <a:lnTo>
                    <a:pt x="130" y="59"/>
                  </a:lnTo>
                  <a:lnTo>
                    <a:pt x="128" y="53"/>
                  </a:lnTo>
                  <a:lnTo>
                    <a:pt x="127" y="48"/>
                  </a:lnTo>
                  <a:lnTo>
                    <a:pt x="125" y="43"/>
                  </a:lnTo>
                  <a:lnTo>
                    <a:pt x="125" y="38"/>
                  </a:lnTo>
                  <a:lnTo>
                    <a:pt x="123" y="34"/>
                  </a:lnTo>
                  <a:lnTo>
                    <a:pt x="121" y="29"/>
                  </a:lnTo>
                  <a:lnTo>
                    <a:pt x="120" y="26"/>
                  </a:lnTo>
                  <a:lnTo>
                    <a:pt x="118" y="24"/>
                  </a:lnTo>
                  <a:lnTo>
                    <a:pt x="151" y="10"/>
                  </a:lnTo>
                  <a:lnTo>
                    <a:pt x="153" y="13"/>
                  </a:lnTo>
                  <a:lnTo>
                    <a:pt x="154" y="17"/>
                  </a:lnTo>
                  <a:lnTo>
                    <a:pt x="156" y="22"/>
                  </a:lnTo>
                  <a:lnTo>
                    <a:pt x="158" y="27"/>
                  </a:lnTo>
                  <a:lnTo>
                    <a:pt x="159" y="33"/>
                  </a:lnTo>
                  <a:lnTo>
                    <a:pt x="161" y="38"/>
                  </a:lnTo>
                  <a:lnTo>
                    <a:pt x="163" y="43"/>
                  </a:lnTo>
                  <a:lnTo>
                    <a:pt x="165" y="50"/>
                  </a:lnTo>
                  <a:lnTo>
                    <a:pt x="166" y="55"/>
                  </a:lnTo>
                  <a:lnTo>
                    <a:pt x="168" y="62"/>
                  </a:lnTo>
                  <a:lnTo>
                    <a:pt x="170" y="69"/>
                  </a:lnTo>
                  <a:lnTo>
                    <a:pt x="172" y="76"/>
                  </a:lnTo>
                  <a:lnTo>
                    <a:pt x="172" y="83"/>
                  </a:lnTo>
                  <a:lnTo>
                    <a:pt x="172" y="90"/>
                  </a:lnTo>
                  <a:lnTo>
                    <a:pt x="173" y="97"/>
                  </a:lnTo>
                  <a:lnTo>
                    <a:pt x="173" y="105"/>
                  </a:lnTo>
                  <a:lnTo>
                    <a:pt x="173" y="112"/>
                  </a:lnTo>
                  <a:lnTo>
                    <a:pt x="172" y="119"/>
                  </a:lnTo>
                  <a:lnTo>
                    <a:pt x="170" y="126"/>
                  </a:lnTo>
                  <a:lnTo>
                    <a:pt x="168" y="133"/>
                  </a:lnTo>
                  <a:lnTo>
                    <a:pt x="166" y="140"/>
                  </a:lnTo>
                  <a:lnTo>
                    <a:pt x="163" y="147"/>
                  </a:lnTo>
                  <a:lnTo>
                    <a:pt x="159" y="154"/>
                  </a:lnTo>
                  <a:lnTo>
                    <a:pt x="154" y="161"/>
                  </a:lnTo>
                  <a:lnTo>
                    <a:pt x="149" y="166"/>
                  </a:lnTo>
                  <a:lnTo>
                    <a:pt x="144" y="171"/>
                  </a:lnTo>
                  <a:lnTo>
                    <a:pt x="137" y="176"/>
                  </a:lnTo>
                  <a:lnTo>
                    <a:pt x="128" y="180"/>
                  </a:lnTo>
                  <a:lnTo>
                    <a:pt x="121" y="183"/>
                  </a:lnTo>
                  <a:lnTo>
                    <a:pt x="111" y="185"/>
                  </a:lnTo>
                  <a:lnTo>
                    <a:pt x="102" y="187"/>
                  </a:lnTo>
                  <a:lnTo>
                    <a:pt x="92" y="187"/>
                  </a:lnTo>
                  <a:lnTo>
                    <a:pt x="109" y="169"/>
                  </a:lnTo>
                  <a:lnTo>
                    <a:pt x="109" y="169"/>
                  </a:lnTo>
                  <a:close/>
                  <a:moveTo>
                    <a:pt x="90" y="152"/>
                  </a:moveTo>
                  <a:lnTo>
                    <a:pt x="92" y="187"/>
                  </a:lnTo>
                  <a:lnTo>
                    <a:pt x="92" y="187"/>
                  </a:lnTo>
                  <a:lnTo>
                    <a:pt x="90" y="187"/>
                  </a:lnTo>
                  <a:lnTo>
                    <a:pt x="88" y="187"/>
                  </a:lnTo>
                  <a:lnTo>
                    <a:pt x="88" y="187"/>
                  </a:lnTo>
                  <a:lnTo>
                    <a:pt x="87" y="187"/>
                  </a:lnTo>
                  <a:lnTo>
                    <a:pt x="87" y="187"/>
                  </a:lnTo>
                  <a:lnTo>
                    <a:pt x="85" y="187"/>
                  </a:lnTo>
                  <a:lnTo>
                    <a:pt x="85" y="187"/>
                  </a:lnTo>
                  <a:lnTo>
                    <a:pt x="83" y="187"/>
                  </a:lnTo>
                  <a:lnTo>
                    <a:pt x="83" y="185"/>
                  </a:lnTo>
                  <a:lnTo>
                    <a:pt x="83" y="185"/>
                  </a:lnTo>
                  <a:lnTo>
                    <a:pt x="81" y="185"/>
                  </a:lnTo>
                  <a:lnTo>
                    <a:pt x="81" y="185"/>
                  </a:lnTo>
                  <a:lnTo>
                    <a:pt x="80" y="183"/>
                  </a:lnTo>
                  <a:lnTo>
                    <a:pt x="80" y="183"/>
                  </a:lnTo>
                  <a:lnTo>
                    <a:pt x="80" y="183"/>
                  </a:lnTo>
                  <a:lnTo>
                    <a:pt x="78" y="182"/>
                  </a:lnTo>
                  <a:lnTo>
                    <a:pt x="78" y="182"/>
                  </a:lnTo>
                  <a:lnTo>
                    <a:pt x="78" y="182"/>
                  </a:lnTo>
                  <a:lnTo>
                    <a:pt x="76" y="180"/>
                  </a:lnTo>
                  <a:lnTo>
                    <a:pt x="76" y="180"/>
                  </a:lnTo>
                  <a:lnTo>
                    <a:pt x="76" y="180"/>
                  </a:lnTo>
                  <a:lnTo>
                    <a:pt x="74" y="178"/>
                  </a:lnTo>
                  <a:lnTo>
                    <a:pt x="74" y="178"/>
                  </a:lnTo>
                  <a:lnTo>
                    <a:pt x="74" y="176"/>
                  </a:lnTo>
                  <a:lnTo>
                    <a:pt x="74" y="176"/>
                  </a:lnTo>
                  <a:lnTo>
                    <a:pt x="74" y="175"/>
                  </a:lnTo>
                  <a:lnTo>
                    <a:pt x="74" y="175"/>
                  </a:lnTo>
                  <a:lnTo>
                    <a:pt x="73" y="173"/>
                  </a:lnTo>
                  <a:lnTo>
                    <a:pt x="73" y="173"/>
                  </a:lnTo>
                  <a:lnTo>
                    <a:pt x="73" y="171"/>
                  </a:lnTo>
                  <a:lnTo>
                    <a:pt x="73" y="171"/>
                  </a:lnTo>
                  <a:lnTo>
                    <a:pt x="73" y="169"/>
                  </a:lnTo>
                  <a:lnTo>
                    <a:pt x="73" y="169"/>
                  </a:lnTo>
                  <a:lnTo>
                    <a:pt x="73" y="168"/>
                  </a:lnTo>
                  <a:lnTo>
                    <a:pt x="73" y="168"/>
                  </a:lnTo>
                  <a:lnTo>
                    <a:pt x="73" y="166"/>
                  </a:lnTo>
                  <a:lnTo>
                    <a:pt x="74" y="166"/>
                  </a:lnTo>
                  <a:lnTo>
                    <a:pt x="74" y="164"/>
                  </a:lnTo>
                  <a:lnTo>
                    <a:pt x="74" y="164"/>
                  </a:lnTo>
                  <a:lnTo>
                    <a:pt x="74" y="164"/>
                  </a:lnTo>
                  <a:lnTo>
                    <a:pt x="74" y="163"/>
                  </a:lnTo>
                  <a:lnTo>
                    <a:pt x="76" y="163"/>
                  </a:lnTo>
                  <a:lnTo>
                    <a:pt x="76" y="161"/>
                  </a:lnTo>
                  <a:lnTo>
                    <a:pt x="76" y="161"/>
                  </a:lnTo>
                  <a:lnTo>
                    <a:pt x="76" y="159"/>
                  </a:lnTo>
                  <a:lnTo>
                    <a:pt x="78" y="159"/>
                  </a:lnTo>
                  <a:lnTo>
                    <a:pt x="78" y="159"/>
                  </a:lnTo>
                  <a:lnTo>
                    <a:pt x="78" y="157"/>
                  </a:lnTo>
                  <a:lnTo>
                    <a:pt x="80" y="157"/>
                  </a:lnTo>
                  <a:lnTo>
                    <a:pt x="80" y="157"/>
                  </a:lnTo>
                  <a:lnTo>
                    <a:pt x="80" y="156"/>
                  </a:lnTo>
                  <a:lnTo>
                    <a:pt x="81" y="156"/>
                  </a:lnTo>
                  <a:lnTo>
                    <a:pt x="81" y="156"/>
                  </a:lnTo>
                  <a:lnTo>
                    <a:pt x="83" y="156"/>
                  </a:lnTo>
                  <a:lnTo>
                    <a:pt x="83" y="154"/>
                  </a:lnTo>
                  <a:lnTo>
                    <a:pt x="85" y="154"/>
                  </a:lnTo>
                  <a:lnTo>
                    <a:pt x="85" y="154"/>
                  </a:lnTo>
                  <a:lnTo>
                    <a:pt x="87" y="154"/>
                  </a:lnTo>
                  <a:lnTo>
                    <a:pt x="87" y="154"/>
                  </a:lnTo>
                  <a:lnTo>
                    <a:pt x="88" y="154"/>
                  </a:lnTo>
                  <a:lnTo>
                    <a:pt x="88" y="154"/>
                  </a:lnTo>
                  <a:lnTo>
                    <a:pt x="90" y="154"/>
                  </a:lnTo>
                  <a:lnTo>
                    <a:pt x="90" y="152"/>
                  </a:lnTo>
                  <a:lnTo>
                    <a:pt x="90" y="152"/>
                  </a:lnTo>
                  <a:close/>
                  <a:moveTo>
                    <a:pt x="73" y="284"/>
                  </a:moveTo>
                  <a:lnTo>
                    <a:pt x="73" y="169"/>
                  </a:lnTo>
                  <a:lnTo>
                    <a:pt x="109" y="169"/>
                  </a:lnTo>
                  <a:lnTo>
                    <a:pt x="109" y="284"/>
                  </a:lnTo>
                  <a:lnTo>
                    <a:pt x="109" y="284"/>
                  </a:lnTo>
                  <a:lnTo>
                    <a:pt x="73" y="284"/>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iṧľîḋé">
              <a:extLst>
                <a:ext uri="{FF2B5EF4-FFF2-40B4-BE49-F238E27FC236}">
                  <a16:creationId xmlns:a16="http://schemas.microsoft.com/office/drawing/2014/main" id="{079B63C4-569C-4558-87CB-1B2006A681E8}"/>
                </a:ext>
              </a:extLst>
            </p:cNvPr>
            <p:cNvSpPr/>
            <p:nvPr/>
          </p:nvSpPr>
          <p:spPr bwMode="auto">
            <a:xfrm>
              <a:off x="3477822" y="1750747"/>
              <a:ext cx="528781" cy="758005"/>
            </a:xfrm>
            <a:custGeom>
              <a:avLst/>
              <a:gdLst>
                <a:gd name="T0" fmla="*/ 62 w 117"/>
                <a:gd name="T1" fmla="*/ 154 h 168"/>
                <a:gd name="T2" fmla="*/ 69 w 117"/>
                <a:gd name="T3" fmla="*/ 160 h 168"/>
                <a:gd name="T4" fmla="*/ 87 w 117"/>
                <a:gd name="T5" fmla="*/ 164 h 168"/>
                <a:gd name="T6" fmla="*/ 59 w 117"/>
                <a:gd name="T7" fmla="*/ 168 h 168"/>
                <a:gd name="T8" fmla="*/ 30 w 117"/>
                <a:gd name="T9" fmla="*/ 164 h 168"/>
                <a:gd name="T10" fmla="*/ 50 w 117"/>
                <a:gd name="T11" fmla="*/ 160 h 168"/>
                <a:gd name="T12" fmla="*/ 56 w 117"/>
                <a:gd name="T13" fmla="*/ 154 h 168"/>
                <a:gd name="T14" fmla="*/ 56 w 117"/>
                <a:gd name="T15" fmla="*/ 88 h 168"/>
                <a:gd name="T16" fmla="*/ 31 w 117"/>
                <a:gd name="T17" fmla="*/ 0 h 168"/>
                <a:gd name="T18" fmla="*/ 87 w 117"/>
                <a:gd name="T19" fmla="*/ 0 h 168"/>
                <a:gd name="T20" fmla="*/ 62 w 117"/>
                <a:gd name="T21" fmla="*/ 88 h 168"/>
                <a:gd name="T22" fmla="*/ 62 w 117"/>
                <a:gd name="T23" fmla="*/ 15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168">
                  <a:moveTo>
                    <a:pt x="62" y="154"/>
                  </a:moveTo>
                  <a:cubicBezTo>
                    <a:pt x="62" y="157"/>
                    <a:pt x="64" y="159"/>
                    <a:pt x="69" y="160"/>
                  </a:cubicBezTo>
                  <a:cubicBezTo>
                    <a:pt x="80" y="160"/>
                    <a:pt x="87" y="162"/>
                    <a:pt x="87" y="164"/>
                  </a:cubicBezTo>
                  <a:cubicBezTo>
                    <a:pt x="87" y="166"/>
                    <a:pt x="75" y="168"/>
                    <a:pt x="59" y="168"/>
                  </a:cubicBezTo>
                  <a:cubicBezTo>
                    <a:pt x="43" y="168"/>
                    <a:pt x="30" y="166"/>
                    <a:pt x="30" y="164"/>
                  </a:cubicBezTo>
                  <a:cubicBezTo>
                    <a:pt x="30" y="162"/>
                    <a:pt x="39" y="160"/>
                    <a:pt x="50" y="160"/>
                  </a:cubicBezTo>
                  <a:cubicBezTo>
                    <a:pt x="54" y="159"/>
                    <a:pt x="56" y="156"/>
                    <a:pt x="56" y="154"/>
                  </a:cubicBezTo>
                  <a:cubicBezTo>
                    <a:pt x="56" y="88"/>
                    <a:pt x="56" y="88"/>
                    <a:pt x="56" y="88"/>
                  </a:cubicBezTo>
                  <a:cubicBezTo>
                    <a:pt x="0" y="86"/>
                    <a:pt x="22" y="19"/>
                    <a:pt x="31" y="0"/>
                  </a:cubicBezTo>
                  <a:cubicBezTo>
                    <a:pt x="87" y="0"/>
                    <a:pt x="87" y="0"/>
                    <a:pt x="87" y="0"/>
                  </a:cubicBezTo>
                  <a:cubicBezTo>
                    <a:pt x="96" y="19"/>
                    <a:pt x="117" y="86"/>
                    <a:pt x="62" y="88"/>
                  </a:cubicBezTo>
                  <a:lnTo>
                    <a:pt x="6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iŝlïḓé">
              <a:extLst>
                <a:ext uri="{FF2B5EF4-FFF2-40B4-BE49-F238E27FC236}">
                  <a16:creationId xmlns:a16="http://schemas.microsoft.com/office/drawing/2014/main" id="{DF79F0AC-8A2F-46B8-B3B8-801F92E2D8BD}"/>
                </a:ext>
              </a:extLst>
            </p:cNvPr>
            <p:cNvSpPr/>
            <p:nvPr/>
          </p:nvSpPr>
          <p:spPr bwMode="auto">
            <a:xfrm>
              <a:off x="3576805" y="1875779"/>
              <a:ext cx="330814" cy="257879"/>
            </a:xfrm>
            <a:custGeom>
              <a:avLst/>
              <a:gdLst>
                <a:gd name="T0" fmla="*/ 3 w 73"/>
                <a:gd name="T1" fmla="*/ 0 h 57"/>
                <a:gd name="T2" fmla="*/ 2 w 73"/>
                <a:gd name="T3" fmla="*/ 11 h 57"/>
                <a:gd name="T4" fmla="*/ 7 w 73"/>
                <a:gd name="T5" fmla="*/ 44 h 57"/>
                <a:gd name="T6" fmla="*/ 34 w 73"/>
                <a:gd name="T7" fmla="*/ 57 h 57"/>
                <a:gd name="T8" fmla="*/ 37 w 73"/>
                <a:gd name="T9" fmla="*/ 57 h 57"/>
                <a:gd name="T10" fmla="*/ 39 w 73"/>
                <a:gd name="T11" fmla="*/ 57 h 57"/>
                <a:gd name="T12" fmla="*/ 67 w 73"/>
                <a:gd name="T13" fmla="*/ 44 h 57"/>
                <a:gd name="T14" fmla="*/ 72 w 73"/>
                <a:gd name="T15" fmla="*/ 11 h 57"/>
                <a:gd name="T16" fmla="*/ 70 w 73"/>
                <a:gd name="T17" fmla="*/ 0 h 57"/>
                <a:gd name="T18" fmla="*/ 3 w 73"/>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57">
                  <a:moveTo>
                    <a:pt x="3" y="0"/>
                  </a:moveTo>
                  <a:cubicBezTo>
                    <a:pt x="3" y="4"/>
                    <a:pt x="2" y="7"/>
                    <a:pt x="2" y="11"/>
                  </a:cubicBezTo>
                  <a:cubicBezTo>
                    <a:pt x="0" y="22"/>
                    <a:pt x="1" y="34"/>
                    <a:pt x="7" y="44"/>
                  </a:cubicBezTo>
                  <a:cubicBezTo>
                    <a:pt x="13" y="53"/>
                    <a:pt x="23" y="56"/>
                    <a:pt x="34" y="57"/>
                  </a:cubicBezTo>
                  <a:cubicBezTo>
                    <a:pt x="37" y="57"/>
                    <a:pt x="37" y="57"/>
                    <a:pt x="37" y="57"/>
                  </a:cubicBezTo>
                  <a:cubicBezTo>
                    <a:pt x="39" y="57"/>
                    <a:pt x="39" y="57"/>
                    <a:pt x="39" y="57"/>
                  </a:cubicBezTo>
                  <a:cubicBezTo>
                    <a:pt x="50" y="56"/>
                    <a:pt x="61" y="53"/>
                    <a:pt x="67" y="44"/>
                  </a:cubicBezTo>
                  <a:cubicBezTo>
                    <a:pt x="73" y="34"/>
                    <a:pt x="73" y="22"/>
                    <a:pt x="72" y="11"/>
                  </a:cubicBezTo>
                  <a:cubicBezTo>
                    <a:pt x="72" y="7"/>
                    <a:pt x="71" y="4"/>
                    <a:pt x="70" y="0"/>
                  </a:cubicBezTo>
                  <a:lnTo>
                    <a:pt x="3" y="0"/>
                  </a:lnTo>
                  <a:close/>
                </a:path>
              </a:pathLst>
            </a:custGeom>
            <a:solidFill>
              <a:srgbClr val="DB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íslïde">
              <a:extLst>
                <a:ext uri="{FF2B5EF4-FFF2-40B4-BE49-F238E27FC236}">
                  <a16:creationId xmlns:a16="http://schemas.microsoft.com/office/drawing/2014/main" id="{944D70D7-CA50-4E97-86B0-8489C1B2B5EE}"/>
                </a:ext>
              </a:extLst>
            </p:cNvPr>
            <p:cNvSpPr/>
            <p:nvPr/>
          </p:nvSpPr>
          <p:spPr bwMode="auto">
            <a:xfrm>
              <a:off x="3988368" y="1818473"/>
              <a:ext cx="448030" cy="851779"/>
            </a:xfrm>
            <a:custGeom>
              <a:avLst/>
              <a:gdLst>
                <a:gd name="T0" fmla="*/ 89 w 172"/>
                <a:gd name="T1" fmla="*/ 308 h 327"/>
                <a:gd name="T2" fmla="*/ 75 w 172"/>
                <a:gd name="T3" fmla="*/ 295 h 327"/>
                <a:gd name="T4" fmla="*/ 108 w 172"/>
                <a:gd name="T5" fmla="*/ 282 h 327"/>
                <a:gd name="T6" fmla="*/ 106 w 172"/>
                <a:gd name="T7" fmla="*/ 279 h 327"/>
                <a:gd name="T8" fmla="*/ 106 w 172"/>
                <a:gd name="T9" fmla="*/ 277 h 327"/>
                <a:gd name="T10" fmla="*/ 125 w 172"/>
                <a:gd name="T11" fmla="*/ 315 h 327"/>
                <a:gd name="T12" fmla="*/ 113 w 172"/>
                <a:gd name="T13" fmla="*/ 314 h 327"/>
                <a:gd name="T14" fmla="*/ 117 w 172"/>
                <a:gd name="T15" fmla="*/ 279 h 327"/>
                <a:gd name="T16" fmla="*/ 136 w 172"/>
                <a:gd name="T17" fmla="*/ 282 h 327"/>
                <a:gd name="T18" fmla="*/ 153 w 172"/>
                <a:gd name="T19" fmla="*/ 303 h 327"/>
                <a:gd name="T20" fmla="*/ 110 w 172"/>
                <a:gd name="T21" fmla="*/ 291 h 327"/>
                <a:gd name="T22" fmla="*/ 125 w 172"/>
                <a:gd name="T23" fmla="*/ 289 h 327"/>
                <a:gd name="T24" fmla="*/ 141 w 172"/>
                <a:gd name="T25" fmla="*/ 321 h 327"/>
                <a:gd name="T26" fmla="*/ 115 w 172"/>
                <a:gd name="T27" fmla="*/ 326 h 327"/>
                <a:gd name="T28" fmla="*/ 85 w 172"/>
                <a:gd name="T29" fmla="*/ 327 h 327"/>
                <a:gd name="T30" fmla="*/ 49 w 172"/>
                <a:gd name="T31" fmla="*/ 289 h 327"/>
                <a:gd name="T32" fmla="*/ 70 w 172"/>
                <a:gd name="T33" fmla="*/ 293 h 327"/>
                <a:gd name="T34" fmla="*/ 70 w 172"/>
                <a:gd name="T35" fmla="*/ 327 h 327"/>
                <a:gd name="T36" fmla="*/ 40 w 172"/>
                <a:gd name="T37" fmla="*/ 324 h 327"/>
                <a:gd name="T38" fmla="*/ 19 w 172"/>
                <a:gd name="T39" fmla="*/ 303 h 327"/>
                <a:gd name="T40" fmla="*/ 56 w 172"/>
                <a:gd name="T41" fmla="*/ 314 h 327"/>
                <a:gd name="T42" fmla="*/ 47 w 172"/>
                <a:gd name="T43" fmla="*/ 315 h 327"/>
                <a:gd name="T44" fmla="*/ 28 w 172"/>
                <a:gd name="T45" fmla="*/ 286 h 327"/>
                <a:gd name="T46" fmla="*/ 49 w 172"/>
                <a:gd name="T47" fmla="*/ 281 h 327"/>
                <a:gd name="T48" fmla="*/ 70 w 172"/>
                <a:gd name="T49" fmla="*/ 277 h 327"/>
                <a:gd name="T50" fmla="*/ 96 w 172"/>
                <a:gd name="T51" fmla="*/ 298 h 327"/>
                <a:gd name="T52" fmla="*/ 82 w 172"/>
                <a:gd name="T53" fmla="*/ 310 h 327"/>
                <a:gd name="T54" fmla="*/ 68 w 172"/>
                <a:gd name="T55" fmla="*/ 279 h 327"/>
                <a:gd name="T56" fmla="*/ 65 w 172"/>
                <a:gd name="T57" fmla="*/ 281 h 327"/>
                <a:gd name="T58" fmla="*/ 63 w 172"/>
                <a:gd name="T59" fmla="*/ 286 h 327"/>
                <a:gd name="T60" fmla="*/ 65 w 172"/>
                <a:gd name="T61" fmla="*/ 166 h 327"/>
                <a:gd name="T62" fmla="*/ 71 w 172"/>
                <a:gd name="T63" fmla="*/ 158 h 327"/>
                <a:gd name="T64" fmla="*/ 84 w 172"/>
                <a:gd name="T65" fmla="*/ 154 h 327"/>
                <a:gd name="T66" fmla="*/ 94 w 172"/>
                <a:gd name="T67" fmla="*/ 159 h 327"/>
                <a:gd name="T68" fmla="*/ 99 w 172"/>
                <a:gd name="T69" fmla="*/ 170 h 327"/>
                <a:gd name="T70" fmla="*/ 42 w 172"/>
                <a:gd name="T71" fmla="*/ 59 h 327"/>
                <a:gd name="T72" fmla="*/ 42 w 172"/>
                <a:gd name="T73" fmla="*/ 133 h 327"/>
                <a:gd name="T74" fmla="*/ 52 w 172"/>
                <a:gd name="T75" fmla="*/ 184 h 327"/>
                <a:gd name="T76" fmla="*/ 0 w 172"/>
                <a:gd name="T77" fmla="*/ 99 h 327"/>
                <a:gd name="T78" fmla="*/ 19 w 172"/>
                <a:gd name="T79" fmla="*/ 14 h 327"/>
                <a:gd name="T80" fmla="*/ 26 w 172"/>
                <a:gd name="T81" fmla="*/ 5 h 327"/>
                <a:gd name="T82" fmla="*/ 37 w 172"/>
                <a:gd name="T83" fmla="*/ 0 h 327"/>
                <a:gd name="T84" fmla="*/ 49 w 172"/>
                <a:gd name="T85" fmla="*/ 3 h 327"/>
                <a:gd name="T86" fmla="*/ 56 w 172"/>
                <a:gd name="T87" fmla="*/ 14 h 327"/>
                <a:gd name="T88" fmla="*/ 54 w 172"/>
                <a:gd name="T89" fmla="*/ 24 h 327"/>
                <a:gd name="T90" fmla="*/ 139 w 172"/>
                <a:gd name="T91" fmla="*/ 2 h 327"/>
                <a:gd name="T92" fmla="*/ 150 w 172"/>
                <a:gd name="T93" fmla="*/ 9 h 327"/>
                <a:gd name="T94" fmla="*/ 153 w 172"/>
                <a:gd name="T95" fmla="*/ 19 h 327"/>
                <a:gd name="T96" fmla="*/ 148 w 172"/>
                <a:gd name="T97" fmla="*/ 29 h 327"/>
                <a:gd name="T98" fmla="*/ 136 w 172"/>
                <a:gd name="T99" fmla="*/ 35 h 327"/>
                <a:gd name="T100" fmla="*/ 127 w 172"/>
                <a:gd name="T101" fmla="*/ 140 h 327"/>
                <a:gd name="T102" fmla="*/ 132 w 172"/>
                <a:gd name="T103" fmla="*/ 71 h 327"/>
                <a:gd name="T104" fmla="*/ 156 w 172"/>
                <a:gd name="T105" fmla="*/ 22 h 327"/>
                <a:gd name="T106" fmla="*/ 172 w 172"/>
                <a:gd name="T107" fmla="*/ 113 h 327"/>
                <a:gd name="T108" fmla="*/ 101 w 172"/>
                <a:gd name="T109" fmla="*/ 189 h 327"/>
                <a:gd name="T110" fmla="*/ 84 w 172"/>
                <a:gd name="T111" fmla="*/ 187 h 327"/>
                <a:gd name="T112" fmla="*/ 75 w 172"/>
                <a:gd name="T113" fmla="*/ 180 h 327"/>
                <a:gd name="T114" fmla="*/ 73 w 172"/>
                <a:gd name="T115" fmla="*/ 168 h 327"/>
                <a:gd name="T116" fmla="*/ 80 w 172"/>
                <a:gd name="T117" fmla="*/ 158 h 327"/>
                <a:gd name="T118" fmla="*/ 91 w 172"/>
                <a:gd name="T119" fmla="*/ 15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2" h="327">
                  <a:moveTo>
                    <a:pt x="106" y="277"/>
                  </a:moveTo>
                  <a:lnTo>
                    <a:pt x="103" y="312"/>
                  </a:lnTo>
                  <a:lnTo>
                    <a:pt x="103" y="312"/>
                  </a:lnTo>
                  <a:lnTo>
                    <a:pt x="103" y="312"/>
                  </a:lnTo>
                  <a:lnTo>
                    <a:pt x="101" y="312"/>
                  </a:lnTo>
                  <a:lnTo>
                    <a:pt x="99" y="312"/>
                  </a:lnTo>
                  <a:lnTo>
                    <a:pt x="97" y="312"/>
                  </a:lnTo>
                  <a:lnTo>
                    <a:pt x="96" y="312"/>
                  </a:lnTo>
                  <a:lnTo>
                    <a:pt x="96" y="312"/>
                  </a:lnTo>
                  <a:lnTo>
                    <a:pt x="94" y="310"/>
                  </a:lnTo>
                  <a:lnTo>
                    <a:pt x="92" y="310"/>
                  </a:lnTo>
                  <a:lnTo>
                    <a:pt x="91" y="310"/>
                  </a:lnTo>
                  <a:lnTo>
                    <a:pt x="89" y="310"/>
                  </a:lnTo>
                  <a:lnTo>
                    <a:pt x="89" y="308"/>
                  </a:lnTo>
                  <a:lnTo>
                    <a:pt x="87" y="308"/>
                  </a:lnTo>
                  <a:lnTo>
                    <a:pt x="85" y="307"/>
                  </a:lnTo>
                  <a:lnTo>
                    <a:pt x="85" y="307"/>
                  </a:lnTo>
                  <a:lnTo>
                    <a:pt x="84" y="305"/>
                  </a:lnTo>
                  <a:lnTo>
                    <a:pt x="82" y="305"/>
                  </a:lnTo>
                  <a:lnTo>
                    <a:pt x="82" y="303"/>
                  </a:lnTo>
                  <a:lnTo>
                    <a:pt x="80" y="303"/>
                  </a:lnTo>
                  <a:lnTo>
                    <a:pt x="80" y="301"/>
                  </a:lnTo>
                  <a:lnTo>
                    <a:pt x="78" y="301"/>
                  </a:lnTo>
                  <a:lnTo>
                    <a:pt x="78" y="300"/>
                  </a:lnTo>
                  <a:lnTo>
                    <a:pt x="77" y="298"/>
                  </a:lnTo>
                  <a:lnTo>
                    <a:pt x="77" y="298"/>
                  </a:lnTo>
                  <a:lnTo>
                    <a:pt x="75" y="296"/>
                  </a:lnTo>
                  <a:lnTo>
                    <a:pt x="75" y="295"/>
                  </a:lnTo>
                  <a:lnTo>
                    <a:pt x="75" y="293"/>
                  </a:lnTo>
                  <a:lnTo>
                    <a:pt x="73" y="293"/>
                  </a:lnTo>
                  <a:lnTo>
                    <a:pt x="73" y="291"/>
                  </a:lnTo>
                  <a:lnTo>
                    <a:pt x="73" y="289"/>
                  </a:lnTo>
                  <a:lnTo>
                    <a:pt x="73" y="288"/>
                  </a:lnTo>
                  <a:lnTo>
                    <a:pt x="73" y="286"/>
                  </a:lnTo>
                  <a:lnTo>
                    <a:pt x="73" y="286"/>
                  </a:lnTo>
                  <a:lnTo>
                    <a:pt x="110" y="286"/>
                  </a:lnTo>
                  <a:lnTo>
                    <a:pt x="110" y="284"/>
                  </a:lnTo>
                  <a:lnTo>
                    <a:pt x="110" y="284"/>
                  </a:lnTo>
                  <a:lnTo>
                    <a:pt x="110" y="284"/>
                  </a:lnTo>
                  <a:lnTo>
                    <a:pt x="108" y="282"/>
                  </a:lnTo>
                  <a:lnTo>
                    <a:pt x="108" y="282"/>
                  </a:lnTo>
                  <a:lnTo>
                    <a:pt x="108" y="282"/>
                  </a:lnTo>
                  <a:lnTo>
                    <a:pt x="108" y="282"/>
                  </a:lnTo>
                  <a:lnTo>
                    <a:pt x="108" y="281"/>
                  </a:lnTo>
                  <a:lnTo>
                    <a:pt x="108" y="281"/>
                  </a:lnTo>
                  <a:lnTo>
                    <a:pt x="108" y="281"/>
                  </a:lnTo>
                  <a:lnTo>
                    <a:pt x="108" y="281"/>
                  </a:lnTo>
                  <a:lnTo>
                    <a:pt x="108" y="279"/>
                  </a:lnTo>
                  <a:lnTo>
                    <a:pt x="106" y="279"/>
                  </a:lnTo>
                  <a:lnTo>
                    <a:pt x="106" y="279"/>
                  </a:lnTo>
                  <a:lnTo>
                    <a:pt x="106" y="279"/>
                  </a:lnTo>
                  <a:lnTo>
                    <a:pt x="106" y="279"/>
                  </a:lnTo>
                  <a:lnTo>
                    <a:pt x="106" y="279"/>
                  </a:lnTo>
                  <a:lnTo>
                    <a:pt x="106" y="279"/>
                  </a:lnTo>
                  <a:lnTo>
                    <a:pt x="106" y="279"/>
                  </a:lnTo>
                  <a:lnTo>
                    <a:pt x="106" y="279"/>
                  </a:lnTo>
                  <a:lnTo>
                    <a:pt x="104" y="277"/>
                  </a:lnTo>
                  <a:lnTo>
                    <a:pt x="104" y="277"/>
                  </a:lnTo>
                  <a:lnTo>
                    <a:pt x="104" y="277"/>
                  </a:lnTo>
                  <a:lnTo>
                    <a:pt x="104" y="277"/>
                  </a:lnTo>
                  <a:lnTo>
                    <a:pt x="104" y="277"/>
                  </a:lnTo>
                  <a:lnTo>
                    <a:pt x="104" y="277"/>
                  </a:lnTo>
                  <a:lnTo>
                    <a:pt x="104" y="277"/>
                  </a:lnTo>
                  <a:lnTo>
                    <a:pt x="104" y="277"/>
                  </a:lnTo>
                  <a:lnTo>
                    <a:pt x="104" y="277"/>
                  </a:lnTo>
                  <a:lnTo>
                    <a:pt x="104" y="277"/>
                  </a:lnTo>
                  <a:lnTo>
                    <a:pt x="106" y="277"/>
                  </a:lnTo>
                  <a:lnTo>
                    <a:pt x="106" y="277"/>
                  </a:lnTo>
                  <a:lnTo>
                    <a:pt x="106" y="277"/>
                  </a:lnTo>
                  <a:lnTo>
                    <a:pt x="106" y="277"/>
                  </a:lnTo>
                  <a:close/>
                  <a:moveTo>
                    <a:pt x="153" y="303"/>
                  </a:moveTo>
                  <a:lnTo>
                    <a:pt x="117" y="303"/>
                  </a:lnTo>
                  <a:lnTo>
                    <a:pt x="117" y="303"/>
                  </a:lnTo>
                  <a:lnTo>
                    <a:pt x="118" y="307"/>
                  </a:lnTo>
                  <a:lnTo>
                    <a:pt x="118" y="310"/>
                  </a:lnTo>
                  <a:lnTo>
                    <a:pt x="120" y="312"/>
                  </a:lnTo>
                  <a:lnTo>
                    <a:pt x="122" y="314"/>
                  </a:lnTo>
                  <a:lnTo>
                    <a:pt x="124" y="314"/>
                  </a:lnTo>
                  <a:lnTo>
                    <a:pt x="124" y="315"/>
                  </a:lnTo>
                  <a:lnTo>
                    <a:pt x="125" y="315"/>
                  </a:lnTo>
                  <a:lnTo>
                    <a:pt x="125" y="315"/>
                  </a:lnTo>
                  <a:lnTo>
                    <a:pt x="125" y="315"/>
                  </a:lnTo>
                  <a:lnTo>
                    <a:pt x="125" y="315"/>
                  </a:lnTo>
                  <a:lnTo>
                    <a:pt x="125" y="315"/>
                  </a:lnTo>
                  <a:lnTo>
                    <a:pt x="125" y="315"/>
                  </a:lnTo>
                  <a:lnTo>
                    <a:pt x="124" y="315"/>
                  </a:lnTo>
                  <a:lnTo>
                    <a:pt x="124" y="315"/>
                  </a:lnTo>
                  <a:lnTo>
                    <a:pt x="124" y="315"/>
                  </a:lnTo>
                  <a:lnTo>
                    <a:pt x="124" y="315"/>
                  </a:lnTo>
                  <a:lnTo>
                    <a:pt x="122" y="315"/>
                  </a:lnTo>
                  <a:lnTo>
                    <a:pt x="122" y="315"/>
                  </a:lnTo>
                  <a:lnTo>
                    <a:pt x="120" y="314"/>
                  </a:lnTo>
                  <a:lnTo>
                    <a:pt x="120" y="314"/>
                  </a:lnTo>
                  <a:lnTo>
                    <a:pt x="118" y="314"/>
                  </a:lnTo>
                  <a:lnTo>
                    <a:pt x="117" y="314"/>
                  </a:lnTo>
                  <a:lnTo>
                    <a:pt x="117" y="314"/>
                  </a:lnTo>
                  <a:lnTo>
                    <a:pt x="115" y="314"/>
                  </a:lnTo>
                  <a:lnTo>
                    <a:pt x="113" y="314"/>
                  </a:lnTo>
                  <a:lnTo>
                    <a:pt x="111" y="314"/>
                  </a:lnTo>
                  <a:lnTo>
                    <a:pt x="111" y="314"/>
                  </a:lnTo>
                  <a:lnTo>
                    <a:pt x="110" y="314"/>
                  </a:lnTo>
                  <a:lnTo>
                    <a:pt x="108" y="314"/>
                  </a:lnTo>
                  <a:lnTo>
                    <a:pt x="106" y="314"/>
                  </a:lnTo>
                  <a:lnTo>
                    <a:pt x="104" y="312"/>
                  </a:lnTo>
                  <a:lnTo>
                    <a:pt x="103" y="312"/>
                  </a:lnTo>
                  <a:lnTo>
                    <a:pt x="106" y="277"/>
                  </a:lnTo>
                  <a:lnTo>
                    <a:pt x="108" y="279"/>
                  </a:lnTo>
                  <a:lnTo>
                    <a:pt x="110" y="279"/>
                  </a:lnTo>
                  <a:lnTo>
                    <a:pt x="111" y="279"/>
                  </a:lnTo>
                  <a:lnTo>
                    <a:pt x="113" y="279"/>
                  </a:lnTo>
                  <a:lnTo>
                    <a:pt x="115" y="279"/>
                  </a:lnTo>
                  <a:lnTo>
                    <a:pt x="117" y="279"/>
                  </a:lnTo>
                  <a:lnTo>
                    <a:pt x="118" y="279"/>
                  </a:lnTo>
                  <a:lnTo>
                    <a:pt x="120" y="279"/>
                  </a:lnTo>
                  <a:lnTo>
                    <a:pt x="120" y="279"/>
                  </a:lnTo>
                  <a:lnTo>
                    <a:pt x="122" y="279"/>
                  </a:lnTo>
                  <a:lnTo>
                    <a:pt x="124" y="281"/>
                  </a:lnTo>
                  <a:lnTo>
                    <a:pt x="125" y="281"/>
                  </a:lnTo>
                  <a:lnTo>
                    <a:pt x="127" y="281"/>
                  </a:lnTo>
                  <a:lnTo>
                    <a:pt x="129" y="281"/>
                  </a:lnTo>
                  <a:lnTo>
                    <a:pt x="129" y="281"/>
                  </a:lnTo>
                  <a:lnTo>
                    <a:pt x="130" y="281"/>
                  </a:lnTo>
                  <a:lnTo>
                    <a:pt x="132" y="281"/>
                  </a:lnTo>
                  <a:lnTo>
                    <a:pt x="134" y="282"/>
                  </a:lnTo>
                  <a:lnTo>
                    <a:pt x="136" y="282"/>
                  </a:lnTo>
                  <a:lnTo>
                    <a:pt x="136" y="282"/>
                  </a:lnTo>
                  <a:lnTo>
                    <a:pt x="137" y="282"/>
                  </a:lnTo>
                  <a:lnTo>
                    <a:pt x="139" y="284"/>
                  </a:lnTo>
                  <a:lnTo>
                    <a:pt x="141" y="284"/>
                  </a:lnTo>
                  <a:lnTo>
                    <a:pt x="141" y="284"/>
                  </a:lnTo>
                  <a:lnTo>
                    <a:pt x="143" y="286"/>
                  </a:lnTo>
                  <a:lnTo>
                    <a:pt x="144" y="286"/>
                  </a:lnTo>
                  <a:lnTo>
                    <a:pt x="146" y="288"/>
                  </a:lnTo>
                  <a:lnTo>
                    <a:pt x="148" y="289"/>
                  </a:lnTo>
                  <a:lnTo>
                    <a:pt x="150" y="291"/>
                  </a:lnTo>
                  <a:lnTo>
                    <a:pt x="151" y="295"/>
                  </a:lnTo>
                  <a:lnTo>
                    <a:pt x="153" y="298"/>
                  </a:lnTo>
                  <a:lnTo>
                    <a:pt x="153" y="303"/>
                  </a:lnTo>
                  <a:lnTo>
                    <a:pt x="153" y="303"/>
                  </a:lnTo>
                  <a:lnTo>
                    <a:pt x="153" y="303"/>
                  </a:lnTo>
                  <a:close/>
                  <a:moveTo>
                    <a:pt x="85" y="327"/>
                  </a:moveTo>
                  <a:lnTo>
                    <a:pt x="85" y="293"/>
                  </a:lnTo>
                  <a:lnTo>
                    <a:pt x="85" y="293"/>
                  </a:lnTo>
                  <a:lnTo>
                    <a:pt x="89" y="293"/>
                  </a:lnTo>
                  <a:lnTo>
                    <a:pt x="91" y="293"/>
                  </a:lnTo>
                  <a:lnTo>
                    <a:pt x="94" y="293"/>
                  </a:lnTo>
                  <a:lnTo>
                    <a:pt x="96" y="293"/>
                  </a:lnTo>
                  <a:lnTo>
                    <a:pt x="97" y="293"/>
                  </a:lnTo>
                  <a:lnTo>
                    <a:pt x="99" y="293"/>
                  </a:lnTo>
                  <a:lnTo>
                    <a:pt x="103" y="293"/>
                  </a:lnTo>
                  <a:lnTo>
                    <a:pt x="104" y="293"/>
                  </a:lnTo>
                  <a:lnTo>
                    <a:pt x="106" y="293"/>
                  </a:lnTo>
                  <a:lnTo>
                    <a:pt x="108" y="291"/>
                  </a:lnTo>
                  <a:lnTo>
                    <a:pt x="110" y="291"/>
                  </a:lnTo>
                  <a:lnTo>
                    <a:pt x="111" y="291"/>
                  </a:lnTo>
                  <a:lnTo>
                    <a:pt x="113" y="291"/>
                  </a:lnTo>
                  <a:lnTo>
                    <a:pt x="115" y="291"/>
                  </a:lnTo>
                  <a:lnTo>
                    <a:pt x="117" y="291"/>
                  </a:lnTo>
                  <a:lnTo>
                    <a:pt x="118" y="291"/>
                  </a:lnTo>
                  <a:lnTo>
                    <a:pt x="120" y="291"/>
                  </a:lnTo>
                  <a:lnTo>
                    <a:pt x="120" y="291"/>
                  </a:lnTo>
                  <a:lnTo>
                    <a:pt x="122" y="289"/>
                  </a:lnTo>
                  <a:lnTo>
                    <a:pt x="124" y="289"/>
                  </a:lnTo>
                  <a:lnTo>
                    <a:pt x="124" y="289"/>
                  </a:lnTo>
                  <a:lnTo>
                    <a:pt x="124" y="289"/>
                  </a:lnTo>
                  <a:lnTo>
                    <a:pt x="125" y="289"/>
                  </a:lnTo>
                  <a:lnTo>
                    <a:pt x="125" y="289"/>
                  </a:lnTo>
                  <a:lnTo>
                    <a:pt x="125" y="289"/>
                  </a:lnTo>
                  <a:lnTo>
                    <a:pt x="125" y="289"/>
                  </a:lnTo>
                  <a:lnTo>
                    <a:pt x="124" y="289"/>
                  </a:lnTo>
                  <a:lnTo>
                    <a:pt x="124" y="291"/>
                  </a:lnTo>
                  <a:lnTo>
                    <a:pt x="122" y="291"/>
                  </a:lnTo>
                  <a:lnTo>
                    <a:pt x="120" y="295"/>
                  </a:lnTo>
                  <a:lnTo>
                    <a:pt x="118" y="298"/>
                  </a:lnTo>
                  <a:lnTo>
                    <a:pt x="117" y="303"/>
                  </a:lnTo>
                  <a:lnTo>
                    <a:pt x="153" y="303"/>
                  </a:lnTo>
                  <a:lnTo>
                    <a:pt x="153" y="308"/>
                  </a:lnTo>
                  <a:lnTo>
                    <a:pt x="151" y="312"/>
                  </a:lnTo>
                  <a:lnTo>
                    <a:pt x="148" y="315"/>
                  </a:lnTo>
                  <a:lnTo>
                    <a:pt x="146" y="317"/>
                  </a:lnTo>
                  <a:lnTo>
                    <a:pt x="144" y="319"/>
                  </a:lnTo>
                  <a:lnTo>
                    <a:pt x="141" y="321"/>
                  </a:lnTo>
                  <a:lnTo>
                    <a:pt x="139" y="321"/>
                  </a:lnTo>
                  <a:lnTo>
                    <a:pt x="137" y="322"/>
                  </a:lnTo>
                  <a:lnTo>
                    <a:pt x="136" y="322"/>
                  </a:lnTo>
                  <a:lnTo>
                    <a:pt x="134" y="322"/>
                  </a:lnTo>
                  <a:lnTo>
                    <a:pt x="132" y="322"/>
                  </a:lnTo>
                  <a:lnTo>
                    <a:pt x="130" y="324"/>
                  </a:lnTo>
                  <a:lnTo>
                    <a:pt x="129" y="324"/>
                  </a:lnTo>
                  <a:lnTo>
                    <a:pt x="127" y="324"/>
                  </a:lnTo>
                  <a:lnTo>
                    <a:pt x="125" y="324"/>
                  </a:lnTo>
                  <a:lnTo>
                    <a:pt x="124" y="326"/>
                  </a:lnTo>
                  <a:lnTo>
                    <a:pt x="122" y="326"/>
                  </a:lnTo>
                  <a:lnTo>
                    <a:pt x="120" y="326"/>
                  </a:lnTo>
                  <a:lnTo>
                    <a:pt x="118" y="326"/>
                  </a:lnTo>
                  <a:lnTo>
                    <a:pt x="115" y="326"/>
                  </a:lnTo>
                  <a:lnTo>
                    <a:pt x="113" y="326"/>
                  </a:lnTo>
                  <a:lnTo>
                    <a:pt x="111" y="326"/>
                  </a:lnTo>
                  <a:lnTo>
                    <a:pt x="110" y="326"/>
                  </a:lnTo>
                  <a:lnTo>
                    <a:pt x="106" y="327"/>
                  </a:lnTo>
                  <a:lnTo>
                    <a:pt x="104" y="327"/>
                  </a:lnTo>
                  <a:lnTo>
                    <a:pt x="101" y="327"/>
                  </a:lnTo>
                  <a:lnTo>
                    <a:pt x="99" y="327"/>
                  </a:lnTo>
                  <a:lnTo>
                    <a:pt x="97" y="327"/>
                  </a:lnTo>
                  <a:lnTo>
                    <a:pt x="94" y="327"/>
                  </a:lnTo>
                  <a:lnTo>
                    <a:pt x="92" y="327"/>
                  </a:lnTo>
                  <a:lnTo>
                    <a:pt x="89" y="327"/>
                  </a:lnTo>
                  <a:lnTo>
                    <a:pt x="85" y="327"/>
                  </a:lnTo>
                  <a:lnTo>
                    <a:pt x="85" y="327"/>
                  </a:lnTo>
                  <a:lnTo>
                    <a:pt x="85" y="327"/>
                  </a:lnTo>
                  <a:close/>
                  <a:moveTo>
                    <a:pt x="19" y="303"/>
                  </a:moveTo>
                  <a:lnTo>
                    <a:pt x="54" y="303"/>
                  </a:lnTo>
                  <a:lnTo>
                    <a:pt x="54" y="303"/>
                  </a:lnTo>
                  <a:lnTo>
                    <a:pt x="54" y="298"/>
                  </a:lnTo>
                  <a:lnTo>
                    <a:pt x="52" y="295"/>
                  </a:lnTo>
                  <a:lnTo>
                    <a:pt x="51" y="291"/>
                  </a:lnTo>
                  <a:lnTo>
                    <a:pt x="49" y="291"/>
                  </a:lnTo>
                  <a:lnTo>
                    <a:pt x="47" y="289"/>
                  </a:lnTo>
                  <a:lnTo>
                    <a:pt x="47" y="289"/>
                  </a:lnTo>
                  <a:lnTo>
                    <a:pt x="47" y="289"/>
                  </a:lnTo>
                  <a:lnTo>
                    <a:pt x="47" y="289"/>
                  </a:lnTo>
                  <a:lnTo>
                    <a:pt x="47" y="289"/>
                  </a:lnTo>
                  <a:lnTo>
                    <a:pt x="47" y="289"/>
                  </a:lnTo>
                  <a:lnTo>
                    <a:pt x="49" y="289"/>
                  </a:lnTo>
                  <a:lnTo>
                    <a:pt x="49" y="289"/>
                  </a:lnTo>
                  <a:lnTo>
                    <a:pt x="51" y="289"/>
                  </a:lnTo>
                  <a:lnTo>
                    <a:pt x="51" y="291"/>
                  </a:lnTo>
                  <a:lnTo>
                    <a:pt x="52" y="291"/>
                  </a:lnTo>
                  <a:lnTo>
                    <a:pt x="54" y="291"/>
                  </a:lnTo>
                  <a:lnTo>
                    <a:pt x="56" y="291"/>
                  </a:lnTo>
                  <a:lnTo>
                    <a:pt x="58" y="291"/>
                  </a:lnTo>
                  <a:lnTo>
                    <a:pt x="59" y="291"/>
                  </a:lnTo>
                  <a:lnTo>
                    <a:pt x="61" y="291"/>
                  </a:lnTo>
                  <a:lnTo>
                    <a:pt x="63" y="291"/>
                  </a:lnTo>
                  <a:lnTo>
                    <a:pt x="65" y="291"/>
                  </a:lnTo>
                  <a:lnTo>
                    <a:pt x="66" y="293"/>
                  </a:lnTo>
                  <a:lnTo>
                    <a:pt x="68" y="293"/>
                  </a:lnTo>
                  <a:lnTo>
                    <a:pt x="70" y="293"/>
                  </a:lnTo>
                  <a:lnTo>
                    <a:pt x="71" y="293"/>
                  </a:lnTo>
                  <a:lnTo>
                    <a:pt x="75" y="293"/>
                  </a:lnTo>
                  <a:lnTo>
                    <a:pt x="77" y="293"/>
                  </a:lnTo>
                  <a:lnTo>
                    <a:pt x="78" y="293"/>
                  </a:lnTo>
                  <a:lnTo>
                    <a:pt x="82" y="293"/>
                  </a:lnTo>
                  <a:lnTo>
                    <a:pt x="84" y="293"/>
                  </a:lnTo>
                  <a:lnTo>
                    <a:pt x="85" y="293"/>
                  </a:lnTo>
                  <a:lnTo>
                    <a:pt x="85" y="327"/>
                  </a:lnTo>
                  <a:lnTo>
                    <a:pt x="84" y="327"/>
                  </a:lnTo>
                  <a:lnTo>
                    <a:pt x="80" y="327"/>
                  </a:lnTo>
                  <a:lnTo>
                    <a:pt x="78" y="327"/>
                  </a:lnTo>
                  <a:lnTo>
                    <a:pt x="75" y="327"/>
                  </a:lnTo>
                  <a:lnTo>
                    <a:pt x="73" y="327"/>
                  </a:lnTo>
                  <a:lnTo>
                    <a:pt x="70" y="327"/>
                  </a:lnTo>
                  <a:lnTo>
                    <a:pt x="68" y="327"/>
                  </a:lnTo>
                  <a:lnTo>
                    <a:pt x="66" y="327"/>
                  </a:lnTo>
                  <a:lnTo>
                    <a:pt x="63" y="326"/>
                  </a:lnTo>
                  <a:lnTo>
                    <a:pt x="61" y="326"/>
                  </a:lnTo>
                  <a:lnTo>
                    <a:pt x="59" y="326"/>
                  </a:lnTo>
                  <a:lnTo>
                    <a:pt x="56" y="326"/>
                  </a:lnTo>
                  <a:lnTo>
                    <a:pt x="54" y="326"/>
                  </a:lnTo>
                  <a:lnTo>
                    <a:pt x="52" y="326"/>
                  </a:lnTo>
                  <a:lnTo>
                    <a:pt x="51" y="326"/>
                  </a:lnTo>
                  <a:lnTo>
                    <a:pt x="49" y="326"/>
                  </a:lnTo>
                  <a:lnTo>
                    <a:pt x="47" y="324"/>
                  </a:lnTo>
                  <a:lnTo>
                    <a:pt x="44" y="324"/>
                  </a:lnTo>
                  <a:lnTo>
                    <a:pt x="42" y="324"/>
                  </a:lnTo>
                  <a:lnTo>
                    <a:pt x="40" y="324"/>
                  </a:lnTo>
                  <a:lnTo>
                    <a:pt x="38" y="322"/>
                  </a:lnTo>
                  <a:lnTo>
                    <a:pt x="37" y="322"/>
                  </a:lnTo>
                  <a:lnTo>
                    <a:pt x="35" y="322"/>
                  </a:lnTo>
                  <a:lnTo>
                    <a:pt x="33" y="322"/>
                  </a:lnTo>
                  <a:lnTo>
                    <a:pt x="33" y="321"/>
                  </a:lnTo>
                  <a:lnTo>
                    <a:pt x="30" y="321"/>
                  </a:lnTo>
                  <a:lnTo>
                    <a:pt x="28" y="319"/>
                  </a:lnTo>
                  <a:lnTo>
                    <a:pt x="26" y="317"/>
                  </a:lnTo>
                  <a:lnTo>
                    <a:pt x="25" y="315"/>
                  </a:lnTo>
                  <a:lnTo>
                    <a:pt x="21" y="312"/>
                  </a:lnTo>
                  <a:lnTo>
                    <a:pt x="19" y="308"/>
                  </a:lnTo>
                  <a:lnTo>
                    <a:pt x="19" y="303"/>
                  </a:lnTo>
                  <a:lnTo>
                    <a:pt x="19" y="303"/>
                  </a:lnTo>
                  <a:lnTo>
                    <a:pt x="19" y="303"/>
                  </a:lnTo>
                  <a:close/>
                  <a:moveTo>
                    <a:pt x="70" y="277"/>
                  </a:moveTo>
                  <a:lnTo>
                    <a:pt x="71" y="312"/>
                  </a:lnTo>
                  <a:lnTo>
                    <a:pt x="71" y="312"/>
                  </a:lnTo>
                  <a:lnTo>
                    <a:pt x="70" y="312"/>
                  </a:lnTo>
                  <a:lnTo>
                    <a:pt x="68" y="312"/>
                  </a:lnTo>
                  <a:lnTo>
                    <a:pt x="66" y="314"/>
                  </a:lnTo>
                  <a:lnTo>
                    <a:pt x="65" y="314"/>
                  </a:lnTo>
                  <a:lnTo>
                    <a:pt x="65" y="314"/>
                  </a:lnTo>
                  <a:lnTo>
                    <a:pt x="63" y="314"/>
                  </a:lnTo>
                  <a:lnTo>
                    <a:pt x="61" y="314"/>
                  </a:lnTo>
                  <a:lnTo>
                    <a:pt x="59" y="314"/>
                  </a:lnTo>
                  <a:lnTo>
                    <a:pt x="58" y="314"/>
                  </a:lnTo>
                  <a:lnTo>
                    <a:pt x="56" y="314"/>
                  </a:lnTo>
                  <a:lnTo>
                    <a:pt x="56" y="314"/>
                  </a:lnTo>
                  <a:lnTo>
                    <a:pt x="54" y="314"/>
                  </a:lnTo>
                  <a:lnTo>
                    <a:pt x="52" y="314"/>
                  </a:lnTo>
                  <a:lnTo>
                    <a:pt x="52" y="315"/>
                  </a:lnTo>
                  <a:lnTo>
                    <a:pt x="51" y="315"/>
                  </a:lnTo>
                  <a:lnTo>
                    <a:pt x="51" y="315"/>
                  </a:lnTo>
                  <a:lnTo>
                    <a:pt x="49" y="315"/>
                  </a:lnTo>
                  <a:lnTo>
                    <a:pt x="49" y="315"/>
                  </a:lnTo>
                  <a:lnTo>
                    <a:pt x="47" y="315"/>
                  </a:lnTo>
                  <a:lnTo>
                    <a:pt x="47" y="315"/>
                  </a:lnTo>
                  <a:lnTo>
                    <a:pt x="47" y="315"/>
                  </a:lnTo>
                  <a:lnTo>
                    <a:pt x="47" y="315"/>
                  </a:lnTo>
                  <a:lnTo>
                    <a:pt x="47" y="315"/>
                  </a:lnTo>
                  <a:lnTo>
                    <a:pt x="47" y="315"/>
                  </a:lnTo>
                  <a:lnTo>
                    <a:pt x="47" y="315"/>
                  </a:lnTo>
                  <a:lnTo>
                    <a:pt x="47" y="315"/>
                  </a:lnTo>
                  <a:lnTo>
                    <a:pt x="49" y="315"/>
                  </a:lnTo>
                  <a:lnTo>
                    <a:pt x="51" y="314"/>
                  </a:lnTo>
                  <a:lnTo>
                    <a:pt x="51" y="312"/>
                  </a:lnTo>
                  <a:lnTo>
                    <a:pt x="52" y="310"/>
                  </a:lnTo>
                  <a:lnTo>
                    <a:pt x="54" y="307"/>
                  </a:lnTo>
                  <a:lnTo>
                    <a:pt x="54" y="303"/>
                  </a:lnTo>
                  <a:lnTo>
                    <a:pt x="19" y="303"/>
                  </a:lnTo>
                  <a:lnTo>
                    <a:pt x="19" y="298"/>
                  </a:lnTo>
                  <a:lnTo>
                    <a:pt x="21" y="295"/>
                  </a:lnTo>
                  <a:lnTo>
                    <a:pt x="23" y="291"/>
                  </a:lnTo>
                  <a:lnTo>
                    <a:pt x="25" y="289"/>
                  </a:lnTo>
                  <a:lnTo>
                    <a:pt x="26" y="288"/>
                  </a:lnTo>
                  <a:lnTo>
                    <a:pt x="28" y="286"/>
                  </a:lnTo>
                  <a:lnTo>
                    <a:pt x="30" y="286"/>
                  </a:lnTo>
                  <a:lnTo>
                    <a:pt x="32" y="284"/>
                  </a:lnTo>
                  <a:lnTo>
                    <a:pt x="33" y="284"/>
                  </a:lnTo>
                  <a:lnTo>
                    <a:pt x="35" y="282"/>
                  </a:lnTo>
                  <a:lnTo>
                    <a:pt x="35" y="282"/>
                  </a:lnTo>
                  <a:lnTo>
                    <a:pt x="37" y="282"/>
                  </a:lnTo>
                  <a:lnTo>
                    <a:pt x="38" y="282"/>
                  </a:lnTo>
                  <a:lnTo>
                    <a:pt x="40" y="282"/>
                  </a:lnTo>
                  <a:lnTo>
                    <a:pt x="42" y="281"/>
                  </a:lnTo>
                  <a:lnTo>
                    <a:pt x="42" y="281"/>
                  </a:lnTo>
                  <a:lnTo>
                    <a:pt x="44" y="281"/>
                  </a:lnTo>
                  <a:lnTo>
                    <a:pt x="45" y="281"/>
                  </a:lnTo>
                  <a:lnTo>
                    <a:pt x="47" y="281"/>
                  </a:lnTo>
                  <a:lnTo>
                    <a:pt x="49" y="281"/>
                  </a:lnTo>
                  <a:lnTo>
                    <a:pt x="51" y="279"/>
                  </a:lnTo>
                  <a:lnTo>
                    <a:pt x="52" y="279"/>
                  </a:lnTo>
                  <a:lnTo>
                    <a:pt x="54" y="279"/>
                  </a:lnTo>
                  <a:lnTo>
                    <a:pt x="54" y="279"/>
                  </a:lnTo>
                  <a:lnTo>
                    <a:pt x="56" y="279"/>
                  </a:lnTo>
                  <a:lnTo>
                    <a:pt x="58" y="279"/>
                  </a:lnTo>
                  <a:lnTo>
                    <a:pt x="59" y="279"/>
                  </a:lnTo>
                  <a:lnTo>
                    <a:pt x="63" y="279"/>
                  </a:lnTo>
                  <a:lnTo>
                    <a:pt x="65" y="279"/>
                  </a:lnTo>
                  <a:lnTo>
                    <a:pt x="66" y="279"/>
                  </a:lnTo>
                  <a:lnTo>
                    <a:pt x="68" y="277"/>
                  </a:lnTo>
                  <a:lnTo>
                    <a:pt x="70" y="277"/>
                  </a:lnTo>
                  <a:lnTo>
                    <a:pt x="70" y="277"/>
                  </a:lnTo>
                  <a:lnTo>
                    <a:pt x="70" y="277"/>
                  </a:lnTo>
                  <a:close/>
                  <a:moveTo>
                    <a:pt x="63" y="286"/>
                  </a:moveTo>
                  <a:lnTo>
                    <a:pt x="99" y="286"/>
                  </a:lnTo>
                  <a:lnTo>
                    <a:pt x="99" y="286"/>
                  </a:lnTo>
                  <a:lnTo>
                    <a:pt x="99" y="286"/>
                  </a:lnTo>
                  <a:lnTo>
                    <a:pt x="99" y="288"/>
                  </a:lnTo>
                  <a:lnTo>
                    <a:pt x="99" y="289"/>
                  </a:lnTo>
                  <a:lnTo>
                    <a:pt x="99" y="289"/>
                  </a:lnTo>
                  <a:lnTo>
                    <a:pt x="99" y="291"/>
                  </a:lnTo>
                  <a:lnTo>
                    <a:pt x="97" y="293"/>
                  </a:lnTo>
                  <a:lnTo>
                    <a:pt x="97" y="293"/>
                  </a:lnTo>
                  <a:lnTo>
                    <a:pt x="97" y="295"/>
                  </a:lnTo>
                  <a:lnTo>
                    <a:pt x="97" y="295"/>
                  </a:lnTo>
                  <a:lnTo>
                    <a:pt x="96" y="296"/>
                  </a:lnTo>
                  <a:lnTo>
                    <a:pt x="96" y="298"/>
                  </a:lnTo>
                  <a:lnTo>
                    <a:pt x="96" y="298"/>
                  </a:lnTo>
                  <a:lnTo>
                    <a:pt x="94" y="300"/>
                  </a:lnTo>
                  <a:lnTo>
                    <a:pt x="94" y="300"/>
                  </a:lnTo>
                  <a:lnTo>
                    <a:pt x="94" y="301"/>
                  </a:lnTo>
                  <a:lnTo>
                    <a:pt x="92" y="303"/>
                  </a:lnTo>
                  <a:lnTo>
                    <a:pt x="92" y="303"/>
                  </a:lnTo>
                  <a:lnTo>
                    <a:pt x="91" y="305"/>
                  </a:lnTo>
                  <a:lnTo>
                    <a:pt x="91" y="305"/>
                  </a:lnTo>
                  <a:lnTo>
                    <a:pt x="89" y="307"/>
                  </a:lnTo>
                  <a:lnTo>
                    <a:pt x="87" y="307"/>
                  </a:lnTo>
                  <a:lnTo>
                    <a:pt x="87" y="308"/>
                  </a:lnTo>
                  <a:lnTo>
                    <a:pt x="85" y="308"/>
                  </a:lnTo>
                  <a:lnTo>
                    <a:pt x="84" y="308"/>
                  </a:lnTo>
                  <a:lnTo>
                    <a:pt x="82" y="310"/>
                  </a:lnTo>
                  <a:lnTo>
                    <a:pt x="82" y="310"/>
                  </a:lnTo>
                  <a:lnTo>
                    <a:pt x="80" y="310"/>
                  </a:lnTo>
                  <a:lnTo>
                    <a:pt x="78" y="312"/>
                  </a:lnTo>
                  <a:lnTo>
                    <a:pt x="77" y="312"/>
                  </a:lnTo>
                  <a:lnTo>
                    <a:pt x="75" y="312"/>
                  </a:lnTo>
                  <a:lnTo>
                    <a:pt x="73" y="312"/>
                  </a:lnTo>
                  <a:lnTo>
                    <a:pt x="71" y="312"/>
                  </a:lnTo>
                  <a:lnTo>
                    <a:pt x="70" y="277"/>
                  </a:lnTo>
                  <a:lnTo>
                    <a:pt x="70" y="277"/>
                  </a:lnTo>
                  <a:lnTo>
                    <a:pt x="70" y="277"/>
                  </a:lnTo>
                  <a:lnTo>
                    <a:pt x="68" y="277"/>
                  </a:lnTo>
                  <a:lnTo>
                    <a:pt x="68" y="277"/>
                  </a:lnTo>
                  <a:lnTo>
                    <a:pt x="68" y="279"/>
                  </a:lnTo>
                  <a:lnTo>
                    <a:pt x="68" y="279"/>
                  </a:lnTo>
                  <a:lnTo>
                    <a:pt x="68" y="279"/>
                  </a:lnTo>
                  <a:lnTo>
                    <a:pt x="66" y="279"/>
                  </a:lnTo>
                  <a:lnTo>
                    <a:pt x="66" y="279"/>
                  </a:lnTo>
                  <a:lnTo>
                    <a:pt x="66" y="279"/>
                  </a:lnTo>
                  <a:lnTo>
                    <a:pt x="66" y="279"/>
                  </a:lnTo>
                  <a:lnTo>
                    <a:pt x="66" y="279"/>
                  </a:lnTo>
                  <a:lnTo>
                    <a:pt x="66" y="279"/>
                  </a:lnTo>
                  <a:lnTo>
                    <a:pt x="65" y="279"/>
                  </a:lnTo>
                  <a:lnTo>
                    <a:pt x="65" y="281"/>
                  </a:lnTo>
                  <a:lnTo>
                    <a:pt x="65" y="281"/>
                  </a:lnTo>
                  <a:lnTo>
                    <a:pt x="65" y="281"/>
                  </a:lnTo>
                  <a:lnTo>
                    <a:pt x="65" y="281"/>
                  </a:lnTo>
                  <a:lnTo>
                    <a:pt x="65" y="281"/>
                  </a:lnTo>
                  <a:lnTo>
                    <a:pt x="65" y="281"/>
                  </a:lnTo>
                  <a:lnTo>
                    <a:pt x="65" y="281"/>
                  </a:lnTo>
                  <a:lnTo>
                    <a:pt x="65" y="281"/>
                  </a:lnTo>
                  <a:lnTo>
                    <a:pt x="65" y="282"/>
                  </a:lnTo>
                  <a:lnTo>
                    <a:pt x="65" y="282"/>
                  </a:lnTo>
                  <a:lnTo>
                    <a:pt x="63" y="282"/>
                  </a:lnTo>
                  <a:lnTo>
                    <a:pt x="63" y="282"/>
                  </a:lnTo>
                  <a:lnTo>
                    <a:pt x="63" y="282"/>
                  </a:lnTo>
                  <a:lnTo>
                    <a:pt x="63" y="282"/>
                  </a:lnTo>
                  <a:lnTo>
                    <a:pt x="63" y="284"/>
                  </a:lnTo>
                  <a:lnTo>
                    <a:pt x="63" y="284"/>
                  </a:lnTo>
                  <a:lnTo>
                    <a:pt x="63" y="284"/>
                  </a:lnTo>
                  <a:lnTo>
                    <a:pt x="63" y="286"/>
                  </a:lnTo>
                  <a:lnTo>
                    <a:pt x="63" y="286"/>
                  </a:lnTo>
                  <a:lnTo>
                    <a:pt x="63" y="286"/>
                  </a:lnTo>
                  <a:close/>
                  <a:moveTo>
                    <a:pt x="99" y="172"/>
                  </a:moveTo>
                  <a:lnTo>
                    <a:pt x="99" y="286"/>
                  </a:lnTo>
                  <a:lnTo>
                    <a:pt x="63" y="286"/>
                  </a:lnTo>
                  <a:lnTo>
                    <a:pt x="63" y="172"/>
                  </a:lnTo>
                  <a:lnTo>
                    <a:pt x="82" y="154"/>
                  </a:lnTo>
                  <a:lnTo>
                    <a:pt x="99" y="172"/>
                  </a:lnTo>
                  <a:close/>
                  <a:moveTo>
                    <a:pt x="99" y="172"/>
                  </a:moveTo>
                  <a:lnTo>
                    <a:pt x="63" y="172"/>
                  </a:lnTo>
                  <a:lnTo>
                    <a:pt x="63" y="172"/>
                  </a:lnTo>
                  <a:lnTo>
                    <a:pt x="63" y="170"/>
                  </a:lnTo>
                  <a:lnTo>
                    <a:pt x="63" y="170"/>
                  </a:lnTo>
                  <a:lnTo>
                    <a:pt x="63" y="168"/>
                  </a:lnTo>
                  <a:lnTo>
                    <a:pt x="65" y="168"/>
                  </a:lnTo>
                  <a:lnTo>
                    <a:pt x="65" y="166"/>
                  </a:lnTo>
                  <a:lnTo>
                    <a:pt x="65" y="166"/>
                  </a:lnTo>
                  <a:lnTo>
                    <a:pt x="65" y="165"/>
                  </a:lnTo>
                  <a:lnTo>
                    <a:pt x="65" y="165"/>
                  </a:lnTo>
                  <a:lnTo>
                    <a:pt x="65" y="163"/>
                  </a:lnTo>
                  <a:lnTo>
                    <a:pt x="66" y="163"/>
                  </a:lnTo>
                  <a:lnTo>
                    <a:pt x="66" y="163"/>
                  </a:lnTo>
                  <a:lnTo>
                    <a:pt x="66" y="161"/>
                  </a:lnTo>
                  <a:lnTo>
                    <a:pt x="68" y="161"/>
                  </a:lnTo>
                  <a:lnTo>
                    <a:pt x="68" y="159"/>
                  </a:lnTo>
                  <a:lnTo>
                    <a:pt x="68" y="159"/>
                  </a:lnTo>
                  <a:lnTo>
                    <a:pt x="70" y="159"/>
                  </a:lnTo>
                  <a:lnTo>
                    <a:pt x="70" y="158"/>
                  </a:lnTo>
                  <a:lnTo>
                    <a:pt x="70" y="158"/>
                  </a:lnTo>
                  <a:lnTo>
                    <a:pt x="71" y="158"/>
                  </a:lnTo>
                  <a:lnTo>
                    <a:pt x="71" y="158"/>
                  </a:lnTo>
                  <a:lnTo>
                    <a:pt x="73" y="156"/>
                  </a:lnTo>
                  <a:lnTo>
                    <a:pt x="73" y="156"/>
                  </a:lnTo>
                  <a:lnTo>
                    <a:pt x="75" y="156"/>
                  </a:lnTo>
                  <a:lnTo>
                    <a:pt x="75" y="156"/>
                  </a:lnTo>
                  <a:lnTo>
                    <a:pt x="77" y="156"/>
                  </a:lnTo>
                  <a:lnTo>
                    <a:pt x="77" y="154"/>
                  </a:lnTo>
                  <a:lnTo>
                    <a:pt x="78" y="154"/>
                  </a:lnTo>
                  <a:lnTo>
                    <a:pt x="78" y="154"/>
                  </a:lnTo>
                  <a:lnTo>
                    <a:pt x="80" y="154"/>
                  </a:lnTo>
                  <a:lnTo>
                    <a:pt x="80" y="154"/>
                  </a:lnTo>
                  <a:lnTo>
                    <a:pt x="82" y="154"/>
                  </a:lnTo>
                  <a:lnTo>
                    <a:pt x="82" y="154"/>
                  </a:lnTo>
                  <a:lnTo>
                    <a:pt x="84" y="154"/>
                  </a:lnTo>
                  <a:lnTo>
                    <a:pt x="84" y="154"/>
                  </a:lnTo>
                  <a:lnTo>
                    <a:pt x="85" y="154"/>
                  </a:lnTo>
                  <a:lnTo>
                    <a:pt x="85" y="154"/>
                  </a:lnTo>
                  <a:lnTo>
                    <a:pt x="87" y="156"/>
                  </a:lnTo>
                  <a:lnTo>
                    <a:pt x="87" y="156"/>
                  </a:lnTo>
                  <a:lnTo>
                    <a:pt x="89" y="156"/>
                  </a:lnTo>
                  <a:lnTo>
                    <a:pt x="89" y="156"/>
                  </a:lnTo>
                  <a:lnTo>
                    <a:pt x="91" y="156"/>
                  </a:lnTo>
                  <a:lnTo>
                    <a:pt x="91" y="158"/>
                  </a:lnTo>
                  <a:lnTo>
                    <a:pt x="91" y="158"/>
                  </a:lnTo>
                  <a:lnTo>
                    <a:pt x="92" y="158"/>
                  </a:lnTo>
                  <a:lnTo>
                    <a:pt x="92" y="158"/>
                  </a:lnTo>
                  <a:lnTo>
                    <a:pt x="94" y="159"/>
                  </a:lnTo>
                  <a:lnTo>
                    <a:pt x="94" y="159"/>
                  </a:lnTo>
                  <a:lnTo>
                    <a:pt x="94" y="159"/>
                  </a:lnTo>
                  <a:lnTo>
                    <a:pt x="96" y="161"/>
                  </a:lnTo>
                  <a:lnTo>
                    <a:pt x="96" y="161"/>
                  </a:lnTo>
                  <a:lnTo>
                    <a:pt x="96" y="163"/>
                  </a:lnTo>
                  <a:lnTo>
                    <a:pt x="97" y="163"/>
                  </a:lnTo>
                  <a:lnTo>
                    <a:pt x="97" y="163"/>
                  </a:lnTo>
                  <a:lnTo>
                    <a:pt x="97" y="165"/>
                  </a:lnTo>
                  <a:lnTo>
                    <a:pt x="97" y="165"/>
                  </a:lnTo>
                  <a:lnTo>
                    <a:pt x="97" y="166"/>
                  </a:lnTo>
                  <a:lnTo>
                    <a:pt x="99" y="166"/>
                  </a:lnTo>
                  <a:lnTo>
                    <a:pt x="99" y="168"/>
                  </a:lnTo>
                  <a:lnTo>
                    <a:pt x="99" y="168"/>
                  </a:lnTo>
                  <a:lnTo>
                    <a:pt x="99" y="170"/>
                  </a:lnTo>
                  <a:lnTo>
                    <a:pt x="99" y="170"/>
                  </a:lnTo>
                  <a:lnTo>
                    <a:pt x="99" y="172"/>
                  </a:lnTo>
                  <a:lnTo>
                    <a:pt x="99" y="172"/>
                  </a:lnTo>
                  <a:lnTo>
                    <a:pt x="99" y="172"/>
                  </a:lnTo>
                  <a:close/>
                  <a:moveTo>
                    <a:pt x="38" y="0"/>
                  </a:moveTo>
                  <a:lnTo>
                    <a:pt x="38" y="35"/>
                  </a:lnTo>
                  <a:lnTo>
                    <a:pt x="54" y="24"/>
                  </a:lnTo>
                  <a:lnTo>
                    <a:pt x="52" y="28"/>
                  </a:lnTo>
                  <a:lnTo>
                    <a:pt x="52" y="31"/>
                  </a:lnTo>
                  <a:lnTo>
                    <a:pt x="51" y="35"/>
                  </a:lnTo>
                  <a:lnTo>
                    <a:pt x="49" y="40"/>
                  </a:lnTo>
                  <a:lnTo>
                    <a:pt x="47" y="43"/>
                  </a:lnTo>
                  <a:lnTo>
                    <a:pt x="45" y="48"/>
                  </a:lnTo>
                  <a:lnTo>
                    <a:pt x="44" y="54"/>
                  </a:lnTo>
                  <a:lnTo>
                    <a:pt x="42" y="59"/>
                  </a:lnTo>
                  <a:lnTo>
                    <a:pt x="40" y="66"/>
                  </a:lnTo>
                  <a:lnTo>
                    <a:pt x="40" y="71"/>
                  </a:lnTo>
                  <a:lnTo>
                    <a:pt x="38" y="76"/>
                  </a:lnTo>
                  <a:lnTo>
                    <a:pt x="37" y="83"/>
                  </a:lnTo>
                  <a:lnTo>
                    <a:pt x="37" y="88"/>
                  </a:lnTo>
                  <a:lnTo>
                    <a:pt x="37" y="94"/>
                  </a:lnTo>
                  <a:lnTo>
                    <a:pt x="35" y="100"/>
                  </a:lnTo>
                  <a:lnTo>
                    <a:pt x="35" y="106"/>
                  </a:lnTo>
                  <a:lnTo>
                    <a:pt x="37" y="111"/>
                  </a:lnTo>
                  <a:lnTo>
                    <a:pt x="37" y="116"/>
                  </a:lnTo>
                  <a:lnTo>
                    <a:pt x="37" y="121"/>
                  </a:lnTo>
                  <a:lnTo>
                    <a:pt x="38" y="125"/>
                  </a:lnTo>
                  <a:lnTo>
                    <a:pt x="40" y="130"/>
                  </a:lnTo>
                  <a:lnTo>
                    <a:pt x="42" y="133"/>
                  </a:lnTo>
                  <a:lnTo>
                    <a:pt x="44" y="137"/>
                  </a:lnTo>
                  <a:lnTo>
                    <a:pt x="45" y="140"/>
                  </a:lnTo>
                  <a:lnTo>
                    <a:pt x="49" y="142"/>
                  </a:lnTo>
                  <a:lnTo>
                    <a:pt x="51" y="146"/>
                  </a:lnTo>
                  <a:lnTo>
                    <a:pt x="54" y="147"/>
                  </a:lnTo>
                  <a:lnTo>
                    <a:pt x="59" y="149"/>
                  </a:lnTo>
                  <a:lnTo>
                    <a:pt x="63" y="151"/>
                  </a:lnTo>
                  <a:lnTo>
                    <a:pt x="68" y="152"/>
                  </a:lnTo>
                  <a:lnTo>
                    <a:pt x="75" y="154"/>
                  </a:lnTo>
                  <a:lnTo>
                    <a:pt x="82" y="154"/>
                  </a:lnTo>
                  <a:lnTo>
                    <a:pt x="80" y="189"/>
                  </a:lnTo>
                  <a:lnTo>
                    <a:pt x="70" y="189"/>
                  </a:lnTo>
                  <a:lnTo>
                    <a:pt x="61" y="187"/>
                  </a:lnTo>
                  <a:lnTo>
                    <a:pt x="52" y="184"/>
                  </a:lnTo>
                  <a:lnTo>
                    <a:pt x="44" y="182"/>
                  </a:lnTo>
                  <a:lnTo>
                    <a:pt x="35" y="177"/>
                  </a:lnTo>
                  <a:lnTo>
                    <a:pt x="28" y="173"/>
                  </a:lnTo>
                  <a:lnTo>
                    <a:pt x="23" y="168"/>
                  </a:lnTo>
                  <a:lnTo>
                    <a:pt x="18" y="161"/>
                  </a:lnTo>
                  <a:lnTo>
                    <a:pt x="12" y="156"/>
                  </a:lnTo>
                  <a:lnTo>
                    <a:pt x="9" y="149"/>
                  </a:lnTo>
                  <a:lnTo>
                    <a:pt x="6" y="142"/>
                  </a:lnTo>
                  <a:lnTo>
                    <a:pt x="4" y="135"/>
                  </a:lnTo>
                  <a:lnTo>
                    <a:pt x="2" y="128"/>
                  </a:lnTo>
                  <a:lnTo>
                    <a:pt x="0" y="121"/>
                  </a:lnTo>
                  <a:lnTo>
                    <a:pt x="0" y="113"/>
                  </a:lnTo>
                  <a:lnTo>
                    <a:pt x="0" y="106"/>
                  </a:lnTo>
                  <a:lnTo>
                    <a:pt x="0" y="99"/>
                  </a:lnTo>
                  <a:lnTo>
                    <a:pt x="0" y="92"/>
                  </a:lnTo>
                  <a:lnTo>
                    <a:pt x="0" y="85"/>
                  </a:lnTo>
                  <a:lnTo>
                    <a:pt x="2" y="78"/>
                  </a:lnTo>
                  <a:lnTo>
                    <a:pt x="2" y="71"/>
                  </a:lnTo>
                  <a:lnTo>
                    <a:pt x="4" y="64"/>
                  </a:lnTo>
                  <a:lnTo>
                    <a:pt x="6" y="57"/>
                  </a:lnTo>
                  <a:lnTo>
                    <a:pt x="7" y="50"/>
                  </a:lnTo>
                  <a:lnTo>
                    <a:pt x="9" y="45"/>
                  </a:lnTo>
                  <a:lnTo>
                    <a:pt x="11" y="40"/>
                  </a:lnTo>
                  <a:lnTo>
                    <a:pt x="12" y="33"/>
                  </a:lnTo>
                  <a:lnTo>
                    <a:pt x="14" y="28"/>
                  </a:lnTo>
                  <a:lnTo>
                    <a:pt x="16" y="22"/>
                  </a:lnTo>
                  <a:lnTo>
                    <a:pt x="18" y="19"/>
                  </a:lnTo>
                  <a:lnTo>
                    <a:pt x="19" y="14"/>
                  </a:lnTo>
                  <a:lnTo>
                    <a:pt x="21" y="10"/>
                  </a:lnTo>
                  <a:lnTo>
                    <a:pt x="38" y="0"/>
                  </a:lnTo>
                  <a:lnTo>
                    <a:pt x="38" y="0"/>
                  </a:lnTo>
                  <a:close/>
                  <a:moveTo>
                    <a:pt x="54" y="24"/>
                  </a:moveTo>
                  <a:lnTo>
                    <a:pt x="21" y="10"/>
                  </a:lnTo>
                  <a:lnTo>
                    <a:pt x="21" y="10"/>
                  </a:lnTo>
                  <a:lnTo>
                    <a:pt x="23" y="9"/>
                  </a:lnTo>
                  <a:lnTo>
                    <a:pt x="23" y="9"/>
                  </a:lnTo>
                  <a:lnTo>
                    <a:pt x="23" y="7"/>
                  </a:lnTo>
                  <a:lnTo>
                    <a:pt x="23" y="7"/>
                  </a:lnTo>
                  <a:lnTo>
                    <a:pt x="25" y="7"/>
                  </a:lnTo>
                  <a:lnTo>
                    <a:pt x="25" y="5"/>
                  </a:lnTo>
                  <a:lnTo>
                    <a:pt x="26" y="5"/>
                  </a:lnTo>
                  <a:lnTo>
                    <a:pt x="26" y="5"/>
                  </a:lnTo>
                  <a:lnTo>
                    <a:pt x="26" y="3"/>
                  </a:lnTo>
                  <a:lnTo>
                    <a:pt x="28" y="3"/>
                  </a:lnTo>
                  <a:lnTo>
                    <a:pt x="28" y="3"/>
                  </a:lnTo>
                  <a:lnTo>
                    <a:pt x="30" y="3"/>
                  </a:lnTo>
                  <a:lnTo>
                    <a:pt x="30" y="2"/>
                  </a:lnTo>
                  <a:lnTo>
                    <a:pt x="30" y="2"/>
                  </a:lnTo>
                  <a:lnTo>
                    <a:pt x="32" y="2"/>
                  </a:lnTo>
                  <a:lnTo>
                    <a:pt x="32" y="2"/>
                  </a:lnTo>
                  <a:lnTo>
                    <a:pt x="33" y="2"/>
                  </a:lnTo>
                  <a:lnTo>
                    <a:pt x="33" y="2"/>
                  </a:lnTo>
                  <a:lnTo>
                    <a:pt x="35" y="0"/>
                  </a:lnTo>
                  <a:lnTo>
                    <a:pt x="35" y="0"/>
                  </a:lnTo>
                  <a:lnTo>
                    <a:pt x="37" y="0"/>
                  </a:lnTo>
                  <a:lnTo>
                    <a:pt x="37" y="0"/>
                  </a:lnTo>
                  <a:lnTo>
                    <a:pt x="38" y="0"/>
                  </a:lnTo>
                  <a:lnTo>
                    <a:pt x="38" y="0"/>
                  </a:lnTo>
                  <a:lnTo>
                    <a:pt x="40" y="0"/>
                  </a:lnTo>
                  <a:lnTo>
                    <a:pt x="40" y="0"/>
                  </a:lnTo>
                  <a:lnTo>
                    <a:pt x="42" y="2"/>
                  </a:lnTo>
                  <a:lnTo>
                    <a:pt x="42" y="2"/>
                  </a:lnTo>
                  <a:lnTo>
                    <a:pt x="44" y="2"/>
                  </a:lnTo>
                  <a:lnTo>
                    <a:pt x="44" y="2"/>
                  </a:lnTo>
                  <a:lnTo>
                    <a:pt x="45" y="2"/>
                  </a:lnTo>
                  <a:lnTo>
                    <a:pt x="45" y="2"/>
                  </a:lnTo>
                  <a:lnTo>
                    <a:pt x="47" y="3"/>
                  </a:lnTo>
                  <a:lnTo>
                    <a:pt x="47" y="3"/>
                  </a:lnTo>
                  <a:lnTo>
                    <a:pt x="49" y="3"/>
                  </a:lnTo>
                  <a:lnTo>
                    <a:pt x="49" y="3"/>
                  </a:lnTo>
                  <a:lnTo>
                    <a:pt x="51" y="5"/>
                  </a:lnTo>
                  <a:lnTo>
                    <a:pt x="51" y="5"/>
                  </a:lnTo>
                  <a:lnTo>
                    <a:pt x="51" y="5"/>
                  </a:lnTo>
                  <a:lnTo>
                    <a:pt x="52" y="7"/>
                  </a:lnTo>
                  <a:lnTo>
                    <a:pt x="52" y="7"/>
                  </a:lnTo>
                  <a:lnTo>
                    <a:pt x="52" y="9"/>
                  </a:lnTo>
                  <a:lnTo>
                    <a:pt x="52" y="9"/>
                  </a:lnTo>
                  <a:lnTo>
                    <a:pt x="54" y="9"/>
                  </a:lnTo>
                  <a:lnTo>
                    <a:pt x="54" y="10"/>
                  </a:lnTo>
                  <a:lnTo>
                    <a:pt x="54" y="10"/>
                  </a:lnTo>
                  <a:lnTo>
                    <a:pt x="54" y="12"/>
                  </a:lnTo>
                  <a:lnTo>
                    <a:pt x="56" y="12"/>
                  </a:lnTo>
                  <a:lnTo>
                    <a:pt x="56" y="14"/>
                  </a:lnTo>
                  <a:lnTo>
                    <a:pt x="56" y="14"/>
                  </a:lnTo>
                  <a:lnTo>
                    <a:pt x="56" y="16"/>
                  </a:lnTo>
                  <a:lnTo>
                    <a:pt x="56" y="16"/>
                  </a:lnTo>
                  <a:lnTo>
                    <a:pt x="56" y="16"/>
                  </a:lnTo>
                  <a:lnTo>
                    <a:pt x="56" y="17"/>
                  </a:lnTo>
                  <a:lnTo>
                    <a:pt x="56" y="17"/>
                  </a:lnTo>
                  <a:lnTo>
                    <a:pt x="56" y="19"/>
                  </a:lnTo>
                  <a:lnTo>
                    <a:pt x="56" y="19"/>
                  </a:lnTo>
                  <a:lnTo>
                    <a:pt x="56" y="21"/>
                  </a:lnTo>
                  <a:lnTo>
                    <a:pt x="56" y="21"/>
                  </a:lnTo>
                  <a:lnTo>
                    <a:pt x="56" y="22"/>
                  </a:lnTo>
                  <a:lnTo>
                    <a:pt x="56" y="22"/>
                  </a:lnTo>
                  <a:lnTo>
                    <a:pt x="54" y="24"/>
                  </a:lnTo>
                  <a:lnTo>
                    <a:pt x="54" y="24"/>
                  </a:lnTo>
                  <a:lnTo>
                    <a:pt x="54" y="24"/>
                  </a:lnTo>
                  <a:close/>
                  <a:moveTo>
                    <a:pt x="134" y="35"/>
                  </a:moveTo>
                  <a:lnTo>
                    <a:pt x="38" y="35"/>
                  </a:lnTo>
                  <a:lnTo>
                    <a:pt x="38" y="0"/>
                  </a:lnTo>
                  <a:lnTo>
                    <a:pt x="134" y="0"/>
                  </a:lnTo>
                  <a:lnTo>
                    <a:pt x="151" y="10"/>
                  </a:lnTo>
                  <a:lnTo>
                    <a:pt x="134" y="35"/>
                  </a:lnTo>
                  <a:close/>
                  <a:moveTo>
                    <a:pt x="134" y="35"/>
                  </a:moveTo>
                  <a:lnTo>
                    <a:pt x="134" y="0"/>
                  </a:lnTo>
                  <a:lnTo>
                    <a:pt x="136" y="0"/>
                  </a:lnTo>
                  <a:lnTo>
                    <a:pt x="136" y="0"/>
                  </a:lnTo>
                  <a:lnTo>
                    <a:pt x="137" y="0"/>
                  </a:lnTo>
                  <a:lnTo>
                    <a:pt x="137" y="0"/>
                  </a:lnTo>
                  <a:lnTo>
                    <a:pt x="139" y="2"/>
                  </a:lnTo>
                  <a:lnTo>
                    <a:pt x="139" y="2"/>
                  </a:lnTo>
                  <a:lnTo>
                    <a:pt x="141" y="2"/>
                  </a:lnTo>
                  <a:lnTo>
                    <a:pt x="141" y="2"/>
                  </a:lnTo>
                  <a:lnTo>
                    <a:pt x="143" y="2"/>
                  </a:lnTo>
                  <a:lnTo>
                    <a:pt x="143" y="2"/>
                  </a:lnTo>
                  <a:lnTo>
                    <a:pt x="144" y="3"/>
                  </a:lnTo>
                  <a:lnTo>
                    <a:pt x="144" y="3"/>
                  </a:lnTo>
                  <a:lnTo>
                    <a:pt x="144" y="3"/>
                  </a:lnTo>
                  <a:lnTo>
                    <a:pt x="146" y="5"/>
                  </a:lnTo>
                  <a:lnTo>
                    <a:pt x="146" y="5"/>
                  </a:lnTo>
                  <a:lnTo>
                    <a:pt x="148" y="5"/>
                  </a:lnTo>
                  <a:lnTo>
                    <a:pt x="148" y="7"/>
                  </a:lnTo>
                  <a:lnTo>
                    <a:pt x="148" y="7"/>
                  </a:lnTo>
                  <a:lnTo>
                    <a:pt x="150" y="7"/>
                  </a:lnTo>
                  <a:lnTo>
                    <a:pt x="150" y="9"/>
                  </a:lnTo>
                  <a:lnTo>
                    <a:pt x="150" y="9"/>
                  </a:lnTo>
                  <a:lnTo>
                    <a:pt x="150" y="10"/>
                  </a:lnTo>
                  <a:lnTo>
                    <a:pt x="151" y="10"/>
                  </a:lnTo>
                  <a:lnTo>
                    <a:pt x="151" y="10"/>
                  </a:lnTo>
                  <a:lnTo>
                    <a:pt x="151" y="12"/>
                  </a:lnTo>
                  <a:lnTo>
                    <a:pt x="151" y="12"/>
                  </a:lnTo>
                  <a:lnTo>
                    <a:pt x="151" y="14"/>
                  </a:lnTo>
                  <a:lnTo>
                    <a:pt x="151" y="14"/>
                  </a:lnTo>
                  <a:lnTo>
                    <a:pt x="153" y="16"/>
                  </a:lnTo>
                  <a:lnTo>
                    <a:pt x="153" y="16"/>
                  </a:lnTo>
                  <a:lnTo>
                    <a:pt x="153" y="17"/>
                  </a:lnTo>
                  <a:lnTo>
                    <a:pt x="153" y="17"/>
                  </a:lnTo>
                  <a:lnTo>
                    <a:pt x="153" y="19"/>
                  </a:lnTo>
                  <a:lnTo>
                    <a:pt x="153" y="19"/>
                  </a:lnTo>
                  <a:lnTo>
                    <a:pt x="153" y="21"/>
                  </a:lnTo>
                  <a:lnTo>
                    <a:pt x="151" y="21"/>
                  </a:lnTo>
                  <a:lnTo>
                    <a:pt x="151" y="22"/>
                  </a:lnTo>
                  <a:lnTo>
                    <a:pt x="151" y="22"/>
                  </a:lnTo>
                  <a:lnTo>
                    <a:pt x="151" y="24"/>
                  </a:lnTo>
                  <a:lnTo>
                    <a:pt x="151" y="24"/>
                  </a:lnTo>
                  <a:lnTo>
                    <a:pt x="151" y="26"/>
                  </a:lnTo>
                  <a:lnTo>
                    <a:pt x="150" y="26"/>
                  </a:lnTo>
                  <a:lnTo>
                    <a:pt x="150" y="26"/>
                  </a:lnTo>
                  <a:lnTo>
                    <a:pt x="150" y="28"/>
                  </a:lnTo>
                  <a:lnTo>
                    <a:pt x="150" y="28"/>
                  </a:lnTo>
                  <a:lnTo>
                    <a:pt x="148" y="29"/>
                  </a:lnTo>
                  <a:lnTo>
                    <a:pt x="148" y="29"/>
                  </a:lnTo>
                  <a:lnTo>
                    <a:pt x="148" y="29"/>
                  </a:lnTo>
                  <a:lnTo>
                    <a:pt x="146" y="31"/>
                  </a:lnTo>
                  <a:lnTo>
                    <a:pt x="146" y="31"/>
                  </a:lnTo>
                  <a:lnTo>
                    <a:pt x="144" y="31"/>
                  </a:lnTo>
                  <a:lnTo>
                    <a:pt x="144" y="33"/>
                  </a:lnTo>
                  <a:lnTo>
                    <a:pt x="144" y="33"/>
                  </a:lnTo>
                  <a:lnTo>
                    <a:pt x="143" y="33"/>
                  </a:lnTo>
                  <a:lnTo>
                    <a:pt x="143" y="33"/>
                  </a:lnTo>
                  <a:lnTo>
                    <a:pt x="141" y="33"/>
                  </a:lnTo>
                  <a:lnTo>
                    <a:pt x="141" y="35"/>
                  </a:lnTo>
                  <a:lnTo>
                    <a:pt x="139" y="35"/>
                  </a:lnTo>
                  <a:lnTo>
                    <a:pt x="139" y="35"/>
                  </a:lnTo>
                  <a:lnTo>
                    <a:pt x="137" y="35"/>
                  </a:lnTo>
                  <a:lnTo>
                    <a:pt x="137" y="35"/>
                  </a:lnTo>
                  <a:lnTo>
                    <a:pt x="136" y="35"/>
                  </a:lnTo>
                  <a:lnTo>
                    <a:pt x="136" y="35"/>
                  </a:lnTo>
                  <a:lnTo>
                    <a:pt x="134" y="35"/>
                  </a:lnTo>
                  <a:lnTo>
                    <a:pt x="134" y="35"/>
                  </a:lnTo>
                  <a:close/>
                  <a:moveTo>
                    <a:pt x="110" y="172"/>
                  </a:moveTo>
                  <a:lnTo>
                    <a:pt x="73" y="172"/>
                  </a:lnTo>
                  <a:lnTo>
                    <a:pt x="91" y="154"/>
                  </a:lnTo>
                  <a:lnTo>
                    <a:pt x="97" y="154"/>
                  </a:lnTo>
                  <a:lnTo>
                    <a:pt x="103" y="152"/>
                  </a:lnTo>
                  <a:lnTo>
                    <a:pt x="110" y="151"/>
                  </a:lnTo>
                  <a:lnTo>
                    <a:pt x="113" y="149"/>
                  </a:lnTo>
                  <a:lnTo>
                    <a:pt x="118" y="147"/>
                  </a:lnTo>
                  <a:lnTo>
                    <a:pt x="120" y="146"/>
                  </a:lnTo>
                  <a:lnTo>
                    <a:pt x="124" y="142"/>
                  </a:lnTo>
                  <a:lnTo>
                    <a:pt x="127" y="140"/>
                  </a:lnTo>
                  <a:lnTo>
                    <a:pt x="129" y="137"/>
                  </a:lnTo>
                  <a:lnTo>
                    <a:pt x="130" y="133"/>
                  </a:lnTo>
                  <a:lnTo>
                    <a:pt x="132" y="130"/>
                  </a:lnTo>
                  <a:lnTo>
                    <a:pt x="134" y="125"/>
                  </a:lnTo>
                  <a:lnTo>
                    <a:pt x="136" y="121"/>
                  </a:lnTo>
                  <a:lnTo>
                    <a:pt x="136" y="116"/>
                  </a:lnTo>
                  <a:lnTo>
                    <a:pt x="136" y="111"/>
                  </a:lnTo>
                  <a:lnTo>
                    <a:pt x="136" y="106"/>
                  </a:lnTo>
                  <a:lnTo>
                    <a:pt x="136" y="100"/>
                  </a:lnTo>
                  <a:lnTo>
                    <a:pt x="136" y="94"/>
                  </a:lnTo>
                  <a:lnTo>
                    <a:pt x="136" y="88"/>
                  </a:lnTo>
                  <a:lnTo>
                    <a:pt x="136" y="83"/>
                  </a:lnTo>
                  <a:lnTo>
                    <a:pt x="134" y="76"/>
                  </a:lnTo>
                  <a:lnTo>
                    <a:pt x="132" y="71"/>
                  </a:lnTo>
                  <a:lnTo>
                    <a:pt x="132" y="66"/>
                  </a:lnTo>
                  <a:lnTo>
                    <a:pt x="130" y="59"/>
                  </a:lnTo>
                  <a:lnTo>
                    <a:pt x="129" y="54"/>
                  </a:lnTo>
                  <a:lnTo>
                    <a:pt x="127" y="48"/>
                  </a:lnTo>
                  <a:lnTo>
                    <a:pt x="125" y="43"/>
                  </a:lnTo>
                  <a:lnTo>
                    <a:pt x="124" y="40"/>
                  </a:lnTo>
                  <a:lnTo>
                    <a:pt x="122" y="35"/>
                  </a:lnTo>
                  <a:lnTo>
                    <a:pt x="120" y="31"/>
                  </a:lnTo>
                  <a:lnTo>
                    <a:pt x="118" y="28"/>
                  </a:lnTo>
                  <a:lnTo>
                    <a:pt x="118" y="24"/>
                  </a:lnTo>
                  <a:lnTo>
                    <a:pt x="151" y="10"/>
                  </a:lnTo>
                  <a:lnTo>
                    <a:pt x="153" y="14"/>
                  </a:lnTo>
                  <a:lnTo>
                    <a:pt x="155" y="19"/>
                  </a:lnTo>
                  <a:lnTo>
                    <a:pt x="156" y="22"/>
                  </a:lnTo>
                  <a:lnTo>
                    <a:pt x="158" y="28"/>
                  </a:lnTo>
                  <a:lnTo>
                    <a:pt x="160" y="33"/>
                  </a:lnTo>
                  <a:lnTo>
                    <a:pt x="162" y="40"/>
                  </a:lnTo>
                  <a:lnTo>
                    <a:pt x="163" y="45"/>
                  </a:lnTo>
                  <a:lnTo>
                    <a:pt x="165" y="50"/>
                  </a:lnTo>
                  <a:lnTo>
                    <a:pt x="167" y="57"/>
                  </a:lnTo>
                  <a:lnTo>
                    <a:pt x="169" y="64"/>
                  </a:lnTo>
                  <a:lnTo>
                    <a:pt x="170" y="71"/>
                  </a:lnTo>
                  <a:lnTo>
                    <a:pt x="170" y="78"/>
                  </a:lnTo>
                  <a:lnTo>
                    <a:pt x="172" y="85"/>
                  </a:lnTo>
                  <a:lnTo>
                    <a:pt x="172" y="92"/>
                  </a:lnTo>
                  <a:lnTo>
                    <a:pt x="172" y="99"/>
                  </a:lnTo>
                  <a:lnTo>
                    <a:pt x="172" y="106"/>
                  </a:lnTo>
                  <a:lnTo>
                    <a:pt x="172" y="113"/>
                  </a:lnTo>
                  <a:lnTo>
                    <a:pt x="172" y="121"/>
                  </a:lnTo>
                  <a:lnTo>
                    <a:pt x="170" y="128"/>
                  </a:lnTo>
                  <a:lnTo>
                    <a:pt x="169" y="135"/>
                  </a:lnTo>
                  <a:lnTo>
                    <a:pt x="167" y="142"/>
                  </a:lnTo>
                  <a:lnTo>
                    <a:pt x="163" y="149"/>
                  </a:lnTo>
                  <a:lnTo>
                    <a:pt x="160" y="156"/>
                  </a:lnTo>
                  <a:lnTo>
                    <a:pt x="155" y="161"/>
                  </a:lnTo>
                  <a:lnTo>
                    <a:pt x="150" y="168"/>
                  </a:lnTo>
                  <a:lnTo>
                    <a:pt x="143" y="173"/>
                  </a:lnTo>
                  <a:lnTo>
                    <a:pt x="136" y="177"/>
                  </a:lnTo>
                  <a:lnTo>
                    <a:pt x="129" y="182"/>
                  </a:lnTo>
                  <a:lnTo>
                    <a:pt x="120" y="184"/>
                  </a:lnTo>
                  <a:lnTo>
                    <a:pt x="111" y="187"/>
                  </a:lnTo>
                  <a:lnTo>
                    <a:pt x="101" y="189"/>
                  </a:lnTo>
                  <a:lnTo>
                    <a:pt x="92" y="189"/>
                  </a:lnTo>
                  <a:lnTo>
                    <a:pt x="110" y="172"/>
                  </a:lnTo>
                  <a:lnTo>
                    <a:pt x="110" y="172"/>
                  </a:lnTo>
                  <a:close/>
                  <a:moveTo>
                    <a:pt x="91" y="154"/>
                  </a:moveTo>
                  <a:lnTo>
                    <a:pt x="92" y="189"/>
                  </a:lnTo>
                  <a:lnTo>
                    <a:pt x="91" y="189"/>
                  </a:lnTo>
                  <a:lnTo>
                    <a:pt x="91" y="189"/>
                  </a:lnTo>
                  <a:lnTo>
                    <a:pt x="89" y="189"/>
                  </a:lnTo>
                  <a:lnTo>
                    <a:pt x="89" y="189"/>
                  </a:lnTo>
                  <a:lnTo>
                    <a:pt x="87" y="189"/>
                  </a:lnTo>
                  <a:lnTo>
                    <a:pt x="87" y="189"/>
                  </a:lnTo>
                  <a:lnTo>
                    <a:pt x="85" y="189"/>
                  </a:lnTo>
                  <a:lnTo>
                    <a:pt x="85" y="189"/>
                  </a:lnTo>
                  <a:lnTo>
                    <a:pt x="84" y="187"/>
                  </a:lnTo>
                  <a:lnTo>
                    <a:pt x="84" y="187"/>
                  </a:lnTo>
                  <a:lnTo>
                    <a:pt x="82" y="187"/>
                  </a:lnTo>
                  <a:lnTo>
                    <a:pt x="82" y="187"/>
                  </a:lnTo>
                  <a:lnTo>
                    <a:pt x="80" y="185"/>
                  </a:lnTo>
                  <a:lnTo>
                    <a:pt x="80" y="185"/>
                  </a:lnTo>
                  <a:lnTo>
                    <a:pt x="80" y="185"/>
                  </a:lnTo>
                  <a:lnTo>
                    <a:pt x="78" y="185"/>
                  </a:lnTo>
                  <a:lnTo>
                    <a:pt x="78" y="184"/>
                  </a:lnTo>
                  <a:lnTo>
                    <a:pt x="77" y="184"/>
                  </a:lnTo>
                  <a:lnTo>
                    <a:pt x="77" y="182"/>
                  </a:lnTo>
                  <a:lnTo>
                    <a:pt x="77" y="182"/>
                  </a:lnTo>
                  <a:lnTo>
                    <a:pt x="77" y="182"/>
                  </a:lnTo>
                  <a:lnTo>
                    <a:pt x="75" y="180"/>
                  </a:lnTo>
                  <a:lnTo>
                    <a:pt x="75" y="180"/>
                  </a:lnTo>
                  <a:lnTo>
                    <a:pt x="75" y="178"/>
                  </a:lnTo>
                  <a:lnTo>
                    <a:pt x="75" y="178"/>
                  </a:lnTo>
                  <a:lnTo>
                    <a:pt x="73" y="178"/>
                  </a:lnTo>
                  <a:lnTo>
                    <a:pt x="73" y="177"/>
                  </a:lnTo>
                  <a:lnTo>
                    <a:pt x="73" y="177"/>
                  </a:lnTo>
                  <a:lnTo>
                    <a:pt x="73" y="175"/>
                  </a:lnTo>
                  <a:lnTo>
                    <a:pt x="73" y="175"/>
                  </a:lnTo>
                  <a:lnTo>
                    <a:pt x="73" y="173"/>
                  </a:lnTo>
                  <a:lnTo>
                    <a:pt x="73" y="173"/>
                  </a:lnTo>
                  <a:lnTo>
                    <a:pt x="73" y="172"/>
                  </a:lnTo>
                  <a:lnTo>
                    <a:pt x="73" y="172"/>
                  </a:lnTo>
                  <a:lnTo>
                    <a:pt x="73" y="170"/>
                  </a:lnTo>
                  <a:lnTo>
                    <a:pt x="73" y="170"/>
                  </a:lnTo>
                  <a:lnTo>
                    <a:pt x="73" y="168"/>
                  </a:lnTo>
                  <a:lnTo>
                    <a:pt x="73" y="168"/>
                  </a:lnTo>
                  <a:lnTo>
                    <a:pt x="73" y="166"/>
                  </a:lnTo>
                  <a:lnTo>
                    <a:pt x="73" y="166"/>
                  </a:lnTo>
                  <a:lnTo>
                    <a:pt x="75" y="165"/>
                  </a:lnTo>
                  <a:lnTo>
                    <a:pt x="75" y="165"/>
                  </a:lnTo>
                  <a:lnTo>
                    <a:pt x="75" y="163"/>
                  </a:lnTo>
                  <a:lnTo>
                    <a:pt x="75" y="163"/>
                  </a:lnTo>
                  <a:lnTo>
                    <a:pt x="77" y="163"/>
                  </a:lnTo>
                  <a:lnTo>
                    <a:pt x="77" y="161"/>
                  </a:lnTo>
                  <a:lnTo>
                    <a:pt x="77" y="161"/>
                  </a:lnTo>
                  <a:lnTo>
                    <a:pt x="78" y="159"/>
                  </a:lnTo>
                  <a:lnTo>
                    <a:pt x="78" y="159"/>
                  </a:lnTo>
                  <a:lnTo>
                    <a:pt x="78" y="159"/>
                  </a:lnTo>
                  <a:lnTo>
                    <a:pt x="80" y="158"/>
                  </a:lnTo>
                  <a:lnTo>
                    <a:pt x="80" y="158"/>
                  </a:lnTo>
                  <a:lnTo>
                    <a:pt x="80" y="158"/>
                  </a:lnTo>
                  <a:lnTo>
                    <a:pt x="82" y="158"/>
                  </a:lnTo>
                  <a:lnTo>
                    <a:pt x="82" y="156"/>
                  </a:lnTo>
                  <a:lnTo>
                    <a:pt x="84" y="156"/>
                  </a:lnTo>
                  <a:lnTo>
                    <a:pt x="84" y="156"/>
                  </a:lnTo>
                  <a:lnTo>
                    <a:pt x="85" y="156"/>
                  </a:lnTo>
                  <a:lnTo>
                    <a:pt x="85" y="156"/>
                  </a:lnTo>
                  <a:lnTo>
                    <a:pt x="87" y="154"/>
                  </a:lnTo>
                  <a:lnTo>
                    <a:pt x="87" y="154"/>
                  </a:lnTo>
                  <a:lnTo>
                    <a:pt x="89" y="154"/>
                  </a:lnTo>
                  <a:lnTo>
                    <a:pt x="89" y="154"/>
                  </a:lnTo>
                  <a:lnTo>
                    <a:pt x="91" y="154"/>
                  </a:lnTo>
                  <a:lnTo>
                    <a:pt x="91" y="154"/>
                  </a:lnTo>
                  <a:close/>
                  <a:moveTo>
                    <a:pt x="73" y="286"/>
                  </a:moveTo>
                  <a:lnTo>
                    <a:pt x="73" y="172"/>
                  </a:lnTo>
                  <a:lnTo>
                    <a:pt x="110" y="172"/>
                  </a:lnTo>
                  <a:lnTo>
                    <a:pt x="110" y="286"/>
                  </a:lnTo>
                  <a:lnTo>
                    <a:pt x="110" y="286"/>
                  </a:lnTo>
                  <a:lnTo>
                    <a:pt x="73" y="286"/>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ṥ1îḑê">
              <a:extLst>
                <a:ext uri="{FF2B5EF4-FFF2-40B4-BE49-F238E27FC236}">
                  <a16:creationId xmlns:a16="http://schemas.microsoft.com/office/drawing/2014/main" id="{D7837159-2FA2-40B0-BBCB-740510DEDDA6}"/>
                </a:ext>
              </a:extLst>
            </p:cNvPr>
            <p:cNvSpPr/>
            <p:nvPr/>
          </p:nvSpPr>
          <p:spPr bwMode="auto">
            <a:xfrm>
              <a:off x="3949294" y="1862756"/>
              <a:ext cx="528781" cy="763215"/>
            </a:xfrm>
            <a:custGeom>
              <a:avLst/>
              <a:gdLst>
                <a:gd name="T0" fmla="*/ 61 w 117"/>
                <a:gd name="T1" fmla="*/ 155 h 169"/>
                <a:gd name="T2" fmla="*/ 69 w 117"/>
                <a:gd name="T3" fmla="*/ 160 h 169"/>
                <a:gd name="T4" fmla="*/ 87 w 117"/>
                <a:gd name="T5" fmla="*/ 165 h 169"/>
                <a:gd name="T6" fmla="*/ 58 w 117"/>
                <a:gd name="T7" fmla="*/ 169 h 169"/>
                <a:gd name="T8" fmla="*/ 30 w 117"/>
                <a:gd name="T9" fmla="*/ 165 h 169"/>
                <a:gd name="T10" fmla="*/ 50 w 117"/>
                <a:gd name="T11" fmla="*/ 160 h 169"/>
                <a:gd name="T12" fmla="*/ 56 w 117"/>
                <a:gd name="T13" fmla="*/ 155 h 169"/>
                <a:gd name="T14" fmla="*/ 56 w 117"/>
                <a:gd name="T15" fmla="*/ 89 h 169"/>
                <a:gd name="T16" fmla="*/ 31 w 117"/>
                <a:gd name="T17" fmla="*/ 0 h 169"/>
                <a:gd name="T18" fmla="*/ 86 w 117"/>
                <a:gd name="T19" fmla="*/ 0 h 169"/>
                <a:gd name="T20" fmla="*/ 61 w 117"/>
                <a:gd name="T21" fmla="*/ 89 h 169"/>
                <a:gd name="T22" fmla="*/ 61 w 117"/>
                <a:gd name="T23" fmla="*/ 15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169">
                  <a:moveTo>
                    <a:pt x="61" y="155"/>
                  </a:moveTo>
                  <a:cubicBezTo>
                    <a:pt x="61" y="157"/>
                    <a:pt x="64" y="160"/>
                    <a:pt x="69" y="160"/>
                  </a:cubicBezTo>
                  <a:cubicBezTo>
                    <a:pt x="80" y="161"/>
                    <a:pt x="87" y="163"/>
                    <a:pt x="87" y="165"/>
                  </a:cubicBezTo>
                  <a:cubicBezTo>
                    <a:pt x="87" y="167"/>
                    <a:pt x="74" y="169"/>
                    <a:pt x="58" y="169"/>
                  </a:cubicBezTo>
                  <a:cubicBezTo>
                    <a:pt x="43" y="169"/>
                    <a:pt x="30" y="167"/>
                    <a:pt x="30" y="165"/>
                  </a:cubicBezTo>
                  <a:cubicBezTo>
                    <a:pt x="30" y="163"/>
                    <a:pt x="38" y="161"/>
                    <a:pt x="50" y="160"/>
                  </a:cubicBezTo>
                  <a:cubicBezTo>
                    <a:pt x="54" y="160"/>
                    <a:pt x="56" y="157"/>
                    <a:pt x="56" y="155"/>
                  </a:cubicBezTo>
                  <a:cubicBezTo>
                    <a:pt x="56" y="89"/>
                    <a:pt x="56" y="89"/>
                    <a:pt x="56" y="89"/>
                  </a:cubicBezTo>
                  <a:cubicBezTo>
                    <a:pt x="0" y="87"/>
                    <a:pt x="22" y="19"/>
                    <a:pt x="31" y="0"/>
                  </a:cubicBezTo>
                  <a:cubicBezTo>
                    <a:pt x="86" y="0"/>
                    <a:pt x="86" y="0"/>
                    <a:pt x="86" y="0"/>
                  </a:cubicBezTo>
                  <a:cubicBezTo>
                    <a:pt x="95" y="19"/>
                    <a:pt x="117" y="87"/>
                    <a:pt x="61" y="89"/>
                  </a:cubicBezTo>
                  <a:lnTo>
                    <a:pt x="61" y="1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Sľïḑe">
              <a:extLst>
                <a:ext uri="{FF2B5EF4-FFF2-40B4-BE49-F238E27FC236}">
                  <a16:creationId xmlns:a16="http://schemas.microsoft.com/office/drawing/2014/main" id="{BC73FE3B-C639-4F75-9506-AEFC03255EDB}"/>
                </a:ext>
              </a:extLst>
            </p:cNvPr>
            <p:cNvSpPr/>
            <p:nvPr/>
          </p:nvSpPr>
          <p:spPr bwMode="auto">
            <a:xfrm>
              <a:off x="4048278" y="1995601"/>
              <a:ext cx="330814" cy="255273"/>
            </a:xfrm>
            <a:custGeom>
              <a:avLst/>
              <a:gdLst>
                <a:gd name="T0" fmla="*/ 3 w 73"/>
                <a:gd name="T1" fmla="*/ 0 h 57"/>
                <a:gd name="T2" fmla="*/ 1 w 73"/>
                <a:gd name="T3" fmla="*/ 11 h 57"/>
                <a:gd name="T4" fmla="*/ 6 w 73"/>
                <a:gd name="T5" fmla="*/ 43 h 57"/>
                <a:gd name="T6" fmla="*/ 34 w 73"/>
                <a:gd name="T7" fmla="*/ 57 h 57"/>
                <a:gd name="T8" fmla="*/ 36 w 73"/>
                <a:gd name="T9" fmla="*/ 57 h 57"/>
                <a:gd name="T10" fmla="*/ 39 w 73"/>
                <a:gd name="T11" fmla="*/ 57 h 57"/>
                <a:gd name="T12" fmla="*/ 67 w 73"/>
                <a:gd name="T13" fmla="*/ 43 h 57"/>
                <a:gd name="T14" fmla="*/ 72 w 73"/>
                <a:gd name="T15" fmla="*/ 11 h 57"/>
                <a:gd name="T16" fmla="*/ 70 w 73"/>
                <a:gd name="T17" fmla="*/ 0 h 57"/>
                <a:gd name="T18" fmla="*/ 3 w 73"/>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57">
                  <a:moveTo>
                    <a:pt x="3" y="0"/>
                  </a:moveTo>
                  <a:cubicBezTo>
                    <a:pt x="2" y="3"/>
                    <a:pt x="2" y="7"/>
                    <a:pt x="1" y="11"/>
                  </a:cubicBezTo>
                  <a:cubicBezTo>
                    <a:pt x="0" y="21"/>
                    <a:pt x="0" y="34"/>
                    <a:pt x="6" y="43"/>
                  </a:cubicBezTo>
                  <a:cubicBezTo>
                    <a:pt x="12" y="53"/>
                    <a:pt x="23" y="56"/>
                    <a:pt x="34" y="57"/>
                  </a:cubicBezTo>
                  <a:cubicBezTo>
                    <a:pt x="36" y="57"/>
                    <a:pt x="36" y="57"/>
                    <a:pt x="36" y="57"/>
                  </a:cubicBezTo>
                  <a:cubicBezTo>
                    <a:pt x="39" y="57"/>
                    <a:pt x="39" y="57"/>
                    <a:pt x="39" y="57"/>
                  </a:cubicBezTo>
                  <a:cubicBezTo>
                    <a:pt x="50" y="56"/>
                    <a:pt x="61" y="53"/>
                    <a:pt x="67" y="43"/>
                  </a:cubicBezTo>
                  <a:cubicBezTo>
                    <a:pt x="73" y="34"/>
                    <a:pt x="73" y="21"/>
                    <a:pt x="72" y="11"/>
                  </a:cubicBezTo>
                  <a:cubicBezTo>
                    <a:pt x="71" y="7"/>
                    <a:pt x="71" y="3"/>
                    <a:pt x="70" y="0"/>
                  </a:cubicBezTo>
                  <a:lnTo>
                    <a:pt x="3" y="0"/>
                  </a:lnTo>
                  <a:close/>
                </a:path>
              </a:pathLst>
            </a:custGeom>
            <a:solidFill>
              <a:srgbClr val="DB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2"/>
    </p:custDataLst>
    <p:extLst>
      <p:ext uri="{BB962C8B-B14F-4D97-AF65-F5344CB8AC3E}">
        <p14:creationId xmlns:p14="http://schemas.microsoft.com/office/powerpoint/2010/main" val="236077682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F8A3DCF3-5CF1-424B-BC1D-F3127FE8A43B}"/>
              </a:ext>
            </a:extLst>
          </p:cNvPr>
          <p:cNvGraphicFramePr>
            <a:graphicFrameLocks noChangeAspect="1"/>
          </p:cNvGraphicFramePr>
          <p:nvPr>
            <p:custDataLst>
              <p:tags r:id="rId3"/>
            </p:custDataLst>
          </p:nvPr>
        </p:nvGraphicFramePr>
        <p:xfrm>
          <a:off x="1591" y="1591"/>
          <a:ext cx="1588" cy="1588"/>
        </p:xfrm>
        <a:graphic>
          <a:graphicData uri="http://schemas.openxmlformats.org/presentationml/2006/ole">
            <mc:AlternateContent xmlns:mc="http://schemas.openxmlformats.org/markup-compatibility/2006">
              <mc:Choice xmlns:v="urn:schemas-microsoft-com:vml" Requires="v">
                <p:oleObj spid="_x0000_s62532" name="think-cell 幻灯片" r:id="rId7" imgW="532" imgH="533" progId="TCLayout.ActiveDocument.1">
                  <p:embed/>
                </p:oleObj>
              </mc:Choice>
              <mc:Fallback>
                <p:oleObj name="think-cell 幻灯片" r:id="rId7" imgW="532" imgH="533" progId="TCLayout.ActiveDocument.1">
                  <p:embed/>
                  <p:pic>
                    <p:nvPicPr>
                      <p:cNvPr id="3" name="对象 2" hidden="1">
                        <a:extLst>
                          <a:ext uri="{FF2B5EF4-FFF2-40B4-BE49-F238E27FC236}">
                            <a16:creationId xmlns:a16="http://schemas.microsoft.com/office/drawing/2014/main" id="{F8A3DCF3-5CF1-424B-BC1D-F3127FE8A43B}"/>
                          </a:ext>
                        </a:extLst>
                      </p:cNvPr>
                      <p:cNvPicPr/>
                      <p:nvPr/>
                    </p:nvPicPr>
                    <p:blipFill>
                      <a:blip r:embed="rId8"/>
                      <a:stretch>
                        <a:fillRect/>
                      </a:stretch>
                    </p:blipFill>
                    <p:spPr>
                      <a:xfrm>
                        <a:off x="1591" y="1591"/>
                        <a:ext cx="1588" cy="1588"/>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A48064BC-FAB0-44DD-A33F-D684D9D347D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200">
              <a:sym typeface="+mn-lt"/>
            </a:endParaRPr>
          </a:p>
        </p:txBody>
      </p:sp>
      <p:grpSp>
        <p:nvGrpSpPr>
          <p:cNvPr id="10" name="组合 9">
            <a:extLst>
              <a:ext uri="{FF2B5EF4-FFF2-40B4-BE49-F238E27FC236}">
                <a16:creationId xmlns:a16="http://schemas.microsoft.com/office/drawing/2014/main" id="{D449E37D-6187-40DF-94F4-D78DFD9367BE}"/>
              </a:ext>
            </a:extLst>
          </p:cNvPr>
          <p:cNvGrpSpPr/>
          <p:nvPr/>
        </p:nvGrpSpPr>
        <p:grpSpPr>
          <a:xfrm>
            <a:off x="0" y="421343"/>
            <a:ext cx="12192000" cy="950258"/>
            <a:chOff x="0" y="421342"/>
            <a:chExt cx="12192000" cy="950259"/>
          </a:xfrm>
        </p:grpSpPr>
        <p:sp>
          <p:nvSpPr>
            <p:cNvPr id="2" name="矩形 1">
              <a:extLst>
                <a:ext uri="{FF2B5EF4-FFF2-40B4-BE49-F238E27FC236}">
                  <a16:creationId xmlns:a16="http://schemas.microsoft.com/office/drawing/2014/main" id="{34E471BA-100D-4439-89C6-21B373CDA808}"/>
                </a:ext>
              </a:extLst>
            </p:cNvPr>
            <p:cNvSpPr/>
            <p:nvPr/>
          </p:nvSpPr>
          <p:spPr>
            <a:xfrm>
              <a:off x="0" y="421342"/>
              <a:ext cx="12192000" cy="95025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Changes in consumer perception">
              <a:extLst>
                <a:ext uri="{FF2B5EF4-FFF2-40B4-BE49-F238E27FC236}">
                  <a16:creationId xmlns:a16="http://schemas.microsoft.com/office/drawing/2014/main" id="{C3BEFF7E-23FA-46EC-BE69-A8D6431BB576}"/>
                </a:ext>
              </a:extLst>
            </p:cNvPr>
            <p:cNvSpPr txBox="1"/>
            <p:nvPr/>
          </p:nvSpPr>
          <p:spPr>
            <a:xfrm>
              <a:off x="0" y="448271"/>
              <a:ext cx="12192000" cy="830998"/>
            </a:xfrm>
            <a:prstGeom prst="rect">
              <a:avLst/>
            </a:prstGeom>
            <a:noFill/>
          </p:spPr>
          <p:txBody>
            <a:bodyPr wrap="square" rtlCol="0">
              <a:spAutoFit/>
            </a:bodyPr>
            <a:lstStyle/>
            <a:p>
              <a:r>
                <a:rPr lang="en-US" altLang="zh-CN" sz="2400" b="1" dirty="0">
                  <a:solidFill>
                    <a:schemeClr val="bg1"/>
                  </a:solidFill>
                </a:rPr>
                <a:t>Compared with e-commerce, the development of the traditional retail industry can’t keep up with the information age, thus causing many drawbacks.</a:t>
              </a:r>
              <a:endParaRPr lang="zh-CN" altLang="en-US" sz="2400" b="1" dirty="0">
                <a:solidFill>
                  <a:schemeClr val="bg1"/>
                </a:solidFill>
              </a:endParaRPr>
            </a:p>
          </p:txBody>
        </p:sp>
      </p:grpSp>
      <p:grpSp>
        <p:nvGrpSpPr>
          <p:cNvPr id="11" name="组合 10">
            <a:extLst>
              <a:ext uri="{FF2B5EF4-FFF2-40B4-BE49-F238E27FC236}">
                <a16:creationId xmlns:a16="http://schemas.microsoft.com/office/drawing/2014/main" id="{352AB92E-F416-4909-842C-51245AC28E74}"/>
              </a:ext>
            </a:extLst>
          </p:cNvPr>
          <p:cNvGrpSpPr/>
          <p:nvPr/>
        </p:nvGrpSpPr>
        <p:grpSpPr>
          <a:xfrm>
            <a:off x="53123" y="1463933"/>
            <a:ext cx="5560026" cy="646331"/>
            <a:chOff x="5091953" y="2460441"/>
            <a:chExt cx="4745879" cy="646331"/>
          </a:xfrm>
        </p:grpSpPr>
        <p:grpSp>
          <p:nvGrpSpPr>
            <p:cNvPr id="9" name="组合 8">
              <a:extLst>
                <a:ext uri="{FF2B5EF4-FFF2-40B4-BE49-F238E27FC236}">
                  <a16:creationId xmlns:a16="http://schemas.microsoft.com/office/drawing/2014/main" id="{D73D1707-DC8D-451D-B926-A5194E4C4F3F}"/>
                </a:ext>
              </a:extLst>
            </p:cNvPr>
            <p:cNvGrpSpPr/>
            <p:nvPr/>
          </p:nvGrpSpPr>
          <p:grpSpPr>
            <a:xfrm>
              <a:off x="5091953" y="2460441"/>
              <a:ext cx="4745879" cy="532151"/>
              <a:chOff x="5091953" y="2460441"/>
              <a:chExt cx="4745879" cy="532151"/>
            </a:xfrm>
          </p:grpSpPr>
          <p:cxnSp>
            <p:nvCxnSpPr>
              <p:cNvPr id="175" name="直接连接符 174">
                <a:extLst>
                  <a:ext uri="{FF2B5EF4-FFF2-40B4-BE49-F238E27FC236}">
                    <a16:creationId xmlns:a16="http://schemas.microsoft.com/office/drawing/2014/main" id="{9CBA5945-81F6-4366-B22D-9C1A9E1177F6}"/>
                  </a:ext>
                </a:extLst>
              </p:cNvPr>
              <p:cNvCxnSpPr>
                <a:cxnSpLocks/>
              </p:cNvCxnSpPr>
              <p:nvPr/>
            </p:nvCxnSpPr>
            <p:spPr>
              <a:xfrm flipV="1">
                <a:off x="5091953" y="2460441"/>
                <a:ext cx="4745879" cy="9219"/>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ABE05C05-50DB-446E-B80E-F799262901EF}"/>
                  </a:ext>
                </a:extLst>
              </p:cNvPr>
              <p:cNvSpPr/>
              <p:nvPr/>
            </p:nvSpPr>
            <p:spPr>
              <a:xfrm>
                <a:off x="5091953" y="2460441"/>
                <a:ext cx="537045" cy="5321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grpSp>
        <p:sp>
          <p:nvSpPr>
            <p:cNvPr id="178" name="文本框 177">
              <a:extLst>
                <a:ext uri="{FF2B5EF4-FFF2-40B4-BE49-F238E27FC236}">
                  <a16:creationId xmlns:a16="http://schemas.microsoft.com/office/drawing/2014/main" id="{5AEC6A20-C6E8-437C-9525-080883D05128}"/>
                </a:ext>
              </a:extLst>
            </p:cNvPr>
            <p:cNvSpPr txBox="1"/>
            <p:nvPr/>
          </p:nvSpPr>
          <p:spPr>
            <a:xfrm>
              <a:off x="5568470" y="2460441"/>
              <a:ext cx="4132895" cy="646331"/>
            </a:xfrm>
            <a:prstGeom prst="rect">
              <a:avLst/>
            </a:prstGeom>
            <a:noFill/>
          </p:spPr>
          <p:txBody>
            <a:bodyPr wrap="square" rtlCol="0">
              <a:spAutoFit/>
            </a:bodyPr>
            <a:lstStyle/>
            <a:p>
              <a:r>
                <a:rPr lang="en-US" altLang="zh-CN" b="1" dirty="0">
                  <a:solidFill>
                    <a:schemeClr val="accent2">
                      <a:lumMod val="50000"/>
                    </a:schemeClr>
                  </a:solidFill>
                </a:rPr>
                <a:t>The speed of upgrading in commodities is very slow </a:t>
              </a:r>
              <a:endParaRPr lang="zh-CN" altLang="en-US" b="1" dirty="0">
                <a:solidFill>
                  <a:schemeClr val="accent2">
                    <a:lumMod val="50000"/>
                  </a:schemeClr>
                </a:solidFill>
              </a:endParaRPr>
            </a:p>
          </p:txBody>
        </p:sp>
      </p:grpSp>
      <p:cxnSp>
        <p:nvCxnSpPr>
          <p:cNvPr id="61" name="直接连接符 60">
            <a:extLst>
              <a:ext uri="{FF2B5EF4-FFF2-40B4-BE49-F238E27FC236}">
                <a16:creationId xmlns:a16="http://schemas.microsoft.com/office/drawing/2014/main" id="{9B2D5773-ADED-4314-8F68-5B6F967176E7}"/>
              </a:ext>
            </a:extLst>
          </p:cNvPr>
          <p:cNvCxnSpPr>
            <a:cxnSpLocks/>
          </p:cNvCxnSpPr>
          <p:nvPr/>
        </p:nvCxnSpPr>
        <p:spPr>
          <a:xfrm>
            <a:off x="6011535" y="1452534"/>
            <a:ext cx="5364677" cy="11399"/>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76A3E63-35EB-4C06-BE39-938A1C6A9A9A}"/>
              </a:ext>
            </a:extLst>
          </p:cNvPr>
          <p:cNvSpPr/>
          <p:nvPr/>
        </p:nvSpPr>
        <p:spPr>
          <a:xfrm>
            <a:off x="6011535" y="1443591"/>
            <a:ext cx="548467" cy="584137"/>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59" name="文本框 58">
            <a:extLst>
              <a:ext uri="{FF2B5EF4-FFF2-40B4-BE49-F238E27FC236}">
                <a16:creationId xmlns:a16="http://schemas.microsoft.com/office/drawing/2014/main" id="{A7BE538C-D911-4BFC-8717-BB1DF24EA1F2}"/>
              </a:ext>
            </a:extLst>
          </p:cNvPr>
          <p:cNvSpPr txBox="1"/>
          <p:nvPr/>
        </p:nvSpPr>
        <p:spPr>
          <a:xfrm>
            <a:off x="6529261" y="1471774"/>
            <a:ext cx="4991930" cy="646331"/>
          </a:xfrm>
          <a:prstGeom prst="rect">
            <a:avLst/>
          </a:prstGeom>
          <a:noFill/>
        </p:spPr>
        <p:txBody>
          <a:bodyPr wrap="square" rtlCol="0">
            <a:spAutoFit/>
          </a:bodyPr>
          <a:lstStyle/>
          <a:p>
            <a:r>
              <a:rPr lang="en-US" altLang="zh-CN" b="1" dirty="0">
                <a:solidFill>
                  <a:schemeClr val="accent2">
                    <a:lumMod val="50000"/>
                  </a:schemeClr>
                </a:solidFill>
              </a:rPr>
              <a:t>Consumers need to take the initiative to find products</a:t>
            </a:r>
            <a:endParaRPr lang="zh-CN" altLang="en-US" b="1" dirty="0">
              <a:solidFill>
                <a:schemeClr val="accent2">
                  <a:lumMod val="50000"/>
                </a:schemeClr>
              </a:solidFill>
            </a:endParaRPr>
          </a:p>
        </p:txBody>
      </p:sp>
      <p:sp>
        <p:nvSpPr>
          <p:cNvPr id="20" name="TextBox 19"/>
          <p:cNvSpPr txBox="1"/>
          <p:nvPr/>
        </p:nvSpPr>
        <p:spPr>
          <a:xfrm>
            <a:off x="95441" y="3997252"/>
            <a:ext cx="5798228" cy="3046988"/>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Considering its space, shops in a traditional shopping center alternate slowly. When a shop in an out-dated trend have to leave, a shop in a new trend will have the chance to enter. In terms of the commercial opportunity, it is such </a:t>
            </a:r>
            <a:r>
              <a:rPr lang="en-US" altLang="zh-CN" sz="1200" b="1" dirty="0">
                <a:solidFill>
                  <a:schemeClr val="accent2">
                    <a:lumMod val="50000"/>
                  </a:schemeClr>
                </a:solidFill>
              </a:rPr>
              <a:t>a long term</a:t>
            </a:r>
            <a:r>
              <a:rPr lang="en-US" altLang="zh-CN" sz="1200" dirty="0">
                <a:solidFill>
                  <a:schemeClr val="accent2">
                    <a:lumMod val="50000"/>
                  </a:schemeClr>
                </a:solidFill>
              </a:rPr>
              <a:t> to remove the old shop and renovate a new store. It also needs </a:t>
            </a:r>
            <a:r>
              <a:rPr lang="en-US" altLang="zh-CN" sz="1200" b="1" dirty="0">
                <a:solidFill>
                  <a:schemeClr val="accent2">
                    <a:lumMod val="50000"/>
                  </a:schemeClr>
                </a:solidFill>
              </a:rPr>
              <a:t>a lot of money and time</a:t>
            </a:r>
            <a:r>
              <a:rPr lang="en-US" altLang="zh-CN" sz="1200" dirty="0">
                <a:solidFill>
                  <a:schemeClr val="accent2">
                    <a:lumMod val="50000"/>
                  </a:schemeClr>
                </a:solidFill>
              </a:rPr>
              <a:t>, which means the </a:t>
            </a:r>
            <a:r>
              <a:rPr lang="en-US" altLang="zh-CN" sz="1200" b="1" dirty="0">
                <a:solidFill>
                  <a:schemeClr val="accent2">
                    <a:lumMod val="50000"/>
                  </a:schemeClr>
                </a:solidFill>
              </a:rPr>
              <a:t>losses of profits</a:t>
            </a:r>
            <a:r>
              <a:rPr lang="en-US" altLang="zh-CN" sz="1200" dirty="0">
                <a:solidFill>
                  <a:schemeClr val="accent2">
                    <a:lumMod val="50000"/>
                  </a:schemeClr>
                </a:solidFill>
              </a:rPr>
              <a:t>. On the contrary, new business trends can quickly appear on e-commerce platforms because there is no space restriction.</a:t>
            </a:r>
          </a:p>
          <a:p>
            <a:pPr latinLnBrk="1">
              <a:lnSpc>
                <a:spcPct val="200000"/>
              </a:lnSpc>
            </a:pPr>
            <a:endParaRPr lang="zh-CN" altLang="en-US" sz="1200" dirty="0">
              <a:solidFill>
                <a:schemeClr val="accent2">
                  <a:lumMod val="50000"/>
                </a:schemeClr>
              </a:solidFill>
            </a:endParaRPr>
          </a:p>
        </p:txBody>
      </p:sp>
      <p:sp>
        <p:nvSpPr>
          <p:cNvPr id="94" name="TextBox 93"/>
          <p:cNvSpPr txBox="1"/>
          <p:nvPr/>
        </p:nvSpPr>
        <p:spPr>
          <a:xfrm>
            <a:off x="6561834" y="3866266"/>
            <a:ext cx="1053684" cy="246221"/>
          </a:xfrm>
          <a:prstGeom prst="rect">
            <a:avLst/>
          </a:prstGeom>
          <a:noFill/>
        </p:spPr>
        <p:txBody>
          <a:bodyPr wrap="square" rtlCol="0">
            <a:spAutoFit/>
          </a:bodyPr>
          <a:lstStyle/>
          <a:p>
            <a:r>
              <a:rPr lang="en-US" altLang="zh-CN" sz="1000" dirty="0">
                <a:solidFill>
                  <a:schemeClr val="bg1"/>
                </a:solidFill>
              </a:rPr>
              <a:t>Commodities</a:t>
            </a:r>
            <a:endParaRPr lang="zh-CN" altLang="en-US" sz="1000" dirty="0">
              <a:solidFill>
                <a:schemeClr val="bg1"/>
              </a:solidFill>
            </a:endParaRPr>
          </a:p>
        </p:txBody>
      </p:sp>
      <p:sp>
        <p:nvSpPr>
          <p:cNvPr id="34" name="TextBox 33"/>
          <p:cNvSpPr txBox="1"/>
          <p:nvPr/>
        </p:nvSpPr>
        <p:spPr>
          <a:xfrm>
            <a:off x="5821179" y="3868271"/>
            <a:ext cx="6262712" cy="2989729"/>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Compared with traditional models, consumers’ data and consumption preferences will be memorized as long as they browse. Through big data technology, the application will recommend the commodities consumers care about, which can easily stimulate the desire to buy. In traditional models, consumers </a:t>
            </a:r>
            <a:r>
              <a:rPr lang="en-US" altLang="zh-CN" sz="1200" b="1" dirty="0">
                <a:solidFill>
                  <a:schemeClr val="accent2">
                    <a:lumMod val="50000"/>
                  </a:schemeClr>
                </a:solidFill>
              </a:rPr>
              <a:t>can’t predict what is being sold in the store</a:t>
            </a:r>
            <a:r>
              <a:rPr lang="en-US" altLang="zh-CN" sz="1200" dirty="0">
                <a:solidFill>
                  <a:schemeClr val="accent2">
                    <a:lumMod val="50000"/>
                  </a:schemeClr>
                </a:solidFill>
              </a:rPr>
              <a:t>. They have no purpose in shopping and only buy the product they like. Consumers need to </a:t>
            </a:r>
            <a:r>
              <a:rPr lang="en-US" altLang="zh-CN" sz="1200" b="1" dirty="0">
                <a:solidFill>
                  <a:schemeClr val="accent2">
                    <a:lumMod val="50000"/>
                  </a:schemeClr>
                </a:solidFill>
              </a:rPr>
              <a:t>take the initiative to find products</a:t>
            </a:r>
            <a:r>
              <a:rPr lang="en-US" altLang="zh-CN" sz="1200" dirty="0">
                <a:solidFill>
                  <a:schemeClr val="accent2">
                    <a:lumMod val="50000"/>
                  </a:schemeClr>
                </a:solidFill>
              </a:rPr>
              <a:t>. The idiomatic large-scaled sales promotion will just lead to consumers’ disgust and eventually to the loss of consumers.</a:t>
            </a:r>
          </a:p>
          <a:p>
            <a:pPr>
              <a:lnSpc>
                <a:spcPct val="200000"/>
              </a:lnSpc>
            </a:pPr>
            <a:endParaRPr lang="zh-CN" altLang="en-US" sz="1200" dirty="0">
              <a:solidFill>
                <a:schemeClr val="accent2">
                  <a:lumMod val="50000"/>
                </a:schemeClr>
              </a:solidFill>
            </a:endParaRPr>
          </a:p>
        </p:txBody>
      </p:sp>
      <p:grpSp>
        <p:nvGrpSpPr>
          <p:cNvPr id="36" name="组合 35">
            <a:extLst>
              <a:ext uri="{FF2B5EF4-FFF2-40B4-BE49-F238E27FC236}">
                <a16:creationId xmlns:a16="http://schemas.microsoft.com/office/drawing/2014/main" id="{B6F78DCF-AE8D-4C0E-8B69-FE75A5E8C843}"/>
              </a:ext>
            </a:extLst>
          </p:cNvPr>
          <p:cNvGrpSpPr/>
          <p:nvPr/>
        </p:nvGrpSpPr>
        <p:grpSpPr>
          <a:xfrm>
            <a:off x="904502" y="2048969"/>
            <a:ext cx="4510909" cy="2046461"/>
            <a:chOff x="3036048" y="1982037"/>
            <a:chExt cx="4510909" cy="2334118"/>
          </a:xfrm>
        </p:grpSpPr>
        <p:sp>
          <p:nvSpPr>
            <p:cNvPr id="37" name="shop-with-star_78215">
              <a:extLst>
                <a:ext uri="{FF2B5EF4-FFF2-40B4-BE49-F238E27FC236}">
                  <a16:creationId xmlns:a16="http://schemas.microsoft.com/office/drawing/2014/main" id="{5A66C6B6-309E-4730-934F-F2F2FBA48503}"/>
                </a:ext>
              </a:extLst>
            </p:cNvPr>
            <p:cNvSpPr>
              <a:spLocks noChangeAspect="1"/>
            </p:cNvSpPr>
            <p:nvPr/>
          </p:nvSpPr>
          <p:spPr bwMode="auto">
            <a:xfrm>
              <a:off x="3818921" y="2021190"/>
              <a:ext cx="609685" cy="520656"/>
            </a:xfrm>
            <a:custGeom>
              <a:avLst/>
              <a:gdLst>
                <a:gd name="T0" fmla="*/ 320 w 753"/>
                <a:gd name="T1" fmla="*/ 41 h 644"/>
                <a:gd name="T2" fmla="*/ 356 w 753"/>
                <a:gd name="T3" fmla="*/ 33 h 644"/>
                <a:gd name="T4" fmla="*/ 384 w 753"/>
                <a:gd name="T5" fmla="*/ 5 h 644"/>
                <a:gd name="T6" fmla="*/ 403 w 753"/>
                <a:gd name="T7" fmla="*/ 37 h 644"/>
                <a:gd name="T8" fmla="*/ 438 w 753"/>
                <a:gd name="T9" fmla="*/ 55 h 644"/>
                <a:gd name="T10" fmla="*/ 413 w 753"/>
                <a:gd name="T11" fmla="*/ 83 h 644"/>
                <a:gd name="T12" fmla="*/ 407 w 753"/>
                <a:gd name="T13" fmla="*/ 121 h 644"/>
                <a:gd name="T14" fmla="*/ 373 w 753"/>
                <a:gd name="T15" fmla="*/ 107 h 644"/>
                <a:gd name="T16" fmla="*/ 335 w 753"/>
                <a:gd name="T17" fmla="*/ 113 h 644"/>
                <a:gd name="T18" fmla="*/ 338 w 753"/>
                <a:gd name="T19" fmla="*/ 76 h 644"/>
                <a:gd name="T20" fmla="*/ 650 w 753"/>
                <a:gd name="T21" fmla="*/ 321 h 644"/>
                <a:gd name="T22" fmla="*/ 690 w 753"/>
                <a:gd name="T23" fmla="*/ 604 h 644"/>
                <a:gd name="T24" fmla="*/ 690 w 753"/>
                <a:gd name="T25" fmla="*/ 644 h 644"/>
                <a:gd name="T26" fmla="*/ 43 w 753"/>
                <a:gd name="T27" fmla="*/ 624 h 644"/>
                <a:gd name="T28" fmla="*/ 103 w 753"/>
                <a:gd name="T29" fmla="*/ 604 h 644"/>
                <a:gd name="T30" fmla="*/ 0 w 753"/>
                <a:gd name="T31" fmla="*/ 198 h 644"/>
                <a:gd name="T32" fmla="*/ 115 w 753"/>
                <a:gd name="T33" fmla="*/ 93 h 644"/>
                <a:gd name="T34" fmla="*/ 267 w 753"/>
                <a:gd name="T35" fmla="*/ 89 h 644"/>
                <a:gd name="T36" fmla="*/ 377 w 753"/>
                <a:gd name="T37" fmla="*/ 163 h 644"/>
                <a:gd name="T38" fmla="*/ 486 w 753"/>
                <a:gd name="T39" fmla="*/ 89 h 644"/>
                <a:gd name="T40" fmla="*/ 638 w 753"/>
                <a:gd name="T41" fmla="*/ 93 h 644"/>
                <a:gd name="T42" fmla="*/ 753 w 753"/>
                <a:gd name="T43" fmla="*/ 198 h 644"/>
                <a:gd name="T44" fmla="*/ 610 w 753"/>
                <a:gd name="T45" fmla="*/ 604 h 644"/>
                <a:gd name="T46" fmla="*/ 544 w 753"/>
                <a:gd name="T47" fmla="*/ 291 h 644"/>
                <a:gd name="T48" fmla="*/ 377 w 753"/>
                <a:gd name="T49" fmla="*/ 291 h 644"/>
                <a:gd name="T50" fmla="*/ 209 w 753"/>
                <a:gd name="T51" fmla="*/ 291 h 644"/>
                <a:gd name="T52" fmla="*/ 143 w 753"/>
                <a:gd name="T53" fmla="*/ 604 h 644"/>
                <a:gd name="T54" fmla="*/ 412 w 753"/>
                <a:gd name="T55" fmla="*/ 377 h 644"/>
                <a:gd name="T56" fmla="*/ 567 w 753"/>
                <a:gd name="T57" fmla="*/ 357 h 644"/>
                <a:gd name="T58" fmla="*/ 587 w 753"/>
                <a:gd name="T59" fmla="*/ 604 h 644"/>
                <a:gd name="T60" fmla="*/ 389 w 753"/>
                <a:gd name="T61" fmla="*/ 377 h 644"/>
                <a:gd name="T62" fmla="*/ 369 w 753"/>
                <a:gd name="T63" fmla="*/ 561 h 644"/>
                <a:gd name="T64" fmla="*/ 166 w 753"/>
                <a:gd name="T65" fmla="*/ 541 h 644"/>
                <a:gd name="T66" fmla="*/ 186 w 753"/>
                <a:gd name="T67" fmla="*/ 357 h 644"/>
                <a:gd name="T68" fmla="*/ 389 w 753"/>
                <a:gd name="T69" fmla="*/ 377 h 644"/>
                <a:gd name="T70" fmla="*/ 206 w 753"/>
                <a:gd name="T71" fmla="*/ 397 h 644"/>
                <a:gd name="T72" fmla="*/ 349 w 753"/>
                <a:gd name="T73" fmla="*/ 521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3" h="644">
                  <a:moveTo>
                    <a:pt x="316" y="55"/>
                  </a:moveTo>
                  <a:cubicBezTo>
                    <a:pt x="311" y="50"/>
                    <a:pt x="314" y="42"/>
                    <a:pt x="320" y="41"/>
                  </a:cubicBezTo>
                  <a:lnTo>
                    <a:pt x="350" y="37"/>
                  </a:lnTo>
                  <a:cubicBezTo>
                    <a:pt x="353" y="37"/>
                    <a:pt x="355" y="35"/>
                    <a:pt x="356" y="33"/>
                  </a:cubicBezTo>
                  <a:lnTo>
                    <a:pt x="370" y="5"/>
                  </a:lnTo>
                  <a:cubicBezTo>
                    <a:pt x="373" y="0"/>
                    <a:pt x="381" y="0"/>
                    <a:pt x="384" y="5"/>
                  </a:cubicBezTo>
                  <a:lnTo>
                    <a:pt x="397" y="33"/>
                  </a:lnTo>
                  <a:cubicBezTo>
                    <a:pt x="398" y="35"/>
                    <a:pt x="400" y="37"/>
                    <a:pt x="403" y="37"/>
                  </a:cubicBezTo>
                  <a:lnTo>
                    <a:pt x="433" y="41"/>
                  </a:lnTo>
                  <a:cubicBezTo>
                    <a:pt x="440" y="42"/>
                    <a:pt x="442" y="50"/>
                    <a:pt x="438" y="55"/>
                  </a:cubicBezTo>
                  <a:lnTo>
                    <a:pt x="416" y="76"/>
                  </a:lnTo>
                  <a:cubicBezTo>
                    <a:pt x="414" y="78"/>
                    <a:pt x="413" y="80"/>
                    <a:pt x="413" y="83"/>
                  </a:cubicBezTo>
                  <a:lnTo>
                    <a:pt x="419" y="113"/>
                  </a:lnTo>
                  <a:cubicBezTo>
                    <a:pt x="420" y="119"/>
                    <a:pt x="413" y="124"/>
                    <a:pt x="407" y="121"/>
                  </a:cubicBezTo>
                  <a:lnTo>
                    <a:pt x="380" y="107"/>
                  </a:lnTo>
                  <a:cubicBezTo>
                    <a:pt x="378" y="106"/>
                    <a:pt x="375" y="106"/>
                    <a:pt x="373" y="107"/>
                  </a:cubicBezTo>
                  <a:lnTo>
                    <a:pt x="346" y="121"/>
                  </a:lnTo>
                  <a:cubicBezTo>
                    <a:pt x="340" y="124"/>
                    <a:pt x="334" y="119"/>
                    <a:pt x="335" y="113"/>
                  </a:cubicBezTo>
                  <a:lnTo>
                    <a:pt x="340" y="83"/>
                  </a:lnTo>
                  <a:cubicBezTo>
                    <a:pt x="340" y="80"/>
                    <a:pt x="339" y="78"/>
                    <a:pt x="338" y="76"/>
                  </a:cubicBezTo>
                  <a:lnTo>
                    <a:pt x="316" y="55"/>
                  </a:lnTo>
                  <a:close/>
                  <a:moveTo>
                    <a:pt x="650" y="321"/>
                  </a:moveTo>
                  <a:lnTo>
                    <a:pt x="650" y="604"/>
                  </a:lnTo>
                  <a:lnTo>
                    <a:pt x="690" y="604"/>
                  </a:lnTo>
                  <a:cubicBezTo>
                    <a:pt x="701" y="604"/>
                    <a:pt x="710" y="613"/>
                    <a:pt x="710" y="624"/>
                  </a:cubicBezTo>
                  <a:cubicBezTo>
                    <a:pt x="710" y="635"/>
                    <a:pt x="701" y="644"/>
                    <a:pt x="690" y="644"/>
                  </a:cubicBezTo>
                  <a:lnTo>
                    <a:pt x="63" y="644"/>
                  </a:lnTo>
                  <a:cubicBezTo>
                    <a:pt x="52" y="644"/>
                    <a:pt x="43" y="635"/>
                    <a:pt x="43" y="624"/>
                  </a:cubicBezTo>
                  <a:cubicBezTo>
                    <a:pt x="43" y="613"/>
                    <a:pt x="52" y="604"/>
                    <a:pt x="63" y="604"/>
                  </a:cubicBezTo>
                  <a:lnTo>
                    <a:pt x="103" y="604"/>
                  </a:lnTo>
                  <a:lnTo>
                    <a:pt x="103" y="321"/>
                  </a:lnTo>
                  <a:cubicBezTo>
                    <a:pt x="45" y="311"/>
                    <a:pt x="0" y="259"/>
                    <a:pt x="0" y="198"/>
                  </a:cubicBezTo>
                  <a:cubicBezTo>
                    <a:pt x="0" y="192"/>
                    <a:pt x="3" y="186"/>
                    <a:pt x="7" y="182"/>
                  </a:cubicBezTo>
                  <a:lnTo>
                    <a:pt x="115" y="93"/>
                  </a:lnTo>
                  <a:cubicBezTo>
                    <a:pt x="119" y="90"/>
                    <a:pt x="123" y="89"/>
                    <a:pt x="128" y="89"/>
                  </a:cubicBezTo>
                  <a:lnTo>
                    <a:pt x="267" y="89"/>
                  </a:lnTo>
                  <a:cubicBezTo>
                    <a:pt x="275" y="89"/>
                    <a:pt x="283" y="94"/>
                    <a:pt x="286" y="101"/>
                  </a:cubicBezTo>
                  <a:cubicBezTo>
                    <a:pt x="301" y="139"/>
                    <a:pt x="336" y="163"/>
                    <a:pt x="377" y="163"/>
                  </a:cubicBezTo>
                  <a:cubicBezTo>
                    <a:pt x="417" y="163"/>
                    <a:pt x="453" y="139"/>
                    <a:pt x="468" y="101"/>
                  </a:cubicBezTo>
                  <a:cubicBezTo>
                    <a:pt x="471" y="94"/>
                    <a:pt x="478" y="89"/>
                    <a:pt x="486" y="89"/>
                  </a:cubicBezTo>
                  <a:lnTo>
                    <a:pt x="626" y="89"/>
                  </a:lnTo>
                  <a:cubicBezTo>
                    <a:pt x="630" y="89"/>
                    <a:pt x="635" y="90"/>
                    <a:pt x="638" y="93"/>
                  </a:cubicBezTo>
                  <a:lnTo>
                    <a:pt x="746" y="182"/>
                  </a:lnTo>
                  <a:cubicBezTo>
                    <a:pt x="751" y="186"/>
                    <a:pt x="753" y="192"/>
                    <a:pt x="753" y="198"/>
                  </a:cubicBezTo>
                  <a:cubicBezTo>
                    <a:pt x="753" y="259"/>
                    <a:pt x="709" y="311"/>
                    <a:pt x="650" y="321"/>
                  </a:cubicBezTo>
                  <a:close/>
                  <a:moveTo>
                    <a:pt x="610" y="604"/>
                  </a:moveTo>
                  <a:lnTo>
                    <a:pt x="610" y="322"/>
                  </a:lnTo>
                  <a:cubicBezTo>
                    <a:pt x="585" y="318"/>
                    <a:pt x="563" y="308"/>
                    <a:pt x="544" y="291"/>
                  </a:cubicBezTo>
                  <a:cubicBezTo>
                    <a:pt x="521" y="312"/>
                    <a:pt x="492" y="323"/>
                    <a:pt x="460" y="323"/>
                  </a:cubicBezTo>
                  <a:cubicBezTo>
                    <a:pt x="429" y="323"/>
                    <a:pt x="399" y="312"/>
                    <a:pt x="377" y="291"/>
                  </a:cubicBezTo>
                  <a:cubicBezTo>
                    <a:pt x="354" y="312"/>
                    <a:pt x="324" y="323"/>
                    <a:pt x="293" y="323"/>
                  </a:cubicBezTo>
                  <a:cubicBezTo>
                    <a:pt x="262" y="323"/>
                    <a:pt x="232" y="312"/>
                    <a:pt x="209" y="291"/>
                  </a:cubicBezTo>
                  <a:cubicBezTo>
                    <a:pt x="191" y="308"/>
                    <a:pt x="168" y="318"/>
                    <a:pt x="143" y="322"/>
                  </a:cubicBezTo>
                  <a:lnTo>
                    <a:pt x="143" y="604"/>
                  </a:lnTo>
                  <a:lnTo>
                    <a:pt x="412" y="604"/>
                  </a:lnTo>
                  <a:lnTo>
                    <a:pt x="412" y="377"/>
                  </a:lnTo>
                  <a:cubicBezTo>
                    <a:pt x="412" y="366"/>
                    <a:pt x="421" y="357"/>
                    <a:pt x="432" y="357"/>
                  </a:cubicBezTo>
                  <a:lnTo>
                    <a:pt x="567" y="357"/>
                  </a:lnTo>
                  <a:cubicBezTo>
                    <a:pt x="578" y="357"/>
                    <a:pt x="587" y="366"/>
                    <a:pt x="587" y="377"/>
                  </a:cubicBezTo>
                  <a:lnTo>
                    <a:pt x="587" y="604"/>
                  </a:lnTo>
                  <a:lnTo>
                    <a:pt x="610" y="604"/>
                  </a:lnTo>
                  <a:close/>
                  <a:moveTo>
                    <a:pt x="389" y="377"/>
                  </a:moveTo>
                  <a:lnTo>
                    <a:pt x="389" y="541"/>
                  </a:lnTo>
                  <a:cubicBezTo>
                    <a:pt x="389" y="552"/>
                    <a:pt x="380" y="561"/>
                    <a:pt x="369" y="561"/>
                  </a:cubicBezTo>
                  <a:lnTo>
                    <a:pt x="186" y="561"/>
                  </a:lnTo>
                  <a:cubicBezTo>
                    <a:pt x="175" y="561"/>
                    <a:pt x="166" y="552"/>
                    <a:pt x="166" y="541"/>
                  </a:cubicBezTo>
                  <a:lnTo>
                    <a:pt x="166" y="377"/>
                  </a:lnTo>
                  <a:cubicBezTo>
                    <a:pt x="166" y="366"/>
                    <a:pt x="175" y="357"/>
                    <a:pt x="186" y="357"/>
                  </a:cubicBezTo>
                  <a:lnTo>
                    <a:pt x="369" y="357"/>
                  </a:lnTo>
                  <a:cubicBezTo>
                    <a:pt x="380" y="357"/>
                    <a:pt x="389" y="366"/>
                    <a:pt x="389" y="377"/>
                  </a:cubicBezTo>
                  <a:close/>
                  <a:moveTo>
                    <a:pt x="349" y="397"/>
                  </a:moveTo>
                  <a:lnTo>
                    <a:pt x="206" y="397"/>
                  </a:lnTo>
                  <a:lnTo>
                    <a:pt x="206" y="521"/>
                  </a:lnTo>
                  <a:lnTo>
                    <a:pt x="349" y="521"/>
                  </a:lnTo>
                  <a:lnTo>
                    <a:pt x="349" y="397"/>
                  </a:lnTo>
                  <a:close/>
                </a:path>
              </a:pathLst>
            </a:custGeom>
            <a:solidFill>
              <a:schemeClr val="accent2">
                <a:lumMod val="60000"/>
                <a:lumOff val="40000"/>
              </a:schemeClr>
            </a:solidFill>
            <a:ln>
              <a:noFill/>
            </a:ln>
          </p:spPr>
          <p:txBody>
            <a:bodyPr/>
            <a:lstStyle/>
            <a:p>
              <a:endParaRPr lang="zh-CN" altLang="en-US"/>
            </a:p>
          </p:txBody>
        </p:sp>
        <p:sp>
          <p:nvSpPr>
            <p:cNvPr id="38" name="文本框 37">
              <a:extLst>
                <a:ext uri="{FF2B5EF4-FFF2-40B4-BE49-F238E27FC236}">
                  <a16:creationId xmlns:a16="http://schemas.microsoft.com/office/drawing/2014/main" id="{1DC20F4D-5699-40EA-8E66-B0F88362C464}"/>
                </a:ext>
              </a:extLst>
            </p:cNvPr>
            <p:cNvSpPr txBox="1"/>
            <p:nvPr/>
          </p:nvSpPr>
          <p:spPr>
            <a:xfrm>
              <a:off x="3598268" y="2541846"/>
              <a:ext cx="1050993" cy="461665"/>
            </a:xfrm>
            <a:prstGeom prst="rect">
              <a:avLst/>
            </a:prstGeom>
            <a:noFill/>
          </p:spPr>
          <p:txBody>
            <a:bodyPr wrap="none" rtlCol="0">
              <a:spAutoFit/>
            </a:bodyPr>
            <a:lstStyle/>
            <a:p>
              <a:r>
                <a:rPr lang="en-US" altLang="zh-CN" sz="1200" b="1" dirty="0">
                  <a:solidFill>
                    <a:schemeClr val="accent2">
                      <a:lumMod val="75000"/>
                    </a:schemeClr>
                  </a:solidFill>
                </a:rPr>
                <a:t>A new store</a:t>
              </a:r>
            </a:p>
            <a:p>
              <a:pPr algn="ctr"/>
              <a:r>
                <a:rPr lang="en-US" altLang="zh-CN" sz="1200" b="1" dirty="0">
                  <a:solidFill>
                    <a:schemeClr val="accent2">
                      <a:lumMod val="75000"/>
                    </a:schemeClr>
                  </a:solidFill>
                </a:rPr>
                <a:t>come</a:t>
              </a:r>
              <a:endParaRPr lang="zh-CN" altLang="en-US" sz="1200" b="1" dirty="0">
                <a:solidFill>
                  <a:schemeClr val="accent2">
                    <a:lumMod val="75000"/>
                  </a:schemeClr>
                </a:solidFill>
              </a:endParaRPr>
            </a:p>
          </p:txBody>
        </p:sp>
        <p:sp>
          <p:nvSpPr>
            <p:cNvPr id="39" name="箭头: 右 38">
              <a:extLst>
                <a:ext uri="{FF2B5EF4-FFF2-40B4-BE49-F238E27FC236}">
                  <a16:creationId xmlns:a16="http://schemas.microsoft.com/office/drawing/2014/main" id="{11C5C7B0-209D-4BA4-B738-9F2521B8ED5D}"/>
                </a:ext>
              </a:extLst>
            </p:cNvPr>
            <p:cNvSpPr/>
            <p:nvPr/>
          </p:nvSpPr>
          <p:spPr>
            <a:xfrm>
              <a:off x="4532720" y="2218765"/>
              <a:ext cx="1186763" cy="323081"/>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Result in</a:t>
              </a:r>
              <a:endParaRPr lang="zh-CN" altLang="en-US" sz="1200" b="1" dirty="0"/>
            </a:p>
          </p:txBody>
        </p:sp>
        <p:grpSp>
          <p:nvGrpSpPr>
            <p:cNvPr id="40" name="组合 39">
              <a:extLst>
                <a:ext uri="{FF2B5EF4-FFF2-40B4-BE49-F238E27FC236}">
                  <a16:creationId xmlns:a16="http://schemas.microsoft.com/office/drawing/2014/main" id="{E2ED549E-70E5-4C89-A650-5B0008DD7250}"/>
                </a:ext>
              </a:extLst>
            </p:cNvPr>
            <p:cNvGrpSpPr/>
            <p:nvPr/>
          </p:nvGrpSpPr>
          <p:grpSpPr>
            <a:xfrm>
              <a:off x="5719483" y="1982037"/>
              <a:ext cx="983667" cy="1021474"/>
              <a:chOff x="5980684" y="1977907"/>
              <a:chExt cx="983667" cy="1021474"/>
            </a:xfrm>
          </p:grpSpPr>
          <p:sp>
            <p:nvSpPr>
              <p:cNvPr id="48" name="shop-crossed_78171">
                <a:extLst>
                  <a:ext uri="{FF2B5EF4-FFF2-40B4-BE49-F238E27FC236}">
                    <a16:creationId xmlns:a16="http://schemas.microsoft.com/office/drawing/2014/main" id="{DAE38582-6F75-4692-8694-C751055C087D}"/>
                  </a:ext>
                </a:extLst>
              </p:cNvPr>
              <p:cNvSpPr>
                <a:spLocks noChangeAspect="1"/>
              </p:cNvSpPr>
              <p:nvPr/>
            </p:nvSpPr>
            <p:spPr bwMode="auto">
              <a:xfrm>
                <a:off x="6167676" y="1977907"/>
                <a:ext cx="609685" cy="607222"/>
              </a:xfrm>
              <a:custGeom>
                <a:avLst/>
                <a:gdLst>
                  <a:gd name="T0" fmla="*/ 413 w 755"/>
                  <a:gd name="T1" fmla="*/ 504 h 753"/>
                  <a:gd name="T2" fmla="*/ 564 w 755"/>
                  <a:gd name="T3" fmla="*/ 655 h 753"/>
                  <a:gd name="T4" fmla="*/ 433 w 755"/>
                  <a:gd name="T5" fmla="*/ 655 h 753"/>
                  <a:gd name="T6" fmla="*/ 64 w 755"/>
                  <a:gd name="T7" fmla="*/ 655 h 753"/>
                  <a:gd name="T8" fmla="*/ 44 w 755"/>
                  <a:gd name="T9" fmla="*/ 635 h 753"/>
                  <a:gd name="T10" fmla="*/ 64 w 755"/>
                  <a:gd name="T11" fmla="*/ 615 h 753"/>
                  <a:gd name="T12" fmla="*/ 104 w 755"/>
                  <a:gd name="T13" fmla="*/ 615 h 753"/>
                  <a:gd name="T14" fmla="*/ 104 w 755"/>
                  <a:gd name="T15" fmla="*/ 332 h 753"/>
                  <a:gd name="T16" fmla="*/ 1 w 755"/>
                  <a:gd name="T17" fmla="*/ 209 h 753"/>
                  <a:gd name="T18" fmla="*/ 8 w 755"/>
                  <a:gd name="T19" fmla="*/ 193 h 753"/>
                  <a:gd name="T20" fmla="*/ 60 w 755"/>
                  <a:gd name="T21" fmla="*/ 151 h 753"/>
                  <a:gd name="T22" fmla="*/ 210 w 755"/>
                  <a:gd name="T23" fmla="*/ 302 h 753"/>
                  <a:gd name="T24" fmla="*/ 144 w 755"/>
                  <a:gd name="T25" fmla="*/ 333 h 753"/>
                  <a:gd name="T26" fmla="*/ 144 w 755"/>
                  <a:gd name="T27" fmla="*/ 615 h 753"/>
                  <a:gd name="T28" fmla="*/ 413 w 755"/>
                  <a:gd name="T29" fmla="*/ 615 h 753"/>
                  <a:gd name="T30" fmla="*/ 413 w 755"/>
                  <a:gd name="T31" fmla="*/ 504 h 753"/>
                  <a:gd name="T32" fmla="*/ 317 w 755"/>
                  <a:gd name="T33" fmla="*/ 408 h 753"/>
                  <a:gd name="T34" fmla="*/ 277 w 755"/>
                  <a:gd name="T35" fmla="*/ 368 h 753"/>
                  <a:gd name="T36" fmla="*/ 187 w 755"/>
                  <a:gd name="T37" fmla="*/ 368 h 753"/>
                  <a:gd name="T38" fmla="*/ 167 w 755"/>
                  <a:gd name="T39" fmla="*/ 388 h 753"/>
                  <a:gd name="T40" fmla="*/ 167 w 755"/>
                  <a:gd name="T41" fmla="*/ 552 h 753"/>
                  <a:gd name="T42" fmla="*/ 187 w 755"/>
                  <a:gd name="T43" fmla="*/ 572 h 753"/>
                  <a:gd name="T44" fmla="*/ 370 w 755"/>
                  <a:gd name="T45" fmla="*/ 572 h 753"/>
                  <a:gd name="T46" fmla="*/ 390 w 755"/>
                  <a:gd name="T47" fmla="*/ 552 h 753"/>
                  <a:gd name="T48" fmla="*/ 390 w 755"/>
                  <a:gd name="T49" fmla="*/ 481 h 753"/>
                  <a:gd name="T50" fmla="*/ 350 w 755"/>
                  <a:gd name="T51" fmla="*/ 441 h 753"/>
                  <a:gd name="T52" fmla="*/ 350 w 755"/>
                  <a:gd name="T53" fmla="*/ 532 h 753"/>
                  <a:gd name="T54" fmla="*/ 207 w 755"/>
                  <a:gd name="T55" fmla="*/ 532 h 753"/>
                  <a:gd name="T56" fmla="*/ 207 w 755"/>
                  <a:gd name="T57" fmla="*/ 408 h 753"/>
                  <a:gd name="T58" fmla="*/ 317 w 755"/>
                  <a:gd name="T59" fmla="*/ 408 h 753"/>
                  <a:gd name="T60" fmla="*/ 745 w 755"/>
                  <a:gd name="T61" fmla="*/ 707 h 753"/>
                  <a:gd name="T62" fmla="*/ 745 w 755"/>
                  <a:gd name="T63" fmla="*/ 745 h 753"/>
                  <a:gd name="T64" fmla="*/ 726 w 755"/>
                  <a:gd name="T65" fmla="*/ 753 h 753"/>
                  <a:gd name="T66" fmla="*/ 707 w 755"/>
                  <a:gd name="T67" fmla="*/ 745 h 753"/>
                  <a:gd name="T68" fmla="*/ 10 w 755"/>
                  <a:gd name="T69" fmla="*/ 48 h 753"/>
                  <a:gd name="T70" fmla="*/ 10 w 755"/>
                  <a:gd name="T71" fmla="*/ 10 h 753"/>
                  <a:gd name="T72" fmla="*/ 48 w 755"/>
                  <a:gd name="T73" fmla="*/ 10 h 753"/>
                  <a:gd name="T74" fmla="*/ 138 w 755"/>
                  <a:gd name="T75" fmla="*/ 100 h 753"/>
                  <a:gd name="T76" fmla="*/ 627 w 755"/>
                  <a:gd name="T77" fmla="*/ 100 h 753"/>
                  <a:gd name="T78" fmla="*/ 639 w 755"/>
                  <a:gd name="T79" fmla="*/ 104 h 753"/>
                  <a:gd name="T80" fmla="*/ 747 w 755"/>
                  <a:gd name="T81" fmla="*/ 193 h 753"/>
                  <a:gd name="T82" fmla="*/ 754 w 755"/>
                  <a:gd name="T83" fmla="*/ 209 h 753"/>
                  <a:gd name="T84" fmla="*/ 651 w 755"/>
                  <a:gd name="T85" fmla="*/ 332 h 753"/>
                  <a:gd name="T86" fmla="*/ 651 w 755"/>
                  <a:gd name="T87" fmla="*/ 613 h 753"/>
                  <a:gd name="T88" fmla="*/ 653 w 755"/>
                  <a:gd name="T89" fmla="*/ 615 h 753"/>
                  <a:gd name="T90" fmla="*/ 691 w 755"/>
                  <a:gd name="T91" fmla="*/ 615 h 753"/>
                  <a:gd name="T92" fmla="*/ 711 w 755"/>
                  <a:gd name="T93" fmla="*/ 635 h 753"/>
                  <a:gd name="T94" fmla="*/ 693 w 755"/>
                  <a:gd name="T95" fmla="*/ 655 h 753"/>
                  <a:gd name="T96" fmla="*/ 745 w 755"/>
                  <a:gd name="T97" fmla="*/ 707 h 753"/>
                  <a:gd name="T98" fmla="*/ 356 w 755"/>
                  <a:gd name="T99" fmla="*/ 318 h 753"/>
                  <a:gd name="T100" fmla="*/ 416 w 755"/>
                  <a:gd name="T101" fmla="*/ 378 h 753"/>
                  <a:gd name="T102" fmla="*/ 433 w 755"/>
                  <a:gd name="T103" fmla="*/ 369 h 753"/>
                  <a:gd name="T104" fmla="*/ 568 w 755"/>
                  <a:gd name="T105" fmla="*/ 369 h 753"/>
                  <a:gd name="T106" fmla="*/ 588 w 755"/>
                  <a:gd name="T107" fmla="*/ 389 h 753"/>
                  <a:gd name="T108" fmla="*/ 588 w 755"/>
                  <a:gd name="T109" fmla="*/ 550 h 753"/>
                  <a:gd name="T110" fmla="*/ 611 w 755"/>
                  <a:gd name="T111" fmla="*/ 573 h 753"/>
                  <a:gd name="T112" fmla="*/ 611 w 755"/>
                  <a:gd name="T113" fmla="*/ 333 h 753"/>
                  <a:gd name="T114" fmla="*/ 545 w 755"/>
                  <a:gd name="T115" fmla="*/ 302 h 753"/>
                  <a:gd name="T116" fmla="*/ 461 w 755"/>
                  <a:gd name="T117" fmla="*/ 334 h 753"/>
                  <a:gd name="T118" fmla="*/ 378 w 755"/>
                  <a:gd name="T119" fmla="*/ 302 h 753"/>
                  <a:gd name="T120" fmla="*/ 356 w 755"/>
                  <a:gd name="T121" fmla="*/ 31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5" h="753">
                    <a:moveTo>
                      <a:pt x="413" y="504"/>
                    </a:moveTo>
                    <a:lnTo>
                      <a:pt x="564" y="655"/>
                    </a:lnTo>
                    <a:lnTo>
                      <a:pt x="433" y="655"/>
                    </a:lnTo>
                    <a:lnTo>
                      <a:pt x="64" y="655"/>
                    </a:lnTo>
                    <a:cubicBezTo>
                      <a:pt x="53" y="655"/>
                      <a:pt x="44" y="646"/>
                      <a:pt x="44" y="635"/>
                    </a:cubicBezTo>
                    <a:cubicBezTo>
                      <a:pt x="44" y="624"/>
                      <a:pt x="53" y="615"/>
                      <a:pt x="64" y="615"/>
                    </a:cubicBezTo>
                    <a:lnTo>
                      <a:pt x="104" y="615"/>
                    </a:lnTo>
                    <a:lnTo>
                      <a:pt x="104" y="332"/>
                    </a:lnTo>
                    <a:cubicBezTo>
                      <a:pt x="46" y="322"/>
                      <a:pt x="1" y="270"/>
                      <a:pt x="1" y="209"/>
                    </a:cubicBezTo>
                    <a:cubicBezTo>
                      <a:pt x="1" y="203"/>
                      <a:pt x="4" y="197"/>
                      <a:pt x="8" y="193"/>
                    </a:cubicBezTo>
                    <a:lnTo>
                      <a:pt x="60" y="151"/>
                    </a:lnTo>
                    <a:cubicBezTo>
                      <a:pt x="60" y="151"/>
                      <a:pt x="212" y="304"/>
                      <a:pt x="210" y="302"/>
                    </a:cubicBezTo>
                    <a:cubicBezTo>
                      <a:pt x="192" y="319"/>
                      <a:pt x="169" y="329"/>
                      <a:pt x="144" y="333"/>
                    </a:cubicBezTo>
                    <a:lnTo>
                      <a:pt x="144" y="615"/>
                    </a:lnTo>
                    <a:lnTo>
                      <a:pt x="413" y="615"/>
                    </a:lnTo>
                    <a:lnTo>
                      <a:pt x="413" y="504"/>
                    </a:lnTo>
                    <a:close/>
                    <a:moveTo>
                      <a:pt x="317" y="408"/>
                    </a:moveTo>
                    <a:lnTo>
                      <a:pt x="277" y="368"/>
                    </a:lnTo>
                    <a:lnTo>
                      <a:pt x="187" y="368"/>
                    </a:lnTo>
                    <a:cubicBezTo>
                      <a:pt x="176" y="368"/>
                      <a:pt x="167" y="377"/>
                      <a:pt x="167" y="388"/>
                    </a:cubicBezTo>
                    <a:lnTo>
                      <a:pt x="167" y="552"/>
                    </a:lnTo>
                    <a:cubicBezTo>
                      <a:pt x="167" y="563"/>
                      <a:pt x="176" y="572"/>
                      <a:pt x="187" y="572"/>
                    </a:cubicBezTo>
                    <a:lnTo>
                      <a:pt x="370" y="572"/>
                    </a:lnTo>
                    <a:cubicBezTo>
                      <a:pt x="381" y="572"/>
                      <a:pt x="390" y="563"/>
                      <a:pt x="390" y="552"/>
                    </a:cubicBezTo>
                    <a:lnTo>
                      <a:pt x="390" y="481"/>
                    </a:lnTo>
                    <a:lnTo>
                      <a:pt x="350" y="441"/>
                    </a:lnTo>
                    <a:lnTo>
                      <a:pt x="350" y="532"/>
                    </a:lnTo>
                    <a:lnTo>
                      <a:pt x="207" y="532"/>
                    </a:lnTo>
                    <a:lnTo>
                      <a:pt x="207" y="408"/>
                    </a:lnTo>
                    <a:lnTo>
                      <a:pt x="317" y="408"/>
                    </a:lnTo>
                    <a:close/>
                    <a:moveTo>
                      <a:pt x="745" y="707"/>
                    </a:moveTo>
                    <a:cubicBezTo>
                      <a:pt x="755" y="718"/>
                      <a:pt x="755" y="735"/>
                      <a:pt x="745" y="745"/>
                    </a:cubicBezTo>
                    <a:cubicBezTo>
                      <a:pt x="740" y="750"/>
                      <a:pt x="733" y="753"/>
                      <a:pt x="726" y="753"/>
                    </a:cubicBezTo>
                    <a:cubicBezTo>
                      <a:pt x="719" y="753"/>
                      <a:pt x="712" y="750"/>
                      <a:pt x="707" y="745"/>
                    </a:cubicBezTo>
                    <a:lnTo>
                      <a:pt x="10" y="48"/>
                    </a:lnTo>
                    <a:cubicBezTo>
                      <a:pt x="0" y="38"/>
                      <a:pt x="0" y="21"/>
                      <a:pt x="10" y="10"/>
                    </a:cubicBezTo>
                    <a:cubicBezTo>
                      <a:pt x="21" y="0"/>
                      <a:pt x="38" y="0"/>
                      <a:pt x="48" y="10"/>
                    </a:cubicBezTo>
                    <a:lnTo>
                      <a:pt x="138" y="100"/>
                    </a:lnTo>
                    <a:lnTo>
                      <a:pt x="627" y="100"/>
                    </a:lnTo>
                    <a:cubicBezTo>
                      <a:pt x="631" y="100"/>
                      <a:pt x="636" y="102"/>
                      <a:pt x="639" y="104"/>
                    </a:cubicBezTo>
                    <a:lnTo>
                      <a:pt x="747" y="193"/>
                    </a:lnTo>
                    <a:cubicBezTo>
                      <a:pt x="752" y="197"/>
                      <a:pt x="754" y="203"/>
                      <a:pt x="754" y="209"/>
                    </a:cubicBezTo>
                    <a:cubicBezTo>
                      <a:pt x="754" y="270"/>
                      <a:pt x="710" y="322"/>
                      <a:pt x="651" y="332"/>
                    </a:cubicBezTo>
                    <a:lnTo>
                      <a:pt x="651" y="613"/>
                    </a:lnTo>
                    <a:lnTo>
                      <a:pt x="653" y="615"/>
                    </a:lnTo>
                    <a:lnTo>
                      <a:pt x="691" y="615"/>
                    </a:lnTo>
                    <a:cubicBezTo>
                      <a:pt x="702" y="615"/>
                      <a:pt x="711" y="624"/>
                      <a:pt x="711" y="635"/>
                    </a:cubicBezTo>
                    <a:cubicBezTo>
                      <a:pt x="711" y="646"/>
                      <a:pt x="703" y="654"/>
                      <a:pt x="693" y="655"/>
                    </a:cubicBezTo>
                    <a:lnTo>
                      <a:pt x="745" y="707"/>
                    </a:lnTo>
                    <a:close/>
                    <a:moveTo>
                      <a:pt x="356" y="318"/>
                    </a:moveTo>
                    <a:lnTo>
                      <a:pt x="416" y="378"/>
                    </a:lnTo>
                    <a:cubicBezTo>
                      <a:pt x="419" y="372"/>
                      <a:pt x="426" y="369"/>
                      <a:pt x="433" y="369"/>
                    </a:cubicBezTo>
                    <a:lnTo>
                      <a:pt x="568" y="369"/>
                    </a:lnTo>
                    <a:cubicBezTo>
                      <a:pt x="579" y="369"/>
                      <a:pt x="588" y="378"/>
                      <a:pt x="588" y="389"/>
                    </a:cubicBezTo>
                    <a:lnTo>
                      <a:pt x="588" y="550"/>
                    </a:lnTo>
                    <a:lnTo>
                      <a:pt x="611" y="573"/>
                    </a:lnTo>
                    <a:lnTo>
                      <a:pt x="611" y="333"/>
                    </a:lnTo>
                    <a:cubicBezTo>
                      <a:pt x="586" y="329"/>
                      <a:pt x="564" y="319"/>
                      <a:pt x="545" y="302"/>
                    </a:cubicBezTo>
                    <a:cubicBezTo>
                      <a:pt x="522" y="323"/>
                      <a:pt x="493" y="334"/>
                      <a:pt x="461" y="334"/>
                    </a:cubicBezTo>
                    <a:cubicBezTo>
                      <a:pt x="430" y="334"/>
                      <a:pt x="400" y="323"/>
                      <a:pt x="378" y="302"/>
                    </a:cubicBezTo>
                    <a:cubicBezTo>
                      <a:pt x="371" y="308"/>
                      <a:pt x="363" y="313"/>
                      <a:pt x="356" y="318"/>
                    </a:cubicBezTo>
                    <a:close/>
                  </a:path>
                </a:pathLst>
              </a:custGeom>
              <a:solidFill>
                <a:schemeClr val="accent2">
                  <a:lumMod val="60000"/>
                  <a:lumOff val="40000"/>
                </a:schemeClr>
              </a:solidFill>
              <a:ln>
                <a:noFill/>
              </a:ln>
            </p:spPr>
            <p:txBody>
              <a:bodyPr/>
              <a:lstStyle/>
              <a:p>
                <a:endParaRPr lang="zh-CN" altLang="en-US"/>
              </a:p>
            </p:txBody>
          </p:sp>
          <p:sp>
            <p:nvSpPr>
              <p:cNvPr id="49" name="文本框 48">
                <a:extLst>
                  <a:ext uri="{FF2B5EF4-FFF2-40B4-BE49-F238E27FC236}">
                    <a16:creationId xmlns:a16="http://schemas.microsoft.com/office/drawing/2014/main" id="{431F383F-75AA-4BA5-97A7-11010E817543}"/>
                  </a:ext>
                </a:extLst>
              </p:cNvPr>
              <p:cNvSpPr txBox="1"/>
              <p:nvPr/>
            </p:nvSpPr>
            <p:spPr>
              <a:xfrm>
                <a:off x="5980684" y="2537716"/>
                <a:ext cx="983667" cy="461665"/>
              </a:xfrm>
              <a:prstGeom prst="rect">
                <a:avLst/>
              </a:prstGeom>
              <a:noFill/>
            </p:spPr>
            <p:txBody>
              <a:bodyPr wrap="none" rtlCol="0">
                <a:spAutoFit/>
              </a:bodyPr>
              <a:lstStyle/>
              <a:p>
                <a:r>
                  <a:rPr lang="en-US" altLang="zh-CN" sz="1200" b="1" dirty="0">
                    <a:solidFill>
                      <a:schemeClr val="accent2">
                        <a:lumMod val="75000"/>
                      </a:schemeClr>
                    </a:solidFill>
                  </a:rPr>
                  <a:t>A old store</a:t>
                </a:r>
              </a:p>
              <a:p>
                <a:pPr algn="ctr"/>
                <a:r>
                  <a:rPr lang="en-US" altLang="zh-CN" sz="1200" b="1" dirty="0">
                    <a:solidFill>
                      <a:schemeClr val="accent2">
                        <a:lumMod val="75000"/>
                      </a:schemeClr>
                    </a:solidFill>
                  </a:rPr>
                  <a:t>remove</a:t>
                </a:r>
                <a:endParaRPr lang="zh-CN" altLang="en-US" sz="1200" b="1" dirty="0">
                  <a:solidFill>
                    <a:schemeClr val="accent2">
                      <a:lumMod val="75000"/>
                    </a:schemeClr>
                  </a:solidFill>
                </a:endParaRPr>
              </a:p>
            </p:txBody>
          </p:sp>
        </p:grpSp>
        <p:sp>
          <p:nvSpPr>
            <p:cNvPr id="41" name="箭头: 下 40">
              <a:extLst>
                <a:ext uri="{FF2B5EF4-FFF2-40B4-BE49-F238E27FC236}">
                  <a16:creationId xmlns:a16="http://schemas.microsoft.com/office/drawing/2014/main" id="{4F64D4D6-82B3-42F7-881F-7B8D04F04188}"/>
                </a:ext>
              </a:extLst>
            </p:cNvPr>
            <p:cNvSpPr/>
            <p:nvPr/>
          </p:nvSpPr>
          <p:spPr>
            <a:xfrm>
              <a:off x="5675320" y="3077724"/>
              <a:ext cx="1129413" cy="461665"/>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Need</a:t>
              </a:r>
              <a:endParaRPr lang="zh-CN" altLang="en-US" sz="1200" b="1" dirty="0"/>
            </a:p>
          </p:txBody>
        </p:sp>
        <p:grpSp>
          <p:nvGrpSpPr>
            <p:cNvPr id="42" name="组合 41">
              <a:extLst>
                <a:ext uri="{FF2B5EF4-FFF2-40B4-BE49-F238E27FC236}">
                  <a16:creationId xmlns:a16="http://schemas.microsoft.com/office/drawing/2014/main" id="{3DD2F07C-1C2C-483A-ADDE-D79AFE4D1204}"/>
                </a:ext>
              </a:extLst>
            </p:cNvPr>
            <p:cNvGrpSpPr/>
            <p:nvPr/>
          </p:nvGrpSpPr>
          <p:grpSpPr>
            <a:xfrm>
              <a:off x="5599971" y="3563320"/>
              <a:ext cx="1223213" cy="461666"/>
              <a:chOff x="5599971" y="3563320"/>
              <a:chExt cx="1223213" cy="461666"/>
            </a:xfrm>
          </p:grpSpPr>
          <p:sp>
            <p:nvSpPr>
              <p:cNvPr id="46" name="circular-clock-tool_55344">
                <a:extLst>
                  <a:ext uri="{FF2B5EF4-FFF2-40B4-BE49-F238E27FC236}">
                    <a16:creationId xmlns:a16="http://schemas.microsoft.com/office/drawing/2014/main" id="{17D2F2ED-BA3E-49CE-A838-16DF2B1273B8}"/>
                  </a:ext>
                </a:extLst>
              </p:cNvPr>
              <p:cNvSpPr>
                <a:spLocks noChangeAspect="1"/>
              </p:cNvSpPr>
              <p:nvPr/>
            </p:nvSpPr>
            <p:spPr bwMode="auto">
              <a:xfrm>
                <a:off x="5599971" y="3563320"/>
                <a:ext cx="462309" cy="461666"/>
              </a:xfrm>
              <a:custGeom>
                <a:avLst/>
                <a:gdLst>
                  <a:gd name="connsiteX0" fmla="*/ 220168 w 608697"/>
                  <a:gd name="connsiteY0" fmla="*/ 149793 h 607851"/>
                  <a:gd name="connsiteX1" fmla="*/ 239222 w 608697"/>
                  <a:gd name="connsiteY1" fmla="*/ 161748 h 607851"/>
                  <a:gd name="connsiteX2" fmla="*/ 303540 w 608697"/>
                  <a:gd name="connsiteY2" fmla="*/ 252175 h 607851"/>
                  <a:gd name="connsiteX3" fmla="*/ 304361 w 608697"/>
                  <a:gd name="connsiteY3" fmla="*/ 252026 h 607851"/>
                  <a:gd name="connsiteX4" fmla="*/ 347190 w 608697"/>
                  <a:gd name="connsiteY4" fmla="*/ 274596 h 607851"/>
                  <a:gd name="connsiteX5" fmla="*/ 417850 w 608697"/>
                  <a:gd name="connsiteY5" fmla="*/ 274596 h 607851"/>
                  <a:gd name="connsiteX6" fmla="*/ 447173 w 608697"/>
                  <a:gd name="connsiteY6" fmla="*/ 303943 h 607851"/>
                  <a:gd name="connsiteX7" fmla="*/ 417775 w 608697"/>
                  <a:gd name="connsiteY7" fmla="*/ 333291 h 607851"/>
                  <a:gd name="connsiteX8" fmla="*/ 347190 w 608697"/>
                  <a:gd name="connsiteY8" fmla="*/ 333291 h 607851"/>
                  <a:gd name="connsiteX9" fmla="*/ 304361 w 608697"/>
                  <a:gd name="connsiteY9" fmla="*/ 355861 h 607851"/>
                  <a:gd name="connsiteX10" fmla="*/ 252354 w 608697"/>
                  <a:gd name="connsiteY10" fmla="*/ 303943 h 607851"/>
                  <a:gd name="connsiteX11" fmla="*/ 255712 w 608697"/>
                  <a:gd name="connsiteY11" fmla="*/ 286216 h 607851"/>
                  <a:gd name="connsiteX12" fmla="*/ 191320 w 608697"/>
                  <a:gd name="connsiteY12" fmla="*/ 195714 h 607851"/>
                  <a:gd name="connsiteX13" fmla="*/ 198259 w 608697"/>
                  <a:gd name="connsiteY13" fmla="*/ 154820 h 607851"/>
                  <a:gd name="connsiteX14" fmla="*/ 220168 w 608697"/>
                  <a:gd name="connsiteY14" fmla="*/ 149793 h 607851"/>
                  <a:gd name="connsiteX15" fmla="*/ 284730 w 608697"/>
                  <a:gd name="connsiteY15" fmla="*/ 79259 h 607851"/>
                  <a:gd name="connsiteX16" fmla="*/ 79369 w 608697"/>
                  <a:gd name="connsiteY16" fmla="*/ 284409 h 607851"/>
                  <a:gd name="connsiteX17" fmla="*/ 105701 w 608697"/>
                  <a:gd name="connsiteY17" fmla="*/ 284409 h 607851"/>
                  <a:gd name="connsiteX18" fmla="*/ 125320 w 608697"/>
                  <a:gd name="connsiteY18" fmla="*/ 303925 h 607851"/>
                  <a:gd name="connsiteX19" fmla="*/ 105701 w 608697"/>
                  <a:gd name="connsiteY19" fmla="*/ 323517 h 607851"/>
                  <a:gd name="connsiteX20" fmla="*/ 79369 w 608697"/>
                  <a:gd name="connsiteY20" fmla="*/ 323517 h 607851"/>
                  <a:gd name="connsiteX21" fmla="*/ 284805 w 608697"/>
                  <a:gd name="connsiteY21" fmla="*/ 528592 h 607851"/>
                  <a:gd name="connsiteX22" fmla="*/ 284805 w 608697"/>
                  <a:gd name="connsiteY22" fmla="*/ 502296 h 607851"/>
                  <a:gd name="connsiteX23" fmla="*/ 304349 w 608697"/>
                  <a:gd name="connsiteY23" fmla="*/ 482705 h 607851"/>
                  <a:gd name="connsiteX24" fmla="*/ 323967 w 608697"/>
                  <a:gd name="connsiteY24" fmla="*/ 502296 h 607851"/>
                  <a:gd name="connsiteX25" fmla="*/ 323967 w 608697"/>
                  <a:gd name="connsiteY25" fmla="*/ 528592 h 607851"/>
                  <a:gd name="connsiteX26" fmla="*/ 529328 w 608697"/>
                  <a:gd name="connsiteY26" fmla="*/ 323442 h 607851"/>
                  <a:gd name="connsiteX27" fmla="*/ 502996 w 608697"/>
                  <a:gd name="connsiteY27" fmla="*/ 323442 h 607851"/>
                  <a:gd name="connsiteX28" fmla="*/ 483377 w 608697"/>
                  <a:gd name="connsiteY28" fmla="*/ 303925 h 607851"/>
                  <a:gd name="connsiteX29" fmla="*/ 502996 w 608697"/>
                  <a:gd name="connsiteY29" fmla="*/ 284334 h 607851"/>
                  <a:gd name="connsiteX30" fmla="*/ 529328 w 608697"/>
                  <a:gd name="connsiteY30" fmla="*/ 284334 h 607851"/>
                  <a:gd name="connsiteX31" fmla="*/ 323893 w 608697"/>
                  <a:gd name="connsiteY31" fmla="*/ 79259 h 607851"/>
                  <a:gd name="connsiteX32" fmla="*/ 323893 w 608697"/>
                  <a:gd name="connsiteY32" fmla="*/ 105555 h 607851"/>
                  <a:gd name="connsiteX33" fmla="*/ 304349 w 608697"/>
                  <a:gd name="connsiteY33" fmla="*/ 125146 h 607851"/>
                  <a:gd name="connsiteX34" fmla="*/ 284730 w 608697"/>
                  <a:gd name="connsiteY34" fmla="*/ 105555 h 607851"/>
                  <a:gd name="connsiteX35" fmla="*/ 304349 w 608697"/>
                  <a:gd name="connsiteY35" fmla="*/ 0 h 607851"/>
                  <a:gd name="connsiteX36" fmla="*/ 608697 w 608697"/>
                  <a:gd name="connsiteY36" fmla="*/ 303925 h 607851"/>
                  <a:gd name="connsiteX37" fmla="*/ 304349 w 608697"/>
                  <a:gd name="connsiteY37" fmla="*/ 607851 h 607851"/>
                  <a:gd name="connsiteX38" fmla="*/ 0 w 608697"/>
                  <a:gd name="connsiteY38" fmla="*/ 303925 h 607851"/>
                  <a:gd name="connsiteX39" fmla="*/ 304349 w 608697"/>
                  <a:gd name="connsiteY39"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697" h="607851">
                    <a:moveTo>
                      <a:pt x="220168" y="149793"/>
                    </a:moveTo>
                    <a:cubicBezTo>
                      <a:pt x="227582" y="151040"/>
                      <a:pt x="234522" y="155119"/>
                      <a:pt x="239222" y="161748"/>
                    </a:cubicBezTo>
                    <a:lnTo>
                      <a:pt x="303540" y="252175"/>
                    </a:lnTo>
                    <a:cubicBezTo>
                      <a:pt x="303839" y="252101"/>
                      <a:pt x="304062" y="252026"/>
                      <a:pt x="304361" y="252026"/>
                    </a:cubicBezTo>
                    <a:cubicBezTo>
                      <a:pt x="322119" y="252026"/>
                      <a:pt x="337863" y="261039"/>
                      <a:pt x="347190" y="274596"/>
                    </a:cubicBezTo>
                    <a:lnTo>
                      <a:pt x="417850" y="274596"/>
                    </a:lnTo>
                    <a:cubicBezTo>
                      <a:pt x="434041" y="274596"/>
                      <a:pt x="447173" y="287705"/>
                      <a:pt x="447173" y="303943"/>
                    </a:cubicBezTo>
                    <a:cubicBezTo>
                      <a:pt x="447173" y="320107"/>
                      <a:pt x="434041" y="333291"/>
                      <a:pt x="417775" y="333291"/>
                    </a:cubicBezTo>
                    <a:lnTo>
                      <a:pt x="347190" y="333291"/>
                    </a:lnTo>
                    <a:cubicBezTo>
                      <a:pt x="337863" y="346848"/>
                      <a:pt x="322194" y="355861"/>
                      <a:pt x="304361" y="355861"/>
                    </a:cubicBezTo>
                    <a:cubicBezTo>
                      <a:pt x="275634" y="355861"/>
                      <a:pt x="252354" y="332621"/>
                      <a:pt x="252354" y="303943"/>
                    </a:cubicBezTo>
                    <a:cubicBezTo>
                      <a:pt x="252354" y="297687"/>
                      <a:pt x="253698" y="291802"/>
                      <a:pt x="255712" y="286216"/>
                    </a:cubicBezTo>
                    <a:lnTo>
                      <a:pt x="191320" y="195714"/>
                    </a:lnTo>
                    <a:cubicBezTo>
                      <a:pt x="181918" y="182530"/>
                      <a:pt x="184977" y="164206"/>
                      <a:pt x="198259" y="154820"/>
                    </a:cubicBezTo>
                    <a:cubicBezTo>
                      <a:pt x="204862" y="150128"/>
                      <a:pt x="212753" y="148545"/>
                      <a:pt x="220168" y="149793"/>
                    </a:cubicBezTo>
                    <a:close/>
                    <a:moveTo>
                      <a:pt x="284730" y="79259"/>
                    </a:moveTo>
                    <a:cubicBezTo>
                      <a:pt x="175746" y="88645"/>
                      <a:pt x="88768" y="175502"/>
                      <a:pt x="79369" y="284409"/>
                    </a:cubicBezTo>
                    <a:lnTo>
                      <a:pt x="105701" y="284409"/>
                    </a:lnTo>
                    <a:cubicBezTo>
                      <a:pt x="116517" y="284409"/>
                      <a:pt x="125320" y="293124"/>
                      <a:pt x="125320" y="303925"/>
                    </a:cubicBezTo>
                    <a:cubicBezTo>
                      <a:pt x="125320" y="314727"/>
                      <a:pt x="116517" y="323517"/>
                      <a:pt x="105701" y="323517"/>
                    </a:cubicBezTo>
                    <a:lnTo>
                      <a:pt x="79369" y="323517"/>
                    </a:lnTo>
                    <a:cubicBezTo>
                      <a:pt x="88768" y="432349"/>
                      <a:pt x="175746" y="519206"/>
                      <a:pt x="284805" y="528592"/>
                    </a:cubicBezTo>
                    <a:lnTo>
                      <a:pt x="284805" y="502296"/>
                    </a:lnTo>
                    <a:cubicBezTo>
                      <a:pt x="284805" y="491495"/>
                      <a:pt x="293532" y="482705"/>
                      <a:pt x="304349" y="482705"/>
                    </a:cubicBezTo>
                    <a:cubicBezTo>
                      <a:pt x="315165" y="482705"/>
                      <a:pt x="323967" y="491495"/>
                      <a:pt x="323967" y="502296"/>
                    </a:cubicBezTo>
                    <a:lnTo>
                      <a:pt x="323967" y="528592"/>
                    </a:lnTo>
                    <a:cubicBezTo>
                      <a:pt x="432951" y="519206"/>
                      <a:pt x="519929" y="432349"/>
                      <a:pt x="529328" y="323442"/>
                    </a:cubicBezTo>
                    <a:lnTo>
                      <a:pt x="502996" y="323442"/>
                    </a:lnTo>
                    <a:cubicBezTo>
                      <a:pt x="492179" y="323442"/>
                      <a:pt x="483377" y="314727"/>
                      <a:pt x="483377" y="303925"/>
                    </a:cubicBezTo>
                    <a:cubicBezTo>
                      <a:pt x="483377" y="293124"/>
                      <a:pt x="492179" y="284334"/>
                      <a:pt x="502996" y="284334"/>
                    </a:cubicBezTo>
                    <a:lnTo>
                      <a:pt x="529328" y="284334"/>
                    </a:lnTo>
                    <a:cubicBezTo>
                      <a:pt x="519929" y="175502"/>
                      <a:pt x="432951" y="88645"/>
                      <a:pt x="323893" y="79259"/>
                    </a:cubicBezTo>
                    <a:lnTo>
                      <a:pt x="323893" y="105555"/>
                    </a:lnTo>
                    <a:cubicBezTo>
                      <a:pt x="323893" y="116356"/>
                      <a:pt x="315165" y="125146"/>
                      <a:pt x="304349" y="125146"/>
                    </a:cubicBezTo>
                    <a:cubicBezTo>
                      <a:pt x="293532" y="125146"/>
                      <a:pt x="284730" y="116356"/>
                      <a:pt x="284730" y="105555"/>
                    </a:cubicBezTo>
                    <a:close/>
                    <a:moveTo>
                      <a:pt x="304349" y="0"/>
                    </a:moveTo>
                    <a:cubicBezTo>
                      <a:pt x="472412" y="0"/>
                      <a:pt x="608697" y="136096"/>
                      <a:pt x="608697" y="303925"/>
                    </a:cubicBezTo>
                    <a:cubicBezTo>
                      <a:pt x="608697" y="471755"/>
                      <a:pt x="472412" y="607851"/>
                      <a:pt x="304349" y="607851"/>
                    </a:cubicBezTo>
                    <a:cubicBezTo>
                      <a:pt x="136285" y="607851"/>
                      <a:pt x="0" y="471755"/>
                      <a:pt x="0" y="303925"/>
                    </a:cubicBezTo>
                    <a:cubicBezTo>
                      <a:pt x="0" y="136096"/>
                      <a:pt x="136285" y="0"/>
                      <a:pt x="304349" y="0"/>
                    </a:cubicBezTo>
                    <a:close/>
                  </a:path>
                </a:pathLst>
              </a:custGeom>
              <a:solidFill>
                <a:schemeClr val="accent2">
                  <a:lumMod val="60000"/>
                  <a:lumOff val="40000"/>
                </a:schemeClr>
              </a:solidFill>
              <a:ln>
                <a:noFill/>
              </a:ln>
            </p:spPr>
            <p:txBody>
              <a:bodyPr/>
              <a:lstStyle/>
              <a:p>
                <a:endParaRPr lang="zh-CN" altLang="en-US"/>
              </a:p>
            </p:txBody>
          </p:sp>
          <p:sp>
            <p:nvSpPr>
              <p:cNvPr id="47" name="circular-clock-tool_55344">
                <a:extLst>
                  <a:ext uri="{FF2B5EF4-FFF2-40B4-BE49-F238E27FC236}">
                    <a16:creationId xmlns:a16="http://schemas.microsoft.com/office/drawing/2014/main" id="{DD9D199D-B149-4443-B681-7D24B50C830F}"/>
                  </a:ext>
                </a:extLst>
              </p:cNvPr>
              <p:cNvSpPr>
                <a:spLocks noChangeAspect="1"/>
              </p:cNvSpPr>
              <p:nvPr/>
            </p:nvSpPr>
            <p:spPr bwMode="auto">
              <a:xfrm>
                <a:off x="6360875" y="3590042"/>
                <a:ext cx="462309" cy="408221"/>
              </a:xfrm>
              <a:custGeom>
                <a:avLst/>
                <a:gdLst>
                  <a:gd name="connsiteX0" fmla="*/ 215951 w 579624"/>
                  <a:gd name="connsiteY0" fmla="*/ 186880 h 511811"/>
                  <a:gd name="connsiteX1" fmla="*/ 202957 w 579624"/>
                  <a:gd name="connsiteY1" fmla="*/ 199945 h 511811"/>
                  <a:gd name="connsiteX2" fmla="*/ 202957 w 579624"/>
                  <a:gd name="connsiteY2" fmla="*/ 212210 h 511811"/>
                  <a:gd name="connsiteX3" fmla="*/ 157835 w 579624"/>
                  <a:gd name="connsiteY3" fmla="*/ 259673 h 511811"/>
                  <a:gd name="connsiteX4" fmla="*/ 205894 w 579624"/>
                  <a:gd name="connsiteY4" fmla="*/ 308468 h 511811"/>
                  <a:gd name="connsiteX5" fmla="*/ 234107 w 579624"/>
                  <a:gd name="connsiteY5" fmla="*/ 331665 h 511811"/>
                  <a:gd name="connsiteX6" fmla="*/ 208564 w 579624"/>
                  <a:gd name="connsiteY6" fmla="*/ 348197 h 511811"/>
                  <a:gd name="connsiteX7" fmla="*/ 178661 w 579624"/>
                  <a:gd name="connsiteY7" fmla="*/ 342864 h 511811"/>
                  <a:gd name="connsiteX8" fmla="*/ 167180 w 579624"/>
                  <a:gd name="connsiteY8" fmla="*/ 343753 h 511811"/>
                  <a:gd name="connsiteX9" fmla="*/ 160060 w 579624"/>
                  <a:gd name="connsiteY9" fmla="*/ 352730 h 511811"/>
                  <a:gd name="connsiteX10" fmla="*/ 159526 w 579624"/>
                  <a:gd name="connsiteY10" fmla="*/ 354685 h 511811"/>
                  <a:gd name="connsiteX11" fmla="*/ 169850 w 579624"/>
                  <a:gd name="connsiteY11" fmla="*/ 373528 h 511811"/>
                  <a:gd name="connsiteX12" fmla="*/ 201622 w 579624"/>
                  <a:gd name="connsiteY12" fmla="*/ 379128 h 511811"/>
                  <a:gd name="connsiteX13" fmla="*/ 201622 w 579624"/>
                  <a:gd name="connsiteY13" fmla="*/ 391393 h 511811"/>
                  <a:gd name="connsiteX14" fmla="*/ 214616 w 579624"/>
                  <a:gd name="connsiteY14" fmla="*/ 404458 h 511811"/>
                  <a:gd name="connsiteX15" fmla="*/ 227699 w 579624"/>
                  <a:gd name="connsiteY15" fmla="*/ 391393 h 511811"/>
                  <a:gd name="connsiteX16" fmla="*/ 227699 w 579624"/>
                  <a:gd name="connsiteY16" fmla="*/ 377261 h 511811"/>
                  <a:gd name="connsiteX17" fmla="*/ 275224 w 579624"/>
                  <a:gd name="connsiteY17" fmla="*/ 327933 h 511811"/>
                  <a:gd name="connsiteX18" fmla="*/ 230725 w 579624"/>
                  <a:gd name="connsiteY18" fmla="*/ 278071 h 511811"/>
                  <a:gd name="connsiteX19" fmla="*/ 198596 w 579624"/>
                  <a:gd name="connsiteY19" fmla="*/ 255140 h 511811"/>
                  <a:gd name="connsiteX20" fmla="*/ 221558 w 579624"/>
                  <a:gd name="connsiteY20" fmla="*/ 240208 h 511811"/>
                  <a:gd name="connsiteX21" fmla="*/ 245855 w 579624"/>
                  <a:gd name="connsiteY21" fmla="*/ 243763 h 511811"/>
                  <a:gd name="connsiteX22" fmla="*/ 257158 w 579624"/>
                  <a:gd name="connsiteY22" fmla="*/ 242519 h 511811"/>
                  <a:gd name="connsiteX23" fmla="*/ 264100 w 579624"/>
                  <a:gd name="connsiteY23" fmla="*/ 233542 h 511811"/>
                  <a:gd name="connsiteX24" fmla="*/ 264278 w 579624"/>
                  <a:gd name="connsiteY24" fmla="*/ 232564 h 511811"/>
                  <a:gd name="connsiteX25" fmla="*/ 253331 w 579624"/>
                  <a:gd name="connsiteY25" fmla="*/ 213899 h 511811"/>
                  <a:gd name="connsiteX26" fmla="*/ 229034 w 579624"/>
                  <a:gd name="connsiteY26" fmla="*/ 210344 h 511811"/>
                  <a:gd name="connsiteX27" fmla="*/ 229034 w 579624"/>
                  <a:gd name="connsiteY27" fmla="*/ 199945 h 511811"/>
                  <a:gd name="connsiteX28" fmla="*/ 215951 w 579624"/>
                  <a:gd name="connsiteY28" fmla="*/ 186880 h 511811"/>
                  <a:gd name="connsiteX29" fmla="*/ 216485 w 579624"/>
                  <a:gd name="connsiteY29" fmla="*/ 144306 h 511811"/>
                  <a:gd name="connsiteX30" fmla="*/ 368139 w 579624"/>
                  <a:gd name="connsiteY30" fmla="*/ 295669 h 511811"/>
                  <a:gd name="connsiteX31" fmla="*/ 216485 w 579624"/>
                  <a:gd name="connsiteY31" fmla="*/ 447032 h 511811"/>
                  <a:gd name="connsiteX32" fmla="*/ 64920 w 579624"/>
                  <a:gd name="connsiteY32" fmla="*/ 295669 h 511811"/>
                  <a:gd name="connsiteX33" fmla="*/ 216485 w 579624"/>
                  <a:gd name="connsiteY33" fmla="*/ 144306 h 511811"/>
                  <a:gd name="connsiteX34" fmla="*/ 216450 w 579624"/>
                  <a:gd name="connsiteY34" fmla="*/ 125119 h 511811"/>
                  <a:gd name="connsiteX35" fmla="*/ 45657 w 579624"/>
                  <a:gd name="connsiteY35" fmla="*/ 295669 h 511811"/>
                  <a:gd name="connsiteX36" fmla="*/ 216450 w 579624"/>
                  <a:gd name="connsiteY36" fmla="*/ 466219 h 511811"/>
                  <a:gd name="connsiteX37" fmla="*/ 387332 w 579624"/>
                  <a:gd name="connsiteY37" fmla="*/ 295669 h 511811"/>
                  <a:gd name="connsiteX38" fmla="*/ 216450 w 579624"/>
                  <a:gd name="connsiteY38" fmla="*/ 125119 h 511811"/>
                  <a:gd name="connsiteX39" fmla="*/ 216450 w 579624"/>
                  <a:gd name="connsiteY39" fmla="*/ 79527 h 511811"/>
                  <a:gd name="connsiteX40" fmla="*/ 432989 w 579624"/>
                  <a:gd name="connsiteY40" fmla="*/ 295669 h 511811"/>
                  <a:gd name="connsiteX41" fmla="*/ 216450 w 579624"/>
                  <a:gd name="connsiteY41" fmla="*/ 511811 h 511811"/>
                  <a:gd name="connsiteX42" fmla="*/ 0 w 579624"/>
                  <a:gd name="connsiteY42" fmla="*/ 295669 h 511811"/>
                  <a:gd name="connsiteX43" fmla="*/ 216450 w 579624"/>
                  <a:gd name="connsiteY43" fmla="*/ 79527 h 511811"/>
                  <a:gd name="connsiteX44" fmla="*/ 378619 w 579624"/>
                  <a:gd name="connsiteY44" fmla="*/ 60757 h 511811"/>
                  <a:gd name="connsiteX45" fmla="*/ 518726 w 579624"/>
                  <a:gd name="connsiteY45" fmla="*/ 200663 h 511811"/>
                  <a:gd name="connsiteX46" fmla="*/ 470926 w 579624"/>
                  <a:gd name="connsiteY46" fmla="*/ 305548 h 511811"/>
                  <a:gd name="connsiteX47" fmla="*/ 471460 w 579624"/>
                  <a:gd name="connsiteY47" fmla="*/ 295682 h 511811"/>
                  <a:gd name="connsiteX48" fmla="*/ 331798 w 579624"/>
                  <a:gd name="connsiteY48" fmla="*/ 68934 h 511811"/>
                  <a:gd name="connsiteX49" fmla="*/ 378619 w 579624"/>
                  <a:gd name="connsiteY49" fmla="*/ 60757 h 511811"/>
                  <a:gd name="connsiteX50" fmla="*/ 378640 w 579624"/>
                  <a:gd name="connsiteY50" fmla="*/ 0 h 511811"/>
                  <a:gd name="connsiteX51" fmla="*/ 579624 w 579624"/>
                  <a:gd name="connsiteY51" fmla="*/ 200664 h 511811"/>
                  <a:gd name="connsiteX52" fmla="*/ 454387 w 579624"/>
                  <a:gd name="connsiteY52" fmla="*/ 386487 h 511811"/>
                  <a:gd name="connsiteX53" fmla="*/ 468629 w 579624"/>
                  <a:gd name="connsiteY53" fmla="*/ 331833 h 511811"/>
                  <a:gd name="connsiteX54" fmla="*/ 537968 w 579624"/>
                  <a:gd name="connsiteY54" fmla="*/ 200664 h 511811"/>
                  <a:gd name="connsiteX55" fmla="*/ 378640 w 579624"/>
                  <a:gd name="connsiteY55" fmla="*/ 41590 h 511811"/>
                  <a:gd name="connsiteX56" fmla="*/ 307877 w 579624"/>
                  <a:gd name="connsiteY56" fmla="*/ 58297 h 511811"/>
                  <a:gd name="connsiteX57" fmla="*/ 253047 w 579624"/>
                  <a:gd name="connsiteY57" fmla="*/ 44079 h 511811"/>
                  <a:gd name="connsiteX58" fmla="*/ 378640 w 579624"/>
                  <a:gd name="connsiteY58" fmla="*/ 0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9624" h="511811">
                    <a:moveTo>
                      <a:pt x="215951" y="186880"/>
                    </a:moveTo>
                    <a:cubicBezTo>
                      <a:pt x="208742" y="186880"/>
                      <a:pt x="202957" y="192746"/>
                      <a:pt x="202957" y="199945"/>
                    </a:cubicBezTo>
                    <a:lnTo>
                      <a:pt x="202957" y="212210"/>
                    </a:lnTo>
                    <a:cubicBezTo>
                      <a:pt x="174389" y="217899"/>
                      <a:pt x="157835" y="236208"/>
                      <a:pt x="157835" y="259673"/>
                    </a:cubicBezTo>
                    <a:cubicBezTo>
                      <a:pt x="157835" y="285537"/>
                      <a:pt x="177326" y="298869"/>
                      <a:pt x="205894" y="308468"/>
                    </a:cubicBezTo>
                    <a:cubicBezTo>
                      <a:pt x="225652" y="315134"/>
                      <a:pt x="234107" y="321533"/>
                      <a:pt x="234107" y="331665"/>
                    </a:cubicBezTo>
                    <a:cubicBezTo>
                      <a:pt x="234107" y="342331"/>
                      <a:pt x="223694" y="348197"/>
                      <a:pt x="208564" y="348197"/>
                    </a:cubicBezTo>
                    <a:cubicBezTo>
                      <a:pt x="197706" y="348197"/>
                      <a:pt x="187472" y="345975"/>
                      <a:pt x="178661" y="342864"/>
                    </a:cubicBezTo>
                    <a:cubicBezTo>
                      <a:pt x="174834" y="341531"/>
                      <a:pt x="170740" y="341798"/>
                      <a:pt x="167180" y="343753"/>
                    </a:cubicBezTo>
                    <a:cubicBezTo>
                      <a:pt x="163620" y="345620"/>
                      <a:pt x="161039" y="348908"/>
                      <a:pt x="160060" y="352730"/>
                    </a:cubicBezTo>
                    <a:lnTo>
                      <a:pt x="159526" y="354685"/>
                    </a:lnTo>
                    <a:cubicBezTo>
                      <a:pt x="157479" y="362685"/>
                      <a:pt x="162018" y="370951"/>
                      <a:pt x="169850" y="373528"/>
                    </a:cubicBezTo>
                    <a:cubicBezTo>
                      <a:pt x="179106" y="376461"/>
                      <a:pt x="190231" y="378594"/>
                      <a:pt x="201622" y="379128"/>
                    </a:cubicBezTo>
                    <a:lnTo>
                      <a:pt x="201622" y="391393"/>
                    </a:lnTo>
                    <a:cubicBezTo>
                      <a:pt x="201622" y="398592"/>
                      <a:pt x="207407" y="404458"/>
                      <a:pt x="214616" y="404458"/>
                    </a:cubicBezTo>
                    <a:cubicBezTo>
                      <a:pt x="221825" y="404458"/>
                      <a:pt x="227699" y="398592"/>
                      <a:pt x="227699" y="391393"/>
                    </a:cubicBezTo>
                    <a:lnTo>
                      <a:pt x="227699" y="377261"/>
                    </a:lnTo>
                    <a:cubicBezTo>
                      <a:pt x="258404" y="371839"/>
                      <a:pt x="275224" y="351664"/>
                      <a:pt x="275224" y="327933"/>
                    </a:cubicBezTo>
                    <a:cubicBezTo>
                      <a:pt x="275224" y="303935"/>
                      <a:pt x="262409" y="289270"/>
                      <a:pt x="230725" y="278071"/>
                    </a:cubicBezTo>
                    <a:cubicBezTo>
                      <a:pt x="207941" y="269538"/>
                      <a:pt x="198596" y="263939"/>
                      <a:pt x="198596" y="255140"/>
                    </a:cubicBezTo>
                    <a:cubicBezTo>
                      <a:pt x="198596" y="247674"/>
                      <a:pt x="204292" y="240208"/>
                      <a:pt x="221558" y="240208"/>
                    </a:cubicBezTo>
                    <a:cubicBezTo>
                      <a:pt x="231437" y="240208"/>
                      <a:pt x="239447" y="241808"/>
                      <a:pt x="245855" y="243763"/>
                    </a:cubicBezTo>
                    <a:cubicBezTo>
                      <a:pt x="249593" y="244918"/>
                      <a:pt x="253687" y="244474"/>
                      <a:pt x="257158" y="242519"/>
                    </a:cubicBezTo>
                    <a:cubicBezTo>
                      <a:pt x="260540" y="240652"/>
                      <a:pt x="263121" y="237364"/>
                      <a:pt x="264100" y="233542"/>
                    </a:cubicBezTo>
                    <a:lnTo>
                      <a:pt x="264278" y="232564"/>
                    </a:lnTo>
                    <a:cubicBezTo>
                      <a:pt x="266414" y="224387"/>
                      <a:pt x="261519" y="216032"/>
                      <a:pt x="253331" y="213899"/>
                    </a:cubicBezTo>
                    <a:cubicBezTo>
                      <a:pt x="246656" y="212122"/>
                      <a:pt x="238735" y="210788"/>
                      <a:pt x="229034" y="210344"/>
                    </a:cubicBezTo>
                    <a:lnTo>
                      <a:pt x="229034" y="199945"/>
                    </a:lnTo>
                    <a:cubicBezTo>
                      <a:pt x="229034" y="192746"/>
                      <a:pt x="223249" y="186880"/>
                      <a:pt x="215951" y="186880"/>
                    </a:cubicBezTo>
                    <a:close/>
                    <a:moveTo>
                      <a:pt x="216485" y="144306"/>
                    </a:moveTo>
                    <a:cubicBezTo>
                      <a:pt x="300144" y="144306"/>
                      <a:pt x="368139" y="212210"/>
                      <a:pt x="368139" y="295669"/>
                    </a:cubicBezTo>
                    <a:cubicBezTo>
                      <a:pt x="368139" y="379128"/>
                      <a:pt x="300144" y="447032"/>
                      <a:pt x="216485" y="447032"/>
                    </a:cubicBezTo>
                    <a:cubicBezTo>
                      <a:pt x="132915" y="447032"/>
                      <a:pt x="64920" y="379128"/>
                      <a:pt x="64920" y="295669"/>
                    </a:cubicBezTo>
                    <a:cubicBezTo>
                      <a:pt x="64920" y="212210"/>
                      <a:pt x="132915" y="144306"/>
                      <a:pt x="216485" y="144306"/>
                    </a:cubicBezTo>
                    <a:close/>
                    <a:moveTo>
                      <a:pt x="216450" y="125119"/>
                    </a:moveTo>
                    <a:cubicBezTo>
                      <a:pt x="122287" y="125119"/>
                      <a:pt x="45657" y="201640"/>
                      <a:pt x="45657" y="295669"/>
                    </a:cubicBezTo>
                    <a:cubicBezTo>
                      <a:pt x="45657" y="389698"/>
                      <a:pt x="122287" y="466219"/>
                      <a:pt x="216450" y="466219"/>
                    </a:cubicBezTo>
                    <a:cubicBezTo>
                      <a:pt x="310702" y="466219"/>
                      <a:pt x="387332" y="389698"/>
                      <a:pt x="387332" y="295669"/>
                    </a:cubicBezTo>
                    <a:cubicBezTo>
                      <a:pt x="387332" y="201640"/>
                      <a:pt x="310702" y="125119"/>
                      <a:pt x="216450" y="125119"/>
                    </a:cubicBezTo>
                    <a:close/>
                    <a:moveTo>
                      <a:pt x="216450" y="79527"/>
                    </a:moveTo>
                    <a:cubicBezTo>
                      <a:pt x="336067" y="79527"/>
                      <a:pt x="432989" y="176311"/>
                      <a:pt x="432989" y="295669"/>
                    </a:cubicBezTo>
                    <a:cubicBezTo>
                      <a:pt x="432989" y="415116"/>
                      <a:pt x="336067" y="511811"/>
                      <a:pt x="216450" y="511811"/>
                    </a:cubicBezTo>
                    <a:cubicBezTo>
                      <a:pt x="96922" y="511811"/>
                      <a:pt x="0" y="415116"/>
                      <a:pt x="0" y="295669"/>
                    </a:cubicBezTo>
                    <a:cubicBezTo>
                      <a:pt x="0" y="176311"/>
                      <a:pt x="96922" y="79527"/>
                      <a:pt x="216450" y="79527"/>
                    </a:cubicBezTo>
                    <a:close/>
                    <a:moveTo>
                      <a:pt x="378619" y="60757"/>
                    </a:moveTo>
                    <a:cubicBezTo>
                      <a:pt x="455883" y="60757"/>
                      <a:pt x="518726" y="123510"/>
                      <a:pt x="518726" y="200663"/>
                    </a:cubicBezTo>
                    <a:cubicBezTo>
                      <a:pt x="518726" y="242439"/>
                      <a:pt x="500122" y="279860"/>
                      <a:pt x="470926" y="305548"/>
                    </a:cubicBezTo>
                    <a:cubicBezTo>
                      <a:pt x="471104" y="302259"/>
                      <a:pt x="471460" y="299059"/>
                      <a:pt x="471460" y="295682"/>
                    </a:cubicBezTo>
                    <a:cubicBezTo>
                      <a:pt x="471460" y="196752"/>
                      <a:pt x="414581" y="111066"/>
                      <a:pt x="331798" y="68934"/>
                    </a:cubicBezTo>
                    <a:cubicBezTo>
                      <a:pt x="346485" y="63779"/>
                      <a:pt x="362152" y="60757"/>
                      <a:pt x="378619" y="60757"/>
                    </a:cubicBezTo>
                    <a:close/>
                    <a:moveTo>
                      <a:pt x="378640" y="0"/>
                    </a:moveTo>
                    <a:cubicBezTo>
                      <a:pt x="489635" y="0"/>
                      <a:pt x="579624" y="89757"/>
                      <a:pt x="579624" y="200664"/>
                    </a:cubicBezTo>
                    <a:cubicBezTo>
                      <a:pt x="579624" y="284733"/>
                      <a:pt x="527821" y="356538"/>
                      <a:pt x="454387" y="386487"/>
                    </a:cubicBezTo>
                    <a:cubicBezTo>
                      <a:pt x="461152" y="369069"/>
                      <a:pt x="465870" y="350762"/>
                      <a:pt x="468629" y="331833"/>
                    </a:cubicBezTo>
                    <a:cubicBezTo>
                      <a:pt x="510464" y="303129"/>
                      <a:pt x="537968" y="255051"/>
                      <a:pt x="537968" y="200664"/>
                    </a:cubicBezTo>
                    <a:cubicBezTo>
                      <a:pt x="537968" y="112951"/>
                      <a:pt x="466493" y="41590"/>
                      <a:pt x="378640" y="41590"/>
                    </a:cubicBezTo>
                    <a:cubicBezTo>
                      <a:pt x="353183" y="41590"/>
                      <a:pt x="329240" y="47722"/>
                      <a:pt x="307877" y="58297"/>
                    </a:cubicBezTo>
                    <a:cubicBezTo>
                      <a:pt x="290431" y="51632"/>
                      <a:pt x="272095" y="46833"/>
                      <a:pt x="253047" y="44079"/>
                    </a:cubicBezTo>
                    <a:cubicBezTo>
                      <a:pt x="287494" y="16529"/>
                      <a:pt x="331020" y="0"/>
                      <a:pt x="378640" y="0"/>
                    </a:cubicBezTo>
                    <a:close/>
                  </a:path>
                </a:pathLst>
              </a:custGeom>
              <a:solidFill>
                <a:schemeClr val="accent2">
                  <a:lumMod val="60000"/>
                  <a:lumOff val="4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 name="文本框 42">
              <a:extLst>
                <a:ext uri="{FF2B5EF4-FFF2-40B4-BE49-F238E27FC236}">
                  <a16:creationId xmlns:a16="http://schemas.microsoft.com/office/drawing/2014/main" id="{2FC59E72-5B12-4BD7-BCA1-F9FF7FFB7FF6}"/>
                </a:ext>
              </a:extLst>
            </p:cNvPr>
            <p:cNvSpPr txBox="1"/>
            <p:nvPr/>
          </p:nvSpPr>
          <p:spPr>
            <a:xfrm>
              <a:off x="3036048" y="3326592"/>
              <a:ext cx="1496672" cy="830997"/>
            </a:xfrm>
            <a:prstGeom prst="rect">
              <a:avLst/>
            </a:prstGeom>
            <a:noFill/>
          </p:spPr>
          <p:txBody>
            <a:bodyPr wrap="square" rtlCol="0">
              <a:spAutoFit/>
            </a:bodyPr>
            <a:lstStyle/>
            <a:p>
              <a:pPr latinLnBrk="1"/>
              <a:r>
                <a:rPr lang="en-US" altLang="zh-CN" sz="1200" b="1" dirty="0">
                  <a:solidFill>
                    <a:schemeClr val="accent2">
                      <a:lumMod val="75000"/>
                    </a:schemeClr>
                  </a:solidFill>
                </a:rPr>
                <a:t>The speed of upgrading in commodities is very slow and high cost</a:t>
              </a:r>
            </a:p>
          </p:txBody>
        </p:sp>
        <p:sp>
          <p:nvSpPr>
            <p:cNvPr id="44" name="箭头: 左 43">
              <a:extLst>
                <a:ext uri="{FF2B5EF4-FFF2-40B4-BE49-F238E27FC236}">
                  <a16:creationId xmlns:a16="http://schemas.microsoft.com/office/drawing/2014/main" id="{3B1D8D48-D1BA-4995-9482-1B9051EAAEE3}"/>
                </a:ext>
              </a:extLst>
            </p:cNvPr>
            <p:cNvSpPr/>
            <p:nvPr/>
          </p:nvSpPr>
          <p:spPr>
            <a:xfrm>
              <a:off x="4518386" y="3627732"/>
              <a:ext cx="932288" cy="323081"/>
            </a:xfrm>
            <a:prstGeom prst="lef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Result in</a:t>
              </a:r>
              <a:endParaRPr lang="zh-CN" altLang="en-US" sz="1200" b="1" dirty="0"/>
            </a:p>
          </p:txBody>
        </p:sp>
        <p:sp>
          <p:nvSpPr>
            <p:cNvPr id="45" name="文本框 44">
              <a:extLst>
                <a:ext uri="{FF2B5EF4-FFF2-40B4-BE49-F238E27FC236}">
                  <a16:creationId xmlns:a16="http://schemas.microsoft.com/office/drawing/2014/main" id="{29885F18-04B7-42DE-915C-7F6899883B48}"/>
                </a:ext>
              </a:extLst>
            </p:cNvPr>
            <p:cNvSpPr txBox="1"/>
            <p:nvPr/>
          </p:nvSpPr>
          <p:spPr>
            <a:xfrm>
              <a:off x="5126101" y="4039156"/>
              <a:ext cx="2420856" cy="276999"/>
            </a:xfrm>
            <a:prstGeom prst="rect">
              <a:avLst/>
            </a:prstGeom>
            <a:noFill/>
          </p:spPr>
          <p:txBody>
            <a:bodyPr wrap="none" rtlCol="0">
              <a:spAutoFit/>
            </a:bodyPr>
            <a:lstStyle/>
            <a:p>
              <a:r>
                <a:rPr lang="en-US" altLang="zh-CN" sz="1200" b="1" dirty="0">
                  <a:solidFill>
                    <a:schemeClr val="accent2">
                      <a:lumMod val="75000"/>
                    </a:schemeClr>
                  </a:solidFill>
                </a:rPr>
                <a:t>Spend a lot of money and time</a:t>
              </a:r>
              <a:endParaRPr lang="zh-CN" altLang="en-US" sz="1200" b="1" dirty="0">
                <a:solidFill>
                  <a:schemeClr val="accent2">
                    <a:lumMod val="75000"/>
                  </a:schemeClr>
                </a:solidFill>
              </a:endParaRPr>
            </a:p>
          </p:txBody>
        </p:sp>
      </p:grpSp>
      <p:sp>
        <p:nvSpPr>
          <p:cNvPr id="52" name="圆角矩形 16">
            <a:extLst>
              <a:ext uri="{FF2B5EF4-FFF2-40B4-BE49-F238E27FC236}">
                <a16:creationId xmlns:a16="http://schemas.microsoft.com/office/drawing/2014/main" id="{80A71333-B6A1-4CD5-BC32-713D9437BEB2}"/>
              </a:ext>
            </a:extLst>
          </p:cNvPr>
          <p:cNvSpPr/>
          <p:nvPr/>
        </p:nvSpPr>
        <p:spPr>
          <a:xfrm>
            <a:off x="6677504" y="2089290"/>
            <a:ext cx="1129884" cy="470780"/>
          </a:xfrm>
          <a:prstGeom prst="round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In-store</a:t>
            </a:r>
            <a:endParaRPr lang="zh-CN" altLang="en-US" b="1" dirty="0"/>
          </a:p>
        </p:txBody>
      </p:sp>
      <p:sp>
        <p:nvSpPr>
          <p:cNvPr id="53" name="圆角矩形 16">
            <a:extLst>
              <a:ext uri="{FF2B5EF4-FFF2-40B4-BE49-F238E27FC236}">
                <a16:creationId xmlns:a16="http://schemas.microsoft.com/office/drawing/2014/main" id="{64AAD8D5-2806-4D21-80A6-40401D22CBB3}"/>
              </a:ext>
            </a:extLst>
          </p:cNvPr>
          <p:cNvSpPr/>
          <p:nvPr/>
        </p:nvSpPr>
        <p:spPr>
          <a:xfrm>
            <a:off x="9535336" y="2090691"/>
            <a:ext cx="1129884" cy="470780"/>
          </a:xfrm>
          <a:prstGeom prst="round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Online</a:t>
            </a:r>
          </a:p>
          <a:p>
            <a:pPr algn="ctr"/>
            <a:r>
              <a:rPr lang="en-US" altLang="zh-CN" sz="1400" b="1" dirty="0"/>
              <a:t>shopping</a:t>
            </a:r>
            <a:endParaRPr lang="zh-CN" altLang="en-US" sz="1400" b="1" dirty="0"/>
          </a:p>
        </p:txBody>
      </p:sp>
      <p:sp>
        <p:nvSpPr>
          <p:cNvPr id="15" name="矩形: 圆角 14">
            <a:extLst>
              <a:ext uri="{FF2B5EF4-FFF2-40B4-BE49-F238E27FC236}">
                <a16:creationId xmlns:a16="http://schemas.microsoft.com/office/drawing/2014/main" id="{15ACCDA7-0029-441C-8779-DBE2A07F47DB}"/>
              </a:ext>
            </a:extLst>
          </p:cNvPr>
          <p:cNvSpPr/>
          <p:nvPr/>
        </p:nvSpPr>
        <p:spPr>
          <a:xfrm>
            <a:off x="6149946" y="2709254"/>
            <a:ext cx="2272013" cy="1207816"/>
          </a:xfrm>
          <a:prstGeom prst="roundRect">
            <a:avLst/>
          </a:prstGeom>
          <a:solidFill>
            <a:schemeClr val="bg1"/>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TextBox 33">
            <a:extLst>
              <a:ext uri="{FF2B5EF4-FFF2-40B4-BE49-F238E27FC236}">
                <a16:creationId xmlns:a16="http://schemas.microsoft.com/office/drawing/2014/main" id="{913F7487-70D4-4EA8-A702-C5BF953A1DE5}"/>
              </a:ext>
            </a:extLst>
          </p:cNvPr>
          <p:cNvSpPr txBox="1"/>
          <p:nvPr/>
        </p:nvSpPr>
        <p:spPr>
          <a:xfrm>
            <a:off x="6168397" y="2731404"/>
            <a:ext cx="2323753" cy="1200329"/>
          </a:xfrm>
          <a:prstGeom prst="rect">
            <a:avLst/>
          </a:prstGeom>
          <a:noFill/>
        </p:spPr>
        <p:txBody>
          <a:bodyPr wrap="square" rtlCol="0">
            <a:spAutoFit/>
          </a:bodyPr>
          <a:lstStyle/>
          <a:p>
            <a:pPr latinLnBrk="1"/>
            <a:r>
              <a:rPr lang="en-US" altLang="zh-CN" sz="1200" dirty="0">
                <a:solidFill>
                  <a:schemeClr val="accent2">
                    <a:lumMod val="50000"/>
                  </a:schemeClr>
                </a:solidFill>
              </a:rPr>
              <a:t>Consumers cannot predict the goods sold in the store,</a:t>
            </a:r>
            <a:r>
              <a:rPr lang="zh-CN" altLang="en-US" sz="1200" dirty="0">
                <a:solidFill>
                  <a:schemeClr val="accent2">
                    <a:lumMod val="50000"/>
                  </a:schemeClr>
                </a:solidFill>
              </a:rPr>
              <a:t> </a:t>
            </a:r>
            <a:r>
              <a:rPr lang="en-US" altLang="zh-CN" sz="1200" dirty="0">
                <a:solidFill>
                  <a:schemeClr val="accent2">
                    <a:lumMod val="50000"/>
                  </a:schemeClr>
                </a:solidFill>
              </a:rPr>
              <a:t>so</a:t>
            </a:r>
            <a:r>
              <a:rPr lang="zh-CN" altLang="en-US" sz="1200" dirty="0">
                <a:solidFill>
                  <a:schemeClr val="accent2">
                    <a:lumMod val="50000"/>
                  </a:schemeClr>
                </a:solidFill>
              </a:rPr>
              <a:t> </a:t>
            </a:r>
            <a:endParaRPr lang="en-US" altLang="zh-CN" sz="1200" dirty="0">
              <a:solidFill>
                <a:schemeClr val="accent2">
                  <a:lumMod val="50000"/>
                </a:schemeClr>
              </a:solidFill>
            </a:endParaRPr>
          </a:p>
          <a:p>
            <a:pPr latinLnBrk="1"/>
            <a:r>
              <a:rPr lang="en-US" altLang="zh-CN" sz="1200" dirty="0">
                <a:solidFill>
                  <a:schemeClr val="accent2">
                    <a:lumMod val="50000"/>
                  </a:schemeClr>
                </a:solidFill>
              </a:rPr>
              <a:t>they</a:t>
            </a:r>
            <a:r>
              <a:rPr lang="zh-CN" altLang="en-US" sz="1200" dirty="0">
                <a:solidFill>
                  <a:schemeClr val="accent2">
                    <a:lumMod val="50000"/>
                  </a:schemeClr>
                </a:solidFill>
              </a:rPr>
              <a:t> </a:t>
            </a:r>
            <a:r>
              <a:rPr lang="en-US" altLang="zh-CN" sz="1200" dirty="0">
                <a:solidFill>
                  <a:schemeClr val="accent2">
                    <a:lumMod val="50000"/>
                  </a:schemeClr>
                </a:solidFill>
              </a:rPr>
              <a:t>need to actively look for the goods, which greatly increases the cost of time, thereby reducing consumer satisfaction.</a:t>
            </a:r>
            <a:endParaRPr lang="zh-CN" altLang="en-US" sz="1200" dirty="0">
              <a:solidFill>
                <a:schemeClr val="accent2">
                  <a:lumMod val="50000"/>
                </a:schemeClr>
              </a:solidFill>
            </a:endParaRPr>
          </a:p>
        </p:txBody>
      </p:sp>
      <p:sp>
        <p:nvSpPr>
          <p:cNvPr id="60" name="矩形: 圆角 59">
            <a:extLst>
              <a:ext uri="{FF2B5EF4-FFF2-40B4-BE49-F238E27FC236}">
                <a16:creationId xmlns:a16="http://schemas.microsoft.com/office/drawing/2014/main" id="{B1020D44-1F30-46C2-B6E2-EB3A9E6DFF4D}"/>
              </a:ext>
            </a:extLst>
          </p:cNvPr>
          <p:cNvSpPr/>
          <p:nvPr/>
        </p:nvSpPr>
        <p:spPr>
          <a:xfrm>
            <a:off x="9104199" y="2709254"/>
            <a:ext cx="2272013" cy="1207816"/>
          </a:xfrm>
          <a:prstGeom prst="roundRect">
            <a:avLst/>
          </a:prstGeom>
          <a:solidFill>
            <a:schemeClr val="bg1"/>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TextBox 33">
            <a:extLst>
              <a:ext uri="{FF2B5EF4-FFF2-40B4-BE49-F238E27FC236}">
                <a16:creationId xmlns:a16="http://schemas.microsoft.com/office/drawing/2014/main" id="{6B680D11-BE65-4CE7-A23F-53214AE40631}"/>
              </a:ext>
            </a:extLst>
          </p:cNvPr>
          <p:cNvSpPr txBox="1"/>
          <p:nvPr/>
        </p:nvSpPr>
        <p:spPr>
          <a:xfrm>
            <a:off x="9142984" y="2793359"/>
            <a:ext cx="2287081" cy="1015663"/>
          </a:xfrm>
          <a:prstGeom prst="rect">
            <a:avLst/>
          </a:prstGeom>
          <a:noFill/>
        </p:spPr>
        <p:txBody>
          <a:bodyPr wrap="square" rtlCol="0">
            <a:spAutoFit/>
          </a:bodyPr>
          <a:lstStyle/>
          <a:p>
            <a:pPr latinLnBrk="1"/>
            <a:r>
              <a:rPr lang="en-US" altLang="zh-CN" sz="1200" dirty="0">
                <a:solidFill>
                  <a:schemeClr val="accent2">
                    <a:lumMod val="50000"/>
                  </a:schemeClr>
                </a:solidFill>
              </a:rPr>
              <a:t>The website can record the consumer's preference behavior, which can recommend products to consumers better and reduce the time cost.</a:t>
            </a:r>
            <a:endParaRPr lang="zh-CN" altLang="en-US" sz="1200" dirty="0">
              <a:solidFill>
                <a:schemeClr val="accent2">
                  <a:lumMod val="50000"/>
                </a:schemeClr>
              </a:solidFill>
            </a:endParaRPr>
          </a:p>
        </p:txBody>
      </p:sp>
      <p:sp>
        <p:nvSpPr>
          <p:cNvPr id="51" name="文本框 50">
            <a:extLst>
              <a:ext uri="{FF2B5EF4-FFF2-40B4-BE49-F238E27FC236}">
                <a16:creationId xmlns:a16="http://schemas.microsoft.com/office/drawing/2014/main" id="{4965C8F0-80C7-41BE-93A9-F2AFA3DAEFAF}"/>
              </a:ext>
            </a:extLst>
          </p:cNvPr>
          <p:cNvSpPr txBox="1"/>
          <p:nvPr/>
        </p:nvSpPr>
        <p:spPr>
          <a:xfrm>
            <a:off x="11801017" y="6552577"/>
            <a:ext cx="288375" cy="369332"/>
          </a:xfrm>
          <a:prstGeom prst="rect">
            <a:avLst/>
          </a:prstGeom>
          <a:noFill/>
        </p:spPr>
        <p:txBody>
          <a:bodyPr wrap="square" rtlCol="0">
            <a:spAutoFit/>
          </a:bodyPr>
          <a:lstStyle/>
          <a:p>
            <a:r>
              <a:rPr lang="en-US" altLang="zh-CN" b="1" dirty="0"/>
              <a:t>6</a:t>
            </a:r>
            <a:endParaRPr lang="zh-CN" altLang="en-US" b="1" dirty="0"/>
          </a:p>
        </p:txBody>
      </p:sp>
    </p:spTree>
    <p:custDataLst>
      <p:tags r:id="rId2"/>
    </p:custDataLst>
    <p:extLst>
      <p:ext uri="{BB962C8B-B14F-4D97-AF65-F5344CB8AC3E}">
        <p14:creationId xmlns:p14="http://schemas.microsoft.com/office/powerpoint/2010/main" val="282678025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F8A3DCF3-5CF1-424B-BC1D-F3127FE8A43B}"/>
              </a:ext>
            </a:extLst>
          </p:cNvPr>
          <p:cNvGraphicFramePr>
            <a:graphicFrameLocks noChangeAspect="1"/>
          </p:cNvGraphicFramePr>
          <p:nvPr>
            <p:custDataLst>
              <p:tags r:id="rId3"/>
            </p:custDataLst>
            <p:extLst>
              <p:ext uri="{D42A27DB-BD31-4B8C-83A1-F6EECF244321}">
                <p14:modId xmlns:p14="http://schemas.microsoft.com/office/powerpoint/2010/main" val="2563940452"/>
              </p:ext>
            </p:extLst>
          </p:nvPr>
        </p:nvGraphicFramePr>
        <p:xfrm>
          <a:off x="1591" y="1591"/>
          <a:ext cx="1588" cy="1588"/>
        </p:xfrm>
        <a:graphic>
          <a:graphicData uri="http://schemas.openxmlformats.org/presentationml/2006/ole">
            <mc:AlternateContent xmlns:mc="http://schemas.openxmlformats.org/markup-compatibility/2006">
              <mc:Choice xmlns:v="urn:schemas-microsoft-com:vml" Requires="v">
                <p:oleObj spid="_x0000_s55425" name="think-cell 幻灯片" r:id="rId7" imgW="532" imgH="533" progId="TCLayout.ActiveDocument.1">
                  <p:embed/>
                </p:oleObj>
              </mc:Choice>
              <mc:Fallback>
                <p:oleObj name="think-cell 幻灯片" r:id="rId7" imgW="532" imgH="533" progId="TCLayout.ActiveDocument.1">
                  <p:embed/>
                  <p:pic>
                    <p:nvPicPr>
                      <p:cNvPr id="3" name="对象 2" hidden="1">
                        <a:extLst>
                          <a:ext uri="{FF2B5EF4-FFF2-40B4-BE49-F238E27FC236}">
                            <a16:creationId xmlns:a16="http://schemas.microsoft.com/office/drawing/2014/main" id="{F8A3DCF3-5CF1-424B-BC1D-F3127FE8A43B}"/>
                          </a:ext>
                        </a:extLst>
                      </p:cNvPr>
                      <p:cNvPicPr/>
                      <p:nvPr/>
                    </p:nvPicPr>
                    <p:blipFill>
                      <a:blip r:embed="rId8"/>
                      <a:stretch>
                        <a:fillRect/>
                      </a:stretch>
                    </p:blipFill>
                    <p:spPr>
                      <a:xfrm>
                        <a:off x="1591" y="1591"/>
                        <a:ext cx="1588" cy="1588"/>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A48064BC-FAB0-44DD-A33F-D684D9D347D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200">
              <a:sym typeface="+mn-lt"/>
            </a:endParaRPr>
          </a:p>
        </p:txBody>
      </p:sp>
      <p:grpSp>
        <p:nvGrpSpPr>
          <p:cNvPr id="10" name="组合 9">
            <a:extLst>
              <a:ext uri="{FF2B5EF4-FFF2-40B4-BE49-F238E27FC236}">
                <a16:creationId xmlns:a16="http://schemas.microsoft.com/office/drawing/2014/main" id="{D449E37D-6187-40DF-94F4-D78DFD9367BE}"/>
              </a:ext>
            </a:extLst>
          </p:cNvPr>
          <p:cNvGrpSpPr/>
          <p:nvPr/>
        </p:nvGrpSpPr>
        <p:grpSpPr>
          <a:xfrm>
            <a:off x="0" y="421343"/>
            <a:ext cx="12192000" cy="950258"/>
            <a:chOff x="0" y="421342"/>
            <a:chExt cx="12192000" cy="950259"/>
          </a:xfrm>
        </p:grpSpPr>
        <p:sp>
          <p:nvSpPr>
            <p:cNvPr id="2" name="矩形 1">
              <a:extLst>
                <a:ext uri="{FF2B5EF4-FFF2-40B4-BE49-F238E27FC236}">
                  <a16:creationId xmlns:a16="http://schemas.microsoft.com/office/drawing/2014/main" id="{34E471BA-100D-4439-89C6-21B373CDA808}"/>
                </a:ext>
              </a:extLst>
            </p:cNvPr>
            <p:cNvSpPr/>
            <p:nvPr/>
          </p:nvSpPr>
          <p:spPr>
            <a:xfrm>
              <a:off x="0" y="421342"/>
              <a:ext cx="12192000" cy="95025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Changes in consumer perception">
              <a:extLst>
                <a:ext uri="{FF2B5EF4-FFF2-40B4-BE49-F238E27FC236}">
                  <a16:creationId xmlns:a16="http://schemas.microsoft.com/office/drawing/2014/main" id="{C3BEFF7E-23FA-46EC-BE69-A8D6431BB576}"/>
                </a:ext>
              </a:extLst>
            </p:cNvPr>
            <p:cNvSpPr txBox="1"/>
            <p:nvPr/>
          </p:nvSpPr>
          <p:spPr>
            <a:xfrm>
              <a:off x="0" y="448271"/>
              <a:ext cx="12192000" cy="830998"/>
            </a:xfrm>
            <a:prstGeom prst="rect">
              <a:avLst/>
            </a:prstGeom>
            <a:noFill/>
          </p:spPr>
          <p:txBody>
            <a:bodyPr wrap="square" rtlCol="0">
              <a:spAutoFit/>
            </a:bodyPr>
            <a:lstStyle/>
            <a:p>
              <a:r>
                <a:rPr lang="en-US" altLang="zh-CN" sz="2400" b="1" dirty="0">
                  <a:solidFill>
                    <a:schemeClr val="bg1"/>
                  </a:solidFill>
                </a:rPr>
                <a:t>Even though e-commerce is priming to boom, it does not have the ability to completely replace in-store industry right now. </a:t>
              </a:r>
              <a:endParaRPr lang="zh-CN" altLang="en-US" sz="2400" b="1" dirty="0">
                <a:solidFill>
                  <a:schemeClr val="bg1"/>
                </a:solidFill>
              </a:endParaRPr>
            </a:p>
          </p:txBody>
        </p:sp>
      </p:grpSp>
      <p:grpSp>
        <p:nvGrpSpPr>
          <p:cNvPr id="11" name="组合 10">
            <a:extLst>
              <a:ext uri="{FF2B5EF4-FFF2-40B4-BE49-F238E27FC236}">
                <a16:creationId xmlns:a16="http://schemas.microsoft.com/office/drawing/2014/main" id="{352AB92E-F416-4909-842C-51245AC28E74}"/>
              </a:ext>
            </a:extLst>
          </p:cNvPr>
          <p:cNvGrpSpPr/>
          <p:nvPr/>
        </p:nvGrpSpPr>
        <p:grpSpPr>
          <a:xfrm>
            <a:off x="53123" y="1463933"/>
            <a:ext cx="4806407" cy="646331"/>
            <a:chOff x="5091953" y="2460441"/>
            <a:chExt cx="4806407" cy="646331"/>
          </a:xfrm>
        </p:grpSpPr>
        <p:grpSp>
          <p:nvGrpSpPr>
            <p:cNvPr id="9" name="组合 8">
              <a:extLst>
                <a:ext uri="{FF2B5EF4-FFF2-40B4-BE49-F238E27FC236}">
                  <a16:creationId xmlns:a16="http://schemas.microsoft.com/office/drawing/2014/main" id="{D73D1707-DC8D-451D-B926-A5194E4C4F3F}"/>
                </a:ext>
              </a:extLst>
            </p:cNvPr>
            <p:cNvGrpSpPr/>
            <p:nvPr/>
          </p:nvGrpSpPr>
          <p:grpSpPr>
            <a:xfrm>
              <a:off x="5091953" y="2460441"/>
              <a:ext cx="4745879" cy="532151"/>
              <a:chOff x="5091953" y="2460441"/>
              <a:chExt cx="4745879" cy="532151"/>
            </a:xfrm>
          </p:grpSpPr>
          <p:cxnSp>
            <p:nvCxnSpPr>
              <p:cNvPr id="175" name="直接连接符 174">
                <a:extLst>
                  <a:ext uri="{FF2B5EF4-FFF2-40B4-BE49-F238E27FC236}">
                    <a16:creationId xmlns:a16="http://schemas.microsoft.com/office/drawing/2014/main" id="{9CBA5945-81F6-4366-B22D-9C1A9E1177F6}"/>
                  </a:ext>
                </a:extLst>
              </p:cNvPr>
              <p:cNvCxnSpPr>
                <a:cxnSpLocks/>
              </p:cNvCxnSpPr>
              <p:nvPr/>
            </p:nvCxnSpPr>
            <p:spPr>
              <a:xfrm flipV="1">
                <a:off x="5091953" y="2460441"/>
                <a:ext cx="4745879" cy="9219"/>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ABE05C05-50DB-446E-B80E-F799262901EF}"/>
                  </a:ext>
                </a:extLst>
              </p:cNvPr>
              <p:cNvSpPr/>
              <p:nvPr/>
            </p:nvSpPr>
            <p:spPr>
              <a:xfrm>
                <a:off x="5091953" y="2460441"/>
                <a:ext cx="537045" cy="5321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grpSp>
        <p:sp>
          <p:nvSpPr>
            <p:cNvPr id="178" name="文本框 177">
              <a:extLst>
                <a:ext uri="{FF2B5EF4-FFF2-40B4-BE49-F238E27FC236}">
                  <a16:creationId xmlns:a16="http://schemas.microsoft.com/office/drawing/2014/main" id="{5AEC6A20-C6E8-437C-9525-080883D05128}"/>
                </a:ext>
              </a:extLst>
            </p:cNvPr>
            <p:cNvSpPr txBox="1"/>
            <p:nvPr/>
          </p:nvSpPr>
          <p:spPr>
            <a:xfrm>
              <a:off x="5568470" y="2460441"/>
              <a:ext cx="4329890" cy="646331"/>
            </a:xfrm>
            <a:prstGeom prst="rect">
              <a:avLst/>
            </a:prstGeom>
            <a:noFill/>
          </p:spPr>
          <p:txBody>
            <a:bodyPr wrap="square" rtlCol="0">
              <a:spAutoFit/>
            </a:bodyPr>
            <a:lstStyle/>
            <a:p>
              <a:r>
                <a:rPr lang="en-US" altLang="zh-CN" b="1" dirty="0">
                  <a:solidFill>
                    <a:schemeClr val="accent2">
                      <a:lumMod val="50000"/>
                    </a:schemeClr>
                  </a:solidFill>
                </a:rPr>
                <a:t>E-commerce is the future, but it is not</a:t>
              </a:r>
            </a:p>
            <a:p>
              <a:r>
                <a:rPr lang="en-US" altLang="zh-CN" b="1" dirty="0">
                  <a:solidFill>
                    <a:schemeClr val="accent2">
                      <a:lumMod val="50000"/>
                    </a:schemeClr>
                  </a:solidFill>
                </a:rPr>
                <a:t>dominating now</a:t>
              </a:r>
              <a:endParaRPr lang="zh-CN" altLang="en-US" b="1" dirty="0">
                <a:solidFill>
                  <a:schemeClr val="accent2">
                    <a:lumMod val="50000"/>
                  </a:schemeClr>
                </a:solidFill>
              </a:endParaRPr>
            </a:p>
          </p:txBody>
        </p:sp>
      </p:grpSp>
      <p:sp>
        <p:nvSpPr>
          <p:cNvPr id="63" name="文本框 62">
            <a:extLst>
              <a:ext uri="{FF2B5EF4-FFF2-40B4-BE49-F238E27FC236}">
                <a16:creationId xmlns:a16="http://schemas.microsoft.com/office/drawing/2014/main" id="{AF31B19C-8DA8-43E6-82BB-C0AEB28D164C}"/>
              </a:ext>
            </a:extLst>
          </p:cNvPr>
          <p:cNvSpPr txBox="1"/>
          <p:nvPr/>
        </p:nvSpPr>
        <p:spPr>
          <a:xfrm>
            <a:off x="0" y="6452376"/>
            <a:ext cx="2994123" cy="405624"/>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Source</a:t>
            </a:r>
            <a:r>
              <a:rPr lang="zh-CN" altLang="en-US" sz="1200" dirty="0">
                <a:solidFill>
                  <a:schemeClr val="accent2">
                    <a:lumMod val="50000"/>
                  </a:schemeClr>
                </a:solidFill>
              </a:rPr>
              <a:t>：</a:t>
            </a:r>
            <a:r>
              <a:rPr lang="en-US" altLang="zh-CN" sz="1200" dirty="0" err="1">
                <a:solidFill>
                  <a:schemeClr val="accent2">
                    <a:lumMod val="50000"/>
                  </a:schemeClr>
                </a:solidFill>
              </a:rPr>
              <a:t>InsideRetail</a:t>
            </a:r>
            <a:r>
              <a:rPr lang="en-US" altLang="zh-CN" sz="1200" dirty="0">
                <a:solidFill>
                  <a:schemeClr val="accent2">
                    <a:lumMod val="50000"/>
                  </a:schemeClr>
                </a:solidFill>
              </a:rPr>
              <a:t> ; KPMG Survey </a:t>
            </a:r>
            <a:endParaRPr lang="zh-CN" altLang="en-US" sz="1200" dirty="0">
              <a:solidFill>
                <a:schemeClr val="accent2">
                  <a:lumMod val="50000"/>
                </a:schemeClr>
              </a:solidFill>
            </a:endParaRPr>
          </a:p>
        </p:txBody>
      </p:sp>
      <p:sp>
        <p:nvSpPr>
          <p:cNvPr id="5" name="文本框 4">
            <a:extLst>
              <a:ext uri="{FF2B5EF4-FFF2-40B4-BE49-F238E27FC236}">
                <a16:creationId xmlns:a16="http://schemas.microsoft.com/office/drawing/2014/main" id="{9E3D8A27-1EE2-4664-A572-2DEED8A57C91}"/>
              </a:ext>
            </a:extLst>
          </p:cNvPr>
          <p:cNvSpPr txBox="1"/>
          <p:nvPr/>
        </p:nvSpPr>
        <p:spPr>
          <a:xfrm>
            <a:off x="11801017" y="6552577"/>
            <a:ext cx="288375" cy="369332"/>
          </a:xfrm>
          <a:prstGeom prst="rect">
            <a:avLst/>
          </a:prstGeom>
          <a:noFill/>
        </p:spPr>
        <p:txBody>
          <a:bodyPr wrap="square" rtlCol="0">
            <a:spAutoFit/>
          </a:bodyPr>
          <a:lstStyle/>
          <a:p>
            <a:r>
              <a:rPr lang="en-US" altLang="zh-CN" b="1" dirty="0"/>
              <a:t>7</a:t>
            </a:r>
            <a:endParaRPr lang="zh-CN" altLang="en-US" b="1" dirty="0"/>
          </a:p>
        </p:txBody>
      </p:sp>
      <p:graphicFrame>
        <p:nvGraphicFramePr>
          <p:cNvPr id="47" name="图表 46">
            <a:extLst>
              <a:ext uri="{FF2B5EF4-FFF2-40B4-BE49-F238E27FC236}">
                <a16:creationId xmlns:a16="http://schemas.microsoft.com/office/drawing/2014/main" id="{EDD72296-EF1E-4614-953F-2B12DDF21061}"/>
              </a:ext>
            </a:extLst>
          </p:cNvPr>
          <p:cNvGraphicFramePr/>
          <p:nvPr>
            <p:extLst>
              <p:ext uri="{D42A27DB-BD31-4B8C-83A1-F6EECF244321}">
                <p14:modId xmlns:p14="http://schemas.microsoft.com/office/powerpoint/2010/main" val="115899759"/>
              </p:ext>
            </p:extLst>
          </p:nvPr>
        </p:nvGraphicFramePr>
        <p:xfrm>
          <a:off x="-266611" y="1463933"/>
          <a:ext cx="4668282" cy="372267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6" name="图表 55">
            <a:extLst>
              <a:ext uri="{FF2B5EF4-FFF2-40B4-BE49-F238E27FC236}">
                <a16:creationId xmlns:a16="http://schemas.microsoft.com/office/drawing/2014/main" id="{ADDC45CD-F3E9-4489-9977-F443D50730D9}"/>
              </a:ext>
            </a:extLst>
          </p:cNvPr>
          <p:cNvGraphicFramePr/>
          <p:nvPr>
            <p:extLst>
              <p:ext uri="{D42A27DB-BD31-4B8C-83A1-F6EECF244321}">
                <p14:modId xmlns:p14="http://schemas.microsoft.com/office/powerpoint/2010/main" val="734702800"/>
              </p:ext>
            </p:extLst>
          </p:nvPr>
        </p:nvGraphicFramePr>
        <p:xfrm>
          <a:off x="4401671" y="2110264"/>
          <a:ext cx="4329890" cy="2594675"/>
        </p:xfrm>
        <a:graphic>
          <a:graphicData uri="http://schemas.openxmlformats.org/drawingml/2006/chart">
            <c:chart xmlns:c="http://schemas.openxmlformats.org/drawingml/2006/chart" xmlns:r="http://schemas.openxmlformats.org/officeDocument/2006/relationships" r:id="rId10"/>
          </a:graphicData>
        </a:graphic>
      </p:graphicFrame>
      <p:grpSp>
        <p:nvGrpSpPr>
          <p:cNvPr id="14" name="组合 13">
            <a:extLst>
              <a:ext uri="{FF2B5EF4-FFF2-40B4-BE49-F238E27FC236}">
                <a16:creationId xmlns:a16="http://schemas.microsoft.com/office/drawing/2014/main" id="{04AF7C7C-CE51-442A-8F0A-9FCC78E14FB5}"/>
              </a:ext>
            </a:extLst>
          </p:cNvPr>
          <p:cNvGrpSpPr/>
          <p:nvPr/>
        </p:nvGrpSpPr>
        <p:grpSpPr>
          <a:xfrm>
            <a:off x="5197922" y="1443591"/>
            <a:ext cx="6603095" cy="532151"/>
            <a:chOff x="5197922" y="1443591"/>
            <a:chExt cx="6603095" cy="532151"/>
          </a:xfrm>
        </p:grpSpPr>
        <p:grpSp>
          <p:nvGrpSpPr>
            <p:cNvPr id="58" name="组合 57">
              <a:extLst>
                <a:ext uri="{FF2B5EF4-FFF2-40B4-BE49-F238E27FC236}">
                  <a16:creationId xmlns:a16="http://schemas.microsoft.com/office/drawing/2014/main" id="{97860646-C435-44CF-8AAA-A4AE0B0E36ED}"/>
                </a:ext>
              </a:extLst>
            </p:cNvPr>
            <p:cNvGrpSpPr/>
            <p:nvPr/>
          </p:nvGrpSpPr>
          <p:grpSpPr>
            <a:xfrm>
              <a:off x="5197922" y="1443591"/>
              <a:ext cx="6603095" cy="532151"/>
              <a:chOff x="5091953" y="2460441"/>
              <a:chExt cx="6603095" cy="532151"/>
            </a:xfrm>
          </p:grpSpPr>
          <p:cxnSp>
            <p:nvCxnSpPr>
              <p:cNvPr id="61" name="直接连接符 60">
                <a:extLst>
                  <a:ext uri="{FF2B5EF4-FFF2-40B4-BE49-F238E27FC236}">
                    <a16:creationId xmlns:a16="http://schemas.microsoft.com/office/drawing/2014/main" id="{9B2D5773-ADED-4314-8F68-5B6F967176E7}"/>
                  </a:ext>
                </a:extLst>
              </p:cNvPr>
              <p:cNvCxnSpPr>
                <a:cxnSpLocks/>
              </p:cNvCxnSpPr>
              <p:nvPr/>
            </p:nvCxnSpPr>
            <p:spPr>
              <a:xfrm>
                <a:off x="5091953" y="2469661"/>
                <a:ext cx="6603095" cy="20341"/>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76A3E63-35EB-4C06-BE39-938A1C6A9A9A}"/>
                  </a:ext>
                </a:extLst>
              </p:cNvPr>
              <p:cNvSpPr/>
              <p:nvPr/>
            </p:nvSpPr>
            <p:spPr>
              <a:xfrm>
                <a:off x="5091953" y="2460441"/>
                <a:ext cx="537045" cy="5321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grpSp>
        <p:sp>
          <p:nvSpPr>
            <p:cNvPr id="59" name="文本框 58">
              <a:extLst>
                <a:ext uri="{FF2B5EF4-FFF2-40B4-BE49-F238E27FC236}">
                  <a16:creationId xmlns:a16="http://schemas.microsoft.com/office/drawing/2014/main" id="{A7BE538C-D911-4BFC-8717-BB1DF24EA1F2}"/>
                </a:ext>
              </a:extLst>
            </p:cNvPr>
            <p:cNvSpPr txBox="1"/>
            <p:nvPr/>
          </p:nvSpPr>
          <p:spPr>
            <a:xfrm>
              <a:off x="5674439" y="1443591"/>
              <a:ext cx="4329890" cy="369332"/>
            </a:xfrm>
            <a:prstGeom prst="rect">
              <a:avLst/>
            </a:prstGeom>
            <a:noFill/>
          </p:spPr>
          <p:txBody>
            <a:bodyPr wrap="square" rtlCol="0">
              <a:spAutoFit/>
            </a:bodyPr>
            <a:lstStyle/>
            <a:p>
              <a:r>
                <a:rPr lang="en-US" altLang="zh-CN" b="1" dirty="0">
                  <a:solidFill>
                    <a:schemeClr val="accent2">
                      <a:lumMod val="50000"/>
                    </a:schemeClr>
                  </a:solidFill>
                </a:rPr>
                <a:t>The customers want to take it slowly</a:t>
              </a:r>
              <a:endParaRPr lang="zh-CN" altLang="en-US" b="1" dirty="0">
                <a:solidFill>
                  <a:schemeClr val="accent2">
                    <a:lumMod val="50000"/>
                  </a:schemeClr>
                </a:solidFill>
              </a:endParaRPr>
            </a:p>
          </p:txBody>
        </p:sp>
      </p:grpSp>
      <p:sp>
        <p:nvSpPr>
          <p:cNvPr id="12" name="文本框 11">
            <a:extLst>
              <a:ext uri="{FF2B5EF4-FFF2-40B4-BE49-F238E27FC236}">
                <a16:creationId xmlns:a16="http://schemas.microsoft.com/office/drawing/2014/main" id="{E3D344DE-6617-4415-A75A-FC3606778C30}"/>
              </a:ext>
            </a:extLst>
          </p:cNvPr>
          <p:cNvSpPr txBox="1"/>
          <p:nvPr/>
        </p:nvSpPr>
        <p:spPr>
          <a:xfrm>
            <a:off x="4920722" y="2065488"/>
            <a:ext cx="3191899"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b="1" dirty="0">
                <a:solidFill>
                  <a:schemeClr val="accent2">
                    <a:lumMod val="75000"/>
                  </a:schemeClr>
                </a:solidFill>
              </a:rPr>
              <a:t>Consumption conditions</a:t>
            </a:r>
            <a:endParaRPr lang="zh-CN" altLang="en-US" b="1" dirty="0">
              <a:solidFill>
                <a:schemeClr val="accent2">
                  <a:lumMod val="75000"/>
                </a:schemeClr>
              </a:solidFill>
            </a:endParaRPr>
          </a:p>
        </p:txBody>
      </p:sp>
      <p:graphicFrame>
        <p:nvGraphicFramePr>
          <p:cNvPr id="24" name="图表 23">
            <a:extLst>
              <a:ext uri="{FF2B5EF4-FFF2-40B4-BE49-F238E27FC236}">
                <a16:creationId xmlns:a16="http://schemas.microsoft.com/office/drawing/2014/main" id="{B6E9E5D4-5105-43CF-8E7D-6E7178F8D994}"/>
              </a:ext>
            </a:extLst>
          </p:cNvPr>
          <p:cNvGraphicFramePr/>
          <p:nvPr>
            <p:extLst>
              <p:ext uri="{D42A27DB-BD31-4B8C-83A1-F6EECF244321}">
                <p14:modId xmlns:p14="http://schemas.microsoft.com/office/powerpoint/2010/main" val="584774855"/>
              </p:ext>
            </p:extLst>
          </p:nvPr>
        </p:nvGraphicFramePr>
        <p:xfrm>
          <a:off x="8301774" y="1353673"/>
          <a:ext cx="4003828" cy="3662689"/>
        </p:xfrm>
        <a:graphic>
          <a:graphicData uri="http://schemas.openxmlformats.org/drawingml/2006/chart">
            <c:chart xmlns:c="http://schemas.openxmlformats.org/drawingml/2006/chart" xmlns:r="http://schemas.openxmlformats.org/officeDocument/2006/relationships" r:id="rId11"/>
          </a:graphicData>
        </a:graphic>
      </p:graphicFrame>
      <p:grpSp>
        <p:nvGrpSpPr>
          <p:cNvPr id="50" name="组合 49">
            <a:extLst>
              <a:ext uri="{FF2B5EF4-FFF2-40B4-BE49-F238E27FC236}">
                <a16:creationId xmlns:a16="http://schemas.microsoft.com/office/drawing/2014/main" id="{C048FDBB-EB18-4C35-863D-5AE1E8A68EAE}"/>
              </a:ext>
            </a:extLst>
          </p:cNvPr>
          <p:cNvGrpSpPr/>
          <p:nvPr/>
        </p:nvGrpSpPr>
        <p:grpSpPr>
          <a:xfrm>
            <a:off x="8030440" y="1730008"/>
            <a:ext cx="4143365" cy="3489148"/>
            <a:chOff x="4705952" y="1672508"/>
            <a:chExt cx="4814198" cy="3662689"/>
          </a:xfrm>
        </p:grpSpPr>
        <p:grpSp>
          <p:nvGrpSpPr>
            <p:cNvPr id="51" name="组合 50">
              <a:extLst>
                <a:ext uri="{FF2B5EF4-FFF2-40B4-BE49-F238E27FC236}">
                  <a16:creationId xmlns:a16="http://schemas.microsoft.com/office/drawing/2014/main" id="{71964CD9-AB51-4901-9B98-C81FC42AF754}"/>
                </a:ext>
              </a:extLst>
            </p:cNvPr>
            <p:cNvGrpSpPr/>
            <p:nvPr/>
          </p:nvGrpSpPr>
          <p:grpSpPr>
            <a:xfrm>
              <a:off x="4705952" y="1672508"/>
              <a:ext cx="4814198" cy="3662689"/>
              <a:chOff x="7491404" y="1353673"/>
              <a:chExt cx="4814198" cy="3662689"/>
            </a:xfrm>
          </p:grpSpPr>
          <p:grpSp>
            <p:nvGrpSpPr>
              <p:cNvPr id="53" name="组合 52">
                <a:extLst>
                  <a:ext uri="{FF2B5EF4-FFF2-40B4-BE49-F238E27FC236}">
                    <a16:creationId xmlns:a16="http://schemas.microsoft.com/office/drawing/2014/main" id="{306D79D7-CD28-49C9-A6C5-7EA03B56AE03}"/>
                  </a:ext>
                </a:extLst>
              </p:cNvPr>
              <p:cNvGrpSpPr/>
              <p:nvPr/>
            </p:nvGrpSpPr>
            <p:grpSpPr>
              <a:xfrm>
                <a:off x="7491404" y="1353673"/>
                <a:ext cx="4814198" cy="3662689"/>
                <a:chOff x="7491404" y="1353673"/>
                <a:chExt cx="4814198" cy="3662689"/>
              </a:xfrm>
            </p:grpSpPr>
            <p:grpSp>
              <p:nvGrpSpPr>
                <p:cNvPr id="65" name="组合 64">
                  <a:extLst>
                    <a:ext uri="{FF2B5EF4-FFF2-40B4-BE49-F238E27FC236}">
                      <a16:creationId xmlns:a16="http://schemas.microsoft.com/office/drawing/2014/main" id="{C4F56F1C-BFFA-4579-A97D-7A777BB65D27}"/>
                    </a:ext>
                  </a:extLst>
                </p:cNvPr>
                <p:cNvGrpSpPr/>
                <p:nvPr/>
              </p:nvGrpSpPr>
              <p:grpSpPr>
                <a:xfrm>
                  <a:off x="7491404" y="1353673"/>
                  <a:ext cx="4814198" cy="3662689"/>
                  <a:chOff x="7491404" y="1353673"/>
                  <a:chExt cx="4814198" cy="3662689"/>
                </a:xfrm>
              </p:grpSpPr>
              <p:grpSp>
                <p:nvGrpSpPr>
                  <p:cNvPr id="69" name="组合 68">
                    <a:extLst>
                      <a:ext uri="{FF2B5EF4-FFF2-40B4-BE49-F238E27FC236}">
                        <a16:creationId xmlns:a16="http://schemas.microsoft.com/office/drawing/2014/main" id="{702F385E-3071-48F2-85B1-DE591B071E90}"/>
                      </a:ext>
                    </a:extLst>
                  </p:cNvPr>
                  <p:cNvGrpSpPr/>
                  <p:nvPr/>
                </p:nvGrpSpPr>
                <p:grpSpPr>
                  <a:xfrm>
                    <a:off x="7491404" y="1353673"/>
                    <a:ext cx="4814198" cy="3662689"/>
                    <a:chOff x="7491404" y="1353673"/>
                    <a:chExt cx="4814198" cy="3662689"/>
                  </a:xfrm>
                </p:grpSpPr>
                <p:graphicFrame>
                  <p:nvGraphicFramePr>
                    <p:cNvPr id="75" name="图表 74">
                      <a:extLst>
                        <a:ext uri="{FF2B5EF4-FFF2-40B4-BE49-F238E27FC236}">
                          <a16:creationId xmlns:a16="http://schemas.microsoft.com/office/drawing/2014/main" id="{D6E046DB-2C1A-4876-9E7F-F80CC1430E3F}"/>
                        </a:ext>
                      </a:extLst>
                    </p:cNvPr>
                    <p:cNvGraphicFramePr/>
                    <p:nvPr>
                      <p:extLst>
                        <p:ext uri="{D42A27DB-BD31-4B8C-83A1-F6EECF244321}">
                          <p14:modId xmlns:p14="http://schemas.microsoft.com/office/powerpoint/2010/main" val="1063178242"/>
                        </p:ext>
                      </p:extLst>
                    </p:nvPr>
                  </p:nvGraphicFramePr>
                  <p:xfrm>
                    <a:off x="8301774" y="1353673"/>
                    <a:ext cx="4003828" cy="3662689"/>
                  </p:xfrm>
                  <a:graphic>
                    <a:graphicData uri="http://schemas.openxmlformats.org/drawingml/2006/chart">
                      <c:chart xmlns:c="http://schemas.openxmlformats.org/drawingml/2006/chart" xmlns:r="http://schemas.openxmlformats.org/officeDocument/2006/relationships" r:id="rId12"/>
                    </a:graphicData>
                  </a:graphic>
                </p:graphicFrame>
                <p:grpSp>
                  <p:nvGrpSpPr>
                    <p:cNvPr id="76" name="组合 75">
                      <a:extLst>
                        <a:ext uri="{FF2B5EF4-FFF2-40B4-BE49-F238E27FC236}">
                          <a16:creationId xmlns:a16="http://schemas.microsoft.com/office/drawing/2014/main" id="{C7A8017A-14A7-4684-9B68-A6FDDFB6C39B}"/>
                        </a:ext>
                      </a:extLst>
                    </p:cNvPr>
                    <p:cNvGrpSpPr/>
                    <p:nvPr/>
                  </p:nvGrpSpPr>
                  <p:grpSpPr>
                    <a:xfrm>
                      <a:off x="7491404" y="2054150"/>
                      <a:ext cx="1577135" cy="419087"/>
                      <a:chOff x="7491404" y="2054150"/>
                      <a:chExt cx="1577135" cy="419087"/>
                    </a:xfrm>
                  </p:grpSpPr>
                  <p:grpSp>
                    <p:nvGrpSpPr>
                      <p:cNvPr id="77" name="组合 76">
                        <a:extLst>
                          <a:ext uri="{FF2B5EF4-FFF2-40B4-BE49-F238E27FC236}">
                            <a16:creationId xmlns:a16="http://schemas.microsoft.com/office/drawing/2014/main" id="{896985C8-6C32-409B-A6AC-C83E491CAEB2}"/>
                          </a:ext>
                        </a:extLst>
                      </p:cNvPr>
                      <p:cNvGrpSpPr/>
                      <p:nvPr/>
                    </p:nvGrpSpPr>
                    <p:grpSpPr>
                      <a:xfrm>
                        <a:off x="8895425" y="2215178"/>
                        <a:ext cx="173114" cy="258059"/>
                        <a:chOff x="8895425" y="2215178"/>
                        <a:chExt cx="173114" cy="258059"/>
                      </a:xfrm>
                    </p:grpSpPr>
                    <p:cxnSp>
                      <p:nvCxnSpPr>
                        <p:cNvPr id="79" name="直接连接符 78">
                          <a:extLst>
                            <a:ext uri="{FF2B5EF4-FFF2-40B4-BE49-F238E27FC236}">
                              <a16:creationId xmlns:a16="http://schemas.microsoft.com/office/drawing/2014/main" id="{0608D7A7-F491-4BFD-88BF-59058B839BA0}"/>
                            </a:ext>
                          </a:extLst>
                        </p:cNvPr>
                        <p:cNvCxnSpPr>
                          <a:cxnSpLocks/>
                        </p:cNvCxnSpPr>
                        <p:nvPr/>
                      </p:nvCxnSpPr>
                      <p:spPr>
                        <a:xfrm flipV="1">
                          <a:off x="9068538" y="2218768"/>
                          <a:ext cx="0" cy="254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176E1F0-09C8-4D56-BB94-43B6A5A98AD8}"/>
                            </a:ext>
                          </a:extLst>
                        </p:cNvPr>
                        <p:cNvCxnSpPr>
                          <a:cxnSpLocks/>
                        </p:cNvCxnSpPr>
                        <p:nvPr/>
                      </p:nvCxnSpPr>
                      <p:spPr>
                        <a:xfrm>
                          <a:off x="8895425" y="2215178"/>
                          <a:ext cx="173114" cy="4117"/>
                        </a:xfrm>
                        <a:prstGeom prst="line">
                          <a:avLst/>
                        </a:prstGeom>
                      </p:spPr>
                      <p:style>
                        <a:lnRef idx="1">
                          <a:schemeClr val="accent1"/>
                        </a:lnRef>
                        <a:fillRef idx="0">
                          <a:schemeClr val="accent1"/>
                        </a:fillRef>
                        <a:effectRef idx="0">
                          <a:schemeClr val="accent1"/>
                        </a:effectRef>
                        <a:fontRef idx="minor">
                          <a:schemeClr val="tx1"/>
                        </a:fontRef>
                      </p:style>
                    </p:cxnSp>
                  </p:grpSp>
                  <p:sp>
                    <p:nvSpPr>
                      <p:cNvPr id="78" name="文本框 77">
                        <a:extLst>
                          <a:ext uri="{FF2B5EF4-FFF2-40B4-BE49-F238E27FC236}">
                            <a16:creationId xmlns:a16="http://schemas.microsoft.com/office/drawing/2014/main" id="{9AA1156D-51EA-474B-A4CE-C9B71D786D52}"/>
                          </a:ext>
                        </a:extLst>
                      </p:cNvPr>
                      <p:cNvSpPr txBox="1"/>
                      <p:nvPr/>
                    </p:nvSpPr>
                    <p:spPr>
                      <a:xfrm>
                        <a:off x="7491404" y="2054150"/>
                        <a:ext cx="1271502" cy="276999"/>
                      </a:xfrm>
                      <a:prstGeom prst="rect">
                        <a:avLst/>
                      </a:prstGeom>
                      <a:noFill/>
                    </p:spPr>
                    <p:txBody>
                      <a:bodyPr wrap="none" rtlCol="0">
                        <a:spAutoFit/>
                      </a:bodyPr>
                      <a:lstStyle/>
                      <a:p>
                        <a:r>
                          <a:rPr lang="en-US" altLang="zh-CN" sz="1200" b="1" dirty="0">
                            <a:solidFill>
                              <a:schemeClr val="accent2">
                                <a:lumMod val="75000"/>
                              </a:schemeClr>
                            </a:solidFill>
                          </a:rPr>
                          <a:t>Do not operate</a:t>
                        </a:r>
                        <a:endParaRPr lang="zh-CN" altLang="en-US" sz="1200" b="1" dirty="0">
                          <a:solidFill>
                            <a:schemeClr val="accent2">
                              <a:lumMod val="75000"/>
                            </a:schemeClr>
                          </a:solidFill>
                        </a:endParaRPr>
                      </a:p>
                    </p:txBody>
                  </p:sp>
                </p:grpSp>
              </p:grpSp>
              <p:grpSp>
                <p:nvGrpSpPr>
                  <p:cNvPr id="70" name="组合 69">
                    <a:extLst>
                      <a:ext uri="{FF2B5EF4-FFF2-40B4-BE49-F238E27FC236}">
                        <a16:creationId xmlns:a16="http://schemas.microsoft.com/office/drawing/2014/main" id="{69327088-0429-4F35-A49E-ED5F3B082FBE}"/>
                      </a:ext>
                    </a:extLst>
                  </p:cNvPr>
                  <p:cNvGrpSpPr/>
                  <p:nvPr/>
                </p:nvGrpSpPr>
                <p:grpSpPr>
                  <a:xfrm>
                    <a:off x="8036235" y="3901736"/>
                    <a:ext cx="1050060" cy="495863"/>
                    <a:chOff x="8036235" y="3901736"/>
                    <a:chExt cx="1050060" cy="495863"/>
                  </a:xfrm>
                </p:grpSpPr>
                <p:grpSp>
                  <p:nvGrpSpPr>
                    <p:cNvPr id="71" name="组合 70">
                      <a:extLst>
                        <a:ext uri="{FF2B5EF4-FFF2-40B4-BE49-F238E27FC236}">
                          <a16:creationId xmlns:a16="http://schemas.microsoft.com/office/drawing/2014/main" id="{244F074B-C7DC-4AA6-8A99-270C24363F0C}"/>
                        </a:ext>
                      </a:extLst>
                    </p:cNvPr>
                    <p:cNvGrpSpPr/>
                    <p:nvPr/>
                  </p:nvGrpSpPr>
                  <p:grpSpPr>
                    <a:xfrm>
                      <a:off x="8704555" y="3901736"/>
                      <a:ext cx="381740" cy="296281"/>
                      <a:chOff x="8433786" y="3808520"/>
                      <a:chExt cx="381740" cy="296281"/>
                    </a:xfrm>
                  </p:grpSpPr>
                  <p:cxnSp>
                    <p:nvCxnSpPr>
                      <p:cNvPr id="73" name="直接连接符 72">
                        <a:extLst>
                          <a:ext uri="{FF2B5EF4-FFF2-40B4-BE49-F238E27FC236}">
                            <a16:creationId xmlns:a16="http://schemas.microsoft.com/office/drawing/2014/main" id="{B32591CD-6E88-4B0E-AD23-F1A1EC7F9B64}"/>
                          </a:ext>
                        </a:extLst>
                      </p:cNvPr>
                      <p:cNvCxnSpPr>
                        <a:cxnSpLocks/>
                      </p:cNvCxnSpPr>
                      <p:nvPr/>
                    </p:nvCxnSpPr>
                    <p:spPr>
                      <a:xfrm>
                        <a:off x="8815526" y="3808520"/>
                        <a:ext cx="0" cy="296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FC46E126-BB45-4610-B7C7-69D9C3CB5687}"/>
                          </a:ext>
                        </a:extLst>
                      </p:cNvPr>
                      <p:cNvCxnSpPr>
                        <a:cxnSpLocks/>
                      </p:cNvCxnSpPr>
                      <p:nvPr/>
                    </p:nvCxnSpPr>
                    <p:spPr>
                      <a:xfrm>
                        <a:off x="8433786" y="4104801"/>
                        <a:ext cx="3817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文本框 71">
                      <a:extLst>
                        <a:ext uri="{FF2B5EF4-FFF2-40B4-BE49-F238E27FC236}">
                          <a16:creationId xmlns:a16="http://schemas.microsoft.com/office/drawing/2014/main" id="{98D6F7D5-54C8-474B-ABA9-2FA982914EE0}"/>
                        </a:ext>
                      </a:extLst>
                    </p:cNvPr>
                    <p:cNvSpPr txBox="1"/>
                    <p:nvPr/>
                  </p:nvSpPr>
                  <p:spPr>
                    <a:xfrm>
                      <a:off x="8036235" y="3912972"/>
                      <a:ext cx="909292" cy="484627"/>
                    </a:xfrm>
                    <a:prstGeom prst="rect">
                      <a:avLst/>
                    </a:prstGeom>
                    <a:noFill/>
                  </p:spPr>
                  <p:txBody>
                    <a:bodyPr wrap="none" rtlCol="0">
                      <a:spAutoFit/>
                    </a:bodyPr>
                    <a:lstStyle/>
                    <a:p>
                      <a:r>
                        <a:rPr lang="en-US" altLang="zh-CN" sz="1200" b="1" dirty="0">
                          <a:solidFill>
                            <a:schemeClr val="bg1">
                              <a:lumMod val="65000"/>
                            </a:schemeClr>
                          </a:solidFill>
                        </a:rPr>
                        <a:t>Stay the</a:t>
                      </a:r>
                    </a:p>
                    <a:p>
                      <a:r>
                        <a:rPr lang="en-US" altLang="zh-CN" sz="1200" b="1" dirty="0">
                          <a:solidFill>
                            <a:schemeClr val="bg1">
                              <a:lumMod val="65000"/>
                            </a:schemeClr>
                          </a:solidFill>
                        </a:rPr>
                        <a:t>same</a:t>
                      </a:r>
                      <a:endParaRPr lang="zh-CN" altLang="en-US" sz="1200" b="1" dirty="0">
                        <a:solidFill>
                          <a:schemeClr val="bg1">
                            <a:lumMod val="65000"/>
                          </a:schemeClr>
                        </a:solidFill>
                      </a:endParaRPr>
                    </a:p>
                  </p:txBody>
                </p:sp>
              </p:grpSp>
            </p:grpSp>
            <p:grpSp>
              <p:nvGrpSpPr>
                <p:cNvPr id="66" name="组合 65">
                  <a:extLst>
                    <a:ext uri="{FF2B5EF4-FFF2-40B4-BE49-F238E27FC236}">
                      <a16:creationId xmlns:a16="http://schemas.microsoft.com/office/drawing/2014/main" id="{B3725566-A00C-43F2-B69C-71554B14B127}"/>
                    </a:ext>
                  </a:extLst>
                </p:cNvPr>
                <p:cNvGrpSpPr/>
                <p:nvPr/>
              </p:nvGrpSpPr>
              <p:grpSpPr>
                <a:xfrm>
                  <a:off x="10112818" y="2497968"/>
                  <a:ext cx="997364" cy="290776"/>
                  <a:chOff x="10112818" y="2497968"/>
                  <a:chExt cx="997364" cy="290776"/>
                </a:xfrm>
              </p:grpSpPr>
              <p:cxnSp>
                <p:nvCxnSpPr>
                  <p:cNvPr id="67" name="直接连接符 66">
                    <a:extLst>
                      <a:ext uri="{FF2B5EF4-FFF2-40B4-BE49-F238E27FC236}">
                        <a16:creationId xmlns:a16="http://schemas.microsoft.com/office/drawing/2014/main" id="{1403F854-64CD-4513-9E76-12A52F0CDE41}"/>
                      </a:ext>
                    </a:extLst>
                  </p:cNvPr>
                  <p:cNvCxnSpPr>
                    <a:cxnSpLocks/>
                  </p:cNvCxnSpPr>
                  <p:nvPr/>
                </p:nvCxnSpPr>
                <p:spPr>
                  <a:xfrm>
                    <a:off x="10112818" y="2636468"/>
                    <a:ext cx="19087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34D304E6-FDFC-4EED-BBC7-24552B315F5C}"/>
                      </a:ext>
                    </a:extLst>
                  </p:cNvPr>
                  <p:cNvSpPr txBox="1"/>
                  <p:nvPr/>
                </p:nvSpPr>
                <p:spPr>
                  <a:xfrm>
                    <a:off x="10240004" y="2497968"/>
                    <a:ext cx="870178" cy="290776"/>
                  </a:xfrm>
                  <a:prstGeom prst="rect">
                    <a:avLst/>
                  </a:prstGeom>
                  <a:noFill/>
                </p:spPr>
                <p:txBody>
                  <a:bodyPr wrap="none" rtlCol="0">
                    <a:spAutoFit/>
                  </a:bodyPr>
                  <a:lstStyle/>
                  <a:p>
                    <a:r>
                      <a:rPr lang="en-US" altLang="zh-CN" sz="1200" b="1" dirty="0">
                        <a:solidFill>
                          <a:schemeClr val="accent4">
                            <a:lumMod val="75000"/>
                          </a:schemeClr>
                        </a:solidFill>
                      </a:rPr>
                      <a:t>Change</a:t>
                    </a:r>
                    <a:endParaRPr lang="zh-CN" altLang="en-US" sz="1200" b="1" dirty="0">
                      <a:solidFill>
                        <a:schemeClr val="accent4">
                          <a:lumMod val="75000"/>
                        </a:schemeClr>
                      </a:solidFill>
                    </a:endParaRPr>
                  </a:p>
                </p:txBody>
              </p:sp>
            </p:grpSp>
          </p:grpSp>
          <p:grpSp>
            <p:nvGrpSpPr>
              <p:cNvPr id="54" name="组合 53">
                <a:extLst>
                  <a:ext uri="{FF2B5EF4-FFF2-40B4-BE49-F238E27FC236}">
                    <a16:creationId xmlns:a16="http://schemas.microsoft.com/office/drawing/2014/main" id="{346B6027-1067-41FC-BFB2-CE6CCCEE7685}"/>
                  </a:ext>
                </a:extLst>
              </p:cNvPr>
              <p:cNvGrpSpPr/>
              <p:nvPr/>
            </p:nvGrpSpPr>
            <p:grpSpPr>
              <a:xfrm>
                <a:off x="11295162" y="3598605"/>
                <a:ext cx="864339" cy="564403"/>
                <a:chOff x="11295162" y="3598605"/>
                <a:chExt cx="864339" cy="564403"/>
              </a:xfrm>
            </p:grpSpPr>
            <p:cxnSp>
              <p:nvCxnSpPr>
                <p:cNvPr id="60" name="直接连接符 59">
                  <a:extLst>
                    <a:ext uri="{FF2B5EF4-FFF2-40B4-BE49-F238E27FC236}">
                      <a16:creationId xmlns:a16="http://schemas.microsoft.com/office/drawing/2014/main" id="{9637EB7D-114D-4B50-83A1-21F7CB6C3C17}"/>
                    </a:ext>
                  </a:extLst>
                </p:cNvPr>
                <p:cNvCxnSpPr>
                  <a:cxnSpLocks/>
                </p:cNvCxnSpPr>
                <p:nvPr/>
              </p:nvCxnSpPr>
              <p:spPr>
                <a:xfrm>
                  <a:off x="11913833" y="3598605"/>
                  <a:ext cx="0" cy="303132"/>
                </a:xfrm>
                <a:prstGeom prst="line">
                  <a:avLst/>
                </a:prstGeom>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71F98E86-80B6-42F6-86E2-2C16219CC96C}"/>
                    </a:ext>
                  </a:extLst>
                </p:cNvPr>
                <p:cNvSpPr txBox="1"/>
                <p:nvPr/>
              </p:nvSpPr>
              <p:spPr>
                <a:xfrm>
                  <a:off x="11295162" y="3886008"/>
                  <a:ext cx="864339" cy="277000"/>
                </a:xfrm>
                <a:prstGeom prst="rect">
                  <a:avLst/>
                </a:prstGeom>
                <a:noFill/>
              </p:spPr>
              <p:txBody>
                <a:bodyPr wrap="none" rtlCol="0">
                  <a:spAutoFit/>
                </a:bodyPr>
                <a:lstStyle/>
                <a:p>
                  <a:r>
                    <a:rPr lang="en-US" altLang="zh-CN" sz="1200" b="1" dirty="0">
                      <a:solidFill>
                        <a:schemeClr val="accent6"/>
                      </a:solidFill>
                    </a:rPr>
                    <a:t>Decrease</a:t>
                  </a:r>
                  <a:endParaRPr lang="zh-CN" altLang="en-US" sz="1200" b="1" dirty="0">
                    <a:solidFill>
                      <a:schemeClr val="accent6"/>
                    </a:solidFill>
                  </a:endParaRPr>
                </a:p>
              </p:txBody>
            </p:sp>
          </p:grpSp>
        </p:grpSp>
        <p:cxnSp>
          <p:nvCxnSpPr>
            <p:cNvPr id="52" name="直接连接符 51">
              <a:extLst>
                <a:ext uri="{FF2B5EF4-FFF2-40B4-BE49-F238E27FC236}">
                  <a16:creationId xmlns:a16="http://schemas.microsoft.com/office/drawing/2014/main" id="{FC733F61-E913-4601-8834-C1B78D1DE1F9}"/>
                </a:ext>
              </a:extLst>
            </p:cNvPr>
            <p:cNvCxnSpPr>
              <a:cxnSpLocks/>
            </p:cNvCxnSpPr>
            <p:nvPr/>
          </p:nvCxnSpPr>
          <p:spPr>
            <a:xfrm>
              <a:off x="8808340" y="2664837"/>
              <a:ext cx="0" cy="2904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B464689E-56E0-4112-90B5-725AB2D029B8}"/>
              </a:ext>
            </a:extLst>
          </p:cNvPr>
          <p:cNvSpPr txBox="1"/>
          <p:nvPr/>
        </p:nvSpPr>
        <p:spPr>
          <a:xfrm>
            <a:off x="70696" y="2045446"/>
            <a:ext cx="3679212"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b="1" dirty="0">
                <a:solidFill>
                  <a:schemeClr val="accent2">
                    <a:lumMod val="75000"/>
                  </a:schemeClr>
                </a:solidFill>
              </a:rPr>
              <a:t>E-commerce revenue change</a:t>
            </a:r>
            <a:endParaRPr lang="zh-CN" altLang="en-US" b="1" dirty="0">
              <a:solidFill>
                <a:schemeClr val="accent2">
                  <a:lumMod val="75000"/>
                </a:schemeClr>
              </a:solidFill>
            </a:endParaRPr>
          </a:p>
        </p:txBody>
      </p:sp>
      <p:sp>
        <p:nvSpPr>
          <p:cNvPr id="8" name="文本框 7">
            <a:extLst>
              <a:ext uri="{FF2B5EF4-FFF2-40B4-BE49-F238E27FC236}">
                <a16:creationId xmlns:a16="http://schemas.microsoft.com/office/drawing/2014/main" id="{59980352-00D0-42F0-9682-7FBB487A95C2}"/>
              </a:ext>
            </a:extLst>
          </p:cNvPr>
          <p:cNvSpPr txBox="1"/>
          <p:nvPr/>
        </p:nvSpPr>
        <p:spPr>
          <a:xfrm>
            <a:off x="-8" y="4221568"/>
            <a:ext cx="3435556"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b="1" dirty="0">
                <a:solidFill>
                  <a:schemeClr val="accent2">
                    <a:lumMod val="75000"/>
                  </a:schemeClr>
                </a:solidFill>
              </a:rPr>
              <a:t>Revenue from e-commerce</a:t>
            </a:r>
          </a:p>
        </p:txBody>
      </p:sp>
      <p:sp>
        <p:nvSpPr>
          <p:cNvPr id="81" name="文本框 80">
            <a:extLst>
              <a:ext uri="{FF2B5EF4-FFF2-40B4-BE49-F238E27FC236}">
                <a16:creationId xmlns:a16="http://schemas.microsoft.com/office/drawing/2014/main" id="{9DF031E6-393B-4FE2-A521-7C5D0727E24D}"/>
              </a:ext>
            </a:extLst>
          </p:cNvPr>
          <p:cNvSpPr txBox="1"/>
          <p:nvPr/>
        </p:nvSpPr>
        <p:spPr>
          <a:xfrm>
            <a:off x="8860403" y="1793071"/>
            <a:ext cx="2986715" cy="646331"/>
          </a:xfrm>
          <a:prstGeom prst="rect">
            <a:avLst/>
          </a:prstGeom>
          <a:noFill/>
        </p:spPr>
        <p:txBody>
          <a:bodyPr wrap="none" rtlCol="0">
            <a:spAutoFit/>
          </a:bodyPr>
          <a:lstStyle/>
          <a:p>
            <a:pPr marL="285750" indent="-285750">
              <a:buFont typeface="Wingdings" panose="05000000000000000000" pitchFamily="2" charset="2"/>
              <a:buChar char="l"/>
            </a:pPr>
            <a:r>
              <a:rPr lang="en-US" altLang="zh-CN" b="1" dirty="0">
                <a:solidFill>
                  <a:schemeClr val="accent2">
                    <a:lumMod val="75000"/>
                  </a:schemeClr>
                </a:solidFill>
              </a:rPr>
              <a:t>The expectation of the </a:t>
            </a:r>
          </a:p>
          <a:p>
            <a:r>
              <a:rPr lang="en-US" altLang="zh-CN" b="1" dirty="0">
                <a:solidFill>
                  <a:schemeClr val="accent2">
                    <a:lumMod val="75000"/>
                  </a:schemeClr>
                </a:solidFill>
              </a:rPr>
              <a:t>     number of the stores</a:t>
            </a:r>
            <a:endParaRPr lang="zh-CN" altLang="en-US" b="1" dirty="0">
              <a:solidFill>
                <a:schemeClr val="accent2">
                  <a:lumMod val="75000"/>
                </a:schemeClr>
              </a:solidFill>
            </a:endParaRPr>
          </a:p>
        </p:txBody>
      </p:sp>
      <p:sp>
        <p:nvSpPr>
          <p:cNvPr id="94" name="light-bulb_116338">
            <a:extLst>
              <a:ext uri="{FF2B5EF4-FFF2-40B4-BE49-F238E27FC236}">
                <a16:creationId xmlns:a16="http://schemas.microsoft.com/office/drawing/2014/main" id="{35DD4354-D8C2-4D80-AF31-98B1BA339459}"/>
              </a:ext>
            </a:extLst>
          </p:cNvPr>
          <p:cNvSpPr>
            <a:spLocks noChangeAspect="1"/>
          </p:cNvSpPr>
          <p:nvPr/>
        </p:nvSpPr>
        <p:spPr bwMode="auto">
          <a:xfrm>
            <a:off x="5324391" y="4951478"/>
            <a:ext cx="400694" cy="400110"/>
          </a:xfrm>
          <a:custGeom>
            <a:avLst/>
            <a:gdLst>
              <a:gd name="connsiteX0" fmla="*/ 238769 w 581459"/>
              <a:gd name="connsiteY0" fmla="*/ 505245 h 580612"/>
              <a:gd name="connsiteX1" fmla="*/ 238769 w 581459"/>
              <a:gd name="connsiteY1" fmla="*/ 533685 h 580612"/>
              <a:gd name="connsiteX2" fmla="*/ 261553 w 581459"/>
              <a:gd name="connsiteY2" fmla="*/ 555993 h 580612"/>
              <a:gd name="connsiteX3" fmla="*/ 323497 w 581459"/>
              <a:gd name="connsiteY3" fmla="*/ 555993 h 580612"/>
              <a:gd name="connsiteX4" fmla="*/ 346281 w 581459"/>
              <a:gd name="connsiteY4" fmla="*/ 533685 h 580612"/>
              <a:gd name="connsiteX5" fmla="*/ 346192 w 581459"/>
              <a:gd name="connsiteY5" fmla="*/ 533685 h 580612"/>
              <a:gd name="connsiteX6" fmla="*/ 346192 w 581459"/>
              <a:gd name="connsiteY6" fmla="*/ 505245 h 580612"/>
              <a:gd name="connsiteX7" fmla="*/ 519573 w 581459"/>
              <a:gd name="connsiteY7" fmla="*/ 266808 h 580612"/>
              <a:gd name="connsiteX8" fmla="*/ 581459 w 581459"/>
              <a:gd name="connsiteY8" fmla="*/ 266808 h 580612"/>
              <a:gd name="connsiteX9" fmla="*/ 581459 w 581459"/>
              <a:gd name="connsiteY9" fmla="*/ 291576 h 580612"/>
              <a:gd name="connsiteX10" fmla="*/ 519573 w 581459"/>
              <a:gd name="connsiteY10" fmla="*/ 291576 h 580612"/>
              <a:gd name="connsiteX11" fmla="*/ 0 w 581459"/>
              <a:gd name="connsiteY11" fmla="*/ 266808 h 580612"/>
              <a:gd name="connsiteX12" fmla="*/ 61956 w 581459"/>
              <a:gd name="connsiteY12" fmla="*/ 266808 h 580612"/>
              <a:gd name="connsiteX13" fmla="*/ 61956 w 581459"/>
              <a:gd name="connsiteY13" fmla="*/ 291576 h 580612"/>
              <a:gd name="connsiteX14" fmla="*/ 0 w 581459"/>
              <a:gd name="connsiteY14" fmla="*/ 291576 h 580612"/>
              <a:gd name="connsiteX15" fmla="*/ 290923 w 581459"/>
              <a:gd name="connsiteY15" fmla="*/ 121030 h 580612"/>
              <a:gd name="connsiteX16" fmla="*/ 153151 w 581459"/>
              <a:gd name="connsiteY16" fmla="*/ 236036 h 580612"/>
              <a:gd name="connsiteX17" fmla="*/ 187327 w 581459"/>
              <a:gd name="connsiteY17" fmla="*/ 343489 h 580612"/>
              <a:gd name="connsiteX18" fmla="*/ 237879 w 581459"/>
              <a:gd name="connsiteY18" fmla="*/ 469427 h 580612"/>
              <a:gd name="connsiteX19" fmla="*/ 237879 w 581459"/>
              <a:gd name="connsiteY19" fmla="*/ 480626 h 580612"/>
              <a:gd name="connsiteX20" fmla="*/ 345213 w 581459"/>
              <a:gd name="connsiteY20" fmla="*/ 480626 h 580612"/>
              <a:gd name="connsiteX21" fmla="*/ 345213 w 581459"/>
              <a:gd name="connsiteY21" fmla="*/ 469427 h 580612"/>
              <a:gd name="connsiteX22" fmla="*/ 393273 w 581459"/>
              <a:gd name="connsiteY22" fmla="*/ 344644 h 580612"/>
              <a:gd name="connsiteX23" fmla="*/ 429941 w 581459"/>
              <a:gd name="connsiteY23" fmla="*/ 254523 h 580612"/>
              <a:gd name="connsiteX24" fmla="*/ 290923 w 581459"/>
              <a:gd name="connsiteY24" fmla="*/ 121030 h 580612"/>
              <a:gd name="connsiteX25" fmla="*/ 290745 w 581459"/>
              <a:gd name="connsiteY25" fmla="*/ 96322 h 580612"/>
              <a:gd name="connsiteX26" fmla="*/ 455217 w 581459"/>
              <a:gd name="connsiteY26" fmla="*/ 254523 h 580612"/>
              <a:gd name="connsiteX27" fmla="*/ 410984 w 581459"/>
              <a:gd name="connsiteY27" fmla="*/ 361975 h 580612"/>
              <a:gd name="connsiteX28" fmla="*/ 370489 w 581459"/>
              <a:gd name="connsiteY28" fmla="*/ 469427 h 580612"/>
              <a:gd name="connsiteX29" fmla="*/ 370400 w 581459"/>
              <a:gd name="connsiteY29" fmla="*/ 533685 h 580612"/>
              <a:gd name="connsiteX30" fmla="*/ 322340 w 581459"/>
              <a:gd name="connsiteY30" fmla="*/ 580612 h 580612"/>
              <a:gd name="connsiteX31" fmla="*/ 260396 w 581459"/>
              <a:gd name="connsiteY31" fmla="*/ 580612 h 580612"/>
              <a:gd name="connsiteX32" fmla="*/ 212336 w 581459"/>
              <a:gd name="connsiteY32" fmla="*/ 533685 h 580612"/>
              <a:gd name="connsiteX33" fmla="*/ 212425 w 581459"/>
              <a:gd name="connsiteY33" fmla="*/ 469427 h 580612"/>
              <a:gd name="connsiteX34" fmla="*/ 169527 w 581459"/>
              <a:gd name="connsiteY34" fmla="*/ 359486 h 580612"/>
              <a:gd name="connsiteX35" fmla="*/ 129032 w 581459"/>
              <a:gd name="connsiteY35" fmla="*/ 232215 h 580612"/>
              <a:gd name="connsiteX36" fmla="*/ 290745 w 581459"/>
              <a:gd name="connsiteY36" fmla="*/ 96322 h 580612"/>
              <a:gd name="connsiteX37" fmla="*/ 487166 w 581459"/>
              <a:gd name="connsiteY37" fmla="*/ 72612 h 580612"/>
              <a:gd name="connsiteX38" fmla="*/ 504967 w 581459"/>
              <a:gd name="connsiteY38" fmla="*/ 90297 h 580612"/>
              <a:gd name="connsiteX39" fmla="*/ 461621 w 581459"/>
              <a:gd name="connsiteY39" fmla="*/ 131887 h 580612"/>
              <a:gd name="connsiteX40" fmla="*/ 443998 w 581459"/>
              <a:gd name="connsiteY40" fmla="*/ 114202 h 580612"/>
              <a:gd name="connsiteX41" fmla="*/ 93866 w 581459"/>
              <a:gd name="connsiteY41" fmla="*/ 72541 h 580612"/>
              <a:gd name="connsiteX42" fmla="*/ 137109 w 581459"/>
              <a:gd name="connsiteY42" fmla="*/ 114144 h 580612"/>
              <a:gd name="connsiteX43" fmla="*/ 119403 w 581459"/>
              <a:gd name="connsiteY43" fmla="*/ 131745 h 580612"/>
              <a:gd name="connsiteX44" fmla="*/ 76070 w 581459"/>
              <a:gd name="connsiteY44" fmla="*/ 90142 h 580612"/>
              <a:gd name="connsiteX45" fmla="*/ 278098 w 581459"/>
              <a:gd name="connsiteY45" fmla="*/ 0 h 580612"/>
              <a:gd name="connsiteX46" fmla="*/ 303360 w 581459"/>
              <a:gd name="connsiteY46" fmla="*/ 0 h 580612"/>
              <a:gd name="connsiteX47" fmla="*/ 303360 w 581459"/>
              <a:gd name="connsiteY47" fmla="*/ 59204 h 580612"/>
              <a:gd name="connsiteX48" fmla="*/ 278098 w 581459"/>
              <a:gd name="connsiteY48" fmla="*/ 59204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1459" h="580612">
                <a:moveTo>
                  <a:pt x="238769" y="505245"/>
                </a:moveTo>
                <a:lnTo>
                  <a:pt x="238769" y="533685"/>
                </a:lnTo>
                <a:cubicBezTo>
                  <a:pt x="238769" y="546128"/>
                  <a:pt x="248915" y="555993"/>
                  <a:pt x="261553" y="555993"/>
                </a:cubicBezTo>
                <a:lnTo>
                  <a:pt x="323497" y="555993"/>
                </a:lnTo>
                <a:cubicBezTo>
                  <a:pt x="336224" y="555993"/>
                  <a:pt x="346281" y="546039"/>
                  <a:pt x="346281" y="533685"/>
                </a:cubicBezTo>
                <a:lnTo>
                  <a:pt x="346192" y="533685"/>
                </a:lnTo>
                <a:lnTo>
                  <a:pt x="346192" y="505245"/>
                </a:lnTo>
                <a:close/>
                <a:moveTo>
                  <a:pt x="519573" y="266808"/>
                </a:moveTo>
                <a:lnTo>
                  <a:pt x="581459" y="266808"/>
                </a:lnTo>
                <a:lnTo>
                  <a:pt x="581459" y="291576"/>
                </a:lnTo>
                <a:lnTo>
                  <a:pt x="519573" y="291576"/>
                </a:lnTo>
                <a:close/>
                <a:moveTo>
                  <a:pt x="0" y="266808"/>
                </a:moveTo>
                <a:lnTo>
                  <a:pt x="61956" y="266808"/>
                </a:lnTo>
                <a:lnTo>
                  <a:pt x="61956" y="291576"/>
                </a:lnTo>
                <a:lnTo>
                  <a:pt x="0" y="291576"/>
                </a:lnTo>
                <a:close/>
                <a:moveTo>
                  <a:pt x="290923" y="121030"/>
                </a:moveTo>
                <a:cubicBezTo>
                  <a:pt x="217231" y="121030"/>
                  <a:pt x="162051" y="176756"/>
                  <a:pt x="153151" y="236036"/>
                </a:cubicBezTo>
                <a:cubicBezTo>
                  <a:pt x="148167" y="275587"/>
                  <a:pt x="159559" y="313893"/>
                  <a:pt x="187327" y="343489"/>
                </a:cubicBezTo>
                <a:cubicBezTo>
                  <a:pt x="218833" y="378062"/>
                  <a:pt x="237879" y="423744"/>
                  <a:pt x="237879" y="469427"/>
                </a:cubicBezTo>
                <a:lnTo>
                  <a:pt x="237879" y="480626"/>
                </a:lnTo>
                <a:lnTo>
                  <a:pt x="345213" y="480626"/>
                </a:lnTo>
                <a:lnTo>
                  <a:pt x="345213" y="469427"/>
                </a:lnTo>
                <a:cubicBezTo>
                  <a:pt x="345213" y="421256"/>
                  <a:pt x="361767" y="376817"/>
                  <a:pt x="393273" y="344644"/>
                </a:cubicBezTo>
                <a:cubicBezTo>
                  <a:pt x="417303" y="319936"/>
                  <a:pt x="429941" y="287763"/>
                  <a:pt x="429941" y="254523"/>
                </a:cubicBezTo>
                <a:cubicBezTo>
                  <a:pt x="429941" y="181644"/>
                  <a:pt x="367997" y="121030"/>
                  <a:pt x="290923" y="121030"/>
                </a:cubicBezTo>
                <a:close/>
                <a:moveTo>
                  <a:pt x="290745" y="96322"/>
                </a:moveTo>
                <a:cubicBezTo>
                  <a:pt x="380457" y="96322"/>
                  <a:pt x="455128" y="166713"/>
                  <a:pt x="455217" y="254523"/>
                </a:cubicBezTo>
                <a:cubicBezTo>
                  <a:pt x="455217" y="294073"/>
                  <a:pt x="440087" y="332379"/>
                  <a:pt x="410984" y="361975"/>
                </a:cubicBezTo>
                <a:cubicBezTo>
                  <a:pt x="384373" y="389082"/>
                  <a:pt x="370489" y="427477"/>
                  <a:pt x="370489" y="469427"/>
                </a:cubicBezTo>
                <a:lnTo>
                  <a:pt x="370400" y="533685"/>
                </a:lnTo>
                <a:cubicBezTo>
                  <a:pt x="370400" y="559637"/>
                  <a:pt x="348951" y="580612"/>
                  <a:pt x="322340" y="580612"/>
                </a:cubicBezTo>
                <a:lnTo>
                  <a:pt x="260396" y="580612"/>
                </a:lnTo>
                <a:cubicBezTo>
                  <a:pt x="233785" y="580612"/>
                  <a:pt x="212336" y="559637"/>
                  <a:pt x="212336" y="533685"/>
                </a:cubicBezTo>
                <a:lnTo>
                  <a:pt x="212425" y="469427"/>
                </a:lnTo>
                <a:cubicBezTo>
                  <a:pt x="212425" y="428722"/>
                  <a:pt x="197295" y="389082"/>
                  <a:pt x="169527" y="359486"/>
                </a:cubicBezTo>
                <a:cubicBezTo>
                  <a:pt x="137932" y="324913"/>
                  <a:pt x="122713" y="279142"/>
                  <a:pt x="129032" y="232215"/>
                </a:cubicBezTo>
                <a:cubicBezTo>
                  <a:pt x="139089" y="161824"/>
                  <a:pt x="202724" y="96322"/>
                  <a:pt x="290745" y="96322"/>
                </a:cubicBezTo>
                <a:close/>
                <a:moveTo>
                  <a:pt x="487166" y="72612"/>
                </a:moveTo>
                <a:lnTo>
                  <a:pt x="504967" y="90297"/>
                </a:lnTo>
                <a:lnTo>
                  <a:pt x="461621" y="131887"/>
                </a:lnTo>
                <a:lnTo>
                  <a:pt x="443998" y="114202"/>
                </a:lnTo>
                <a:close/>
                <a:moveTo>
                  <a:pt x="93866" y="72541"/>
                </a:moveTo>
                <a:lnTo>
                  <a:pt x="137109" y="114144"/>
                </a:lnTo>
                <a:lnTo>
                  <a:pt x="119403" y="131745"/>
                </a:lnTo>
                <a:lnTo>
                  <a:pt x="76070" y="90142"/>
                </a:lnTo>
                <a:close/>
                <a:moveTo>
                  <a:pt x="278098" y="0"/>
                </a:moveTo>
                <a:lnTo>
                  <a:pt x="303360" y="0"/>
                </a:lnTo>
                <a:lnTo>
                  <a:pt x="303360" y="59204"/>
                </a:lnTo>
                <a:lnTo>
                  <a:pt x="278098" y="59204"/>
                </a:lnTo>
                <a:close/>
              </a:path>
            </a:pathLst>
          </a:custGeom>
          <a:solidFill>
            <a:schemeClr val="bg1"/>
          </a:solidFill>
          <a:ln>
            <a:noFill/>
          </a:ln>
        </p:spPr>
        <p:txBody>
          <a:bodyPr/>
          <a:lstStyle/>
          <a:p>
            <a:endParaRPr lang="zh-CN" altLang="en-US"/>
          </a:p>
        </p:txBody>
      </p:sp>
      <p:grpSp>
        <p:nvGrpSpPr>
          <p:cNvPr id="95" name="组合 94">
            <a:extLst>
              <a:ext uri="{FF2B5EF4-FFF2-40B4-BE49-F238E27FC236}">
                <a16:creationId xmlns:a16="http://schemas.microsoft.com/office/drawing/2014/main" id="{9DB2C919-5270-4115-87E1-BF55C8940778}"/>
              </a:ext>
            </a:extLst>
          </p:cNvPr>
          <p:cNvGrpSpPr/>
          <p:nvPr/>
        </p:nvGrpSpPr>
        <p:grpSpPr>
          <a:xfrm>
            <a:off x="5251227" y="4754396"/>
            <a:ext cx="6478191" cy="483869"/>
            <a:chOff x="5973810" y="3884501"/>
            <a:chExt cx="6478191" cy="483869"/>
          </a:xfrm>
        </p:grpSpPr>
        <p:grpSp>
          <p:nvGrpSpPr>
            <p:cNvPr id="96" name="组合 95">
              <a:extLst>
                <a:ext uri="{FF2B5EF4-FFF2-40B4-BE49-F238E27FC236}">
                  <a16:creationId xmlns:a16="http://schemas.microsoft.com/office/drawing/2014/main" id="{5CDFF9E5-42AC-47DC-B710-B2654F934C8B}"/>
                </a:ext>
              </a:extLst>
            </p:cNvPr>
            <p:cNvGrpSpPr/>
            <p:nvPr/>
          </p:nvGrpSpPr>
          <p:grpSpPr>
            <a:xfrm>
              <a:off x="5973810" y="3884501"/>
              <a:ext cx="6478191" cy="483869"/>
              <a:chOff x="217714" y="1511032"/>
              <a:chExt cx="6478191" cy="483869"/>
            </a:xfrm>
          </p:grpSpPr>
          <p:grpSp>
            <p:nvGrpSpPr>
              <p:cNvPr id="98" name="组合 97">
                <a:extLst>
                  <a:ext uri="{FF2B5EF4-FFF2-40B4-BE49-F238E27FC236}">
                    <a16:creationId xmlns:a16="http://schemas.microsoft.com/office/drawing/2014/main" id="{F175E093-173D-4FA7-B83B-682C362A2D82}"/>
                  </a:ext>
                </a:extLst>
              </p:cNvPr>
              <p:cNvGrpSpPr/>
              <p:nvPr/>
            </p:nvGrpSpPr>
            <p:grpSpPr>
              <a:xfrm>
                <a:off x="217714" y="1526825"/>
                <a:ext cx="6478191" cy="468076"/>
                <a:chOff x="217714" y="1526825"/>
                <a:chExt cx="6478191" cy="468076"/>
              </a:xfrm>
            </p:grpSpPr>
            <p:cxnSp>
              <p:nvCxnSpPr>
                <p:cNvPr id="100" name="直接连接符 99">
                  <a:extLst>
                    <a:ext uri="{FF2B5EF4-FFF2-40B4-BE49-F238E27FC236}">
                      <a16:creationId xmlns:a16="http://schemas.microsoft.com/office/drawing/2014/main" id="{F343F763-2B20-4798-9C13-D052C63A8CFD}"/>
                    </a:ext>
                  </a:extLst>
                </p:cNvPr>
                <p:cNvCxnSpPr>
                  <a:cxnSpLocks/>
                </p:cNvCxnSpPr>
                <p:nvPr/>
              </p:nvCxnSpPr>
              <p:spPr>
                <a:xfrm>
                  <a:off x="217714" y="1531424"/>
                  <a:ext cx="6478191" cy="2026"/>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DC322E75-7D28-4EE0-A3FC-A7364B53B171}"/>
                    </a:ext>
                  </a:extLst>
                </p:cNvPr>
                <p:cNvSpPr/>
                <p:nvPr/>
              </p:nvSpPr>
              <p:spPr>
                <a:xfrm>
                  <a:off x="217714" y="1526825"/>
                  <a:ext cx="498382" cy="46807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9" name="文本框 98">
                <a:extLst>
                  <a:ext uri="{FF2B5EF4-FFF2-40B4-BE49-F238E27FC236}">
                    <a16:creationId xmlns:a16="http://schemas.microsoft.com/office/drawing/2014/main" id="{AF55F941-09E1-42E4-87BC-31FE32F9937C}"/>
                  </a:ext>
                </a:extLst>
              </p:cNvPr>
              <p:cNvSpPr txBox="1"/>
              <p:nvPr/>
            </p:nvSpPr>
            <p:spPr>
              <a:xfrm>
                <a:off x="680721" y="1511032"/>
                <a:ext cx="1167307" cy="400110"/>
              </a:xfrm>
              <a:prstGeom prst="rect">
                <a:avLst/>
              </a:prstGeom>
              <a:noFill/>
            </p:spPr>
            <p:txBody>
              <a:bodyPr wrap="none" rtlCol="0">
                <a:spAutoFit/>
              </a:bodyPr>
              <a:lstStyle/>
              <a:p>
                <a:r>
                  <a:rPr lang="en-US" altLang="zh-CN" sz="2000" b="1">
                    <a:solidFill>
                      <a:schemeClr val="accent2">
                        <a:lumMod val="50000"/>
                      </a:schemeClr>
                    </a:solidFill>
                  </a:rPr>
                  <a:t>Insights</a:t>
                </a:r>
                <a:endParaRPr lang="zh-CN" altLang="en-US" sz="2000" b="1">
                  <a:solidFill>
                    <a:schemeClr val="accent2">
                      <a:lumMod val="50000"/>
                    </a:schemeClr>
                  </a:solidFill>
                </a:endParaRPr>
              </a:p>
            </p:txBody>
          </p:sp>
        </p:grpSp>
        <p:sp>
          <p:nvSpPr>
            <p:cNvPr id="97" name="light-bulb_116338">
              <a:extLst>
                <a:ext uri="{FF2B5EF4-FFF2-40B4-BE49-F238E27FC236}">
                  <a16:creationId xmlns:a16="http://schemas.microsoft.com/office/drawing/2014/main" id="{EA09BD01-ED5A-48F4-95E0-295D246C6145}"/>
                </a:ext>
              </a:extLst>
            </p:cNvPr>
            <p:cNvSpPr>
              <a:spLocks noChangeAspect="1"/>
            </p:cNvSpPr>
            <p:nvPr/>
          </p:nvSpPr>
          <p:spPr bwMode="auto">
            <a:xfrm>
              <a:off x="6022654" y="3934277"/>
              <a:ext cx="400694" cy="400110"/>
            </a:xfrm>
            <a:custGeom>
              <a:avLst/>
              <a:gdLst>
                <a:gd name="connsiteX0" fmla="*/ 238769 w 581459"/>
                <a:gd name="connsiteY0" fmla="*/ 505245 h 580612"/>
                <a:gd name="connsiteX1" fmla="*/ 238769 w 581459"/>
                <a:gd name="connsiteY1" fmla="*/ 533685 h 580612"/>
                <a:gd name="connsiteX2" fmla="*/ 261553 w 581459"/>
                <a:gd name="connsiteY2" fmla="*/ 555993 h 580612"/>
                <a:gd name="connsiteX3" fmla="*/ 323497 w 581459"/>
                <a:gd name="connsiteY3" fmla="*/ 555993 h 580612"/>
                <a:gd name="connsiteX4" fmla="*/ 346281 w 581459"/>
                <a:gd name="connsiteY4" fmla="*/ 533685 h 580612"/>
                <a:gd name="connsiteX5" fmla="*/ 346192 w 581459"/>
                <a:gd name="connsiteY5" fmla="*/ 533685 h 580612"/>
                <a:gd name="connsiteX6" fmla="*/ 346192 w 581459"/>
                <a:gd name="connsiteY6" fmla="*/ 505245 h 580612"/>
                <a:gd name="connsiteX7" fmla="*/ 519573 w 581459"/>
                <a:gd name="connsiteY7" fmla="*/ 266808 h 580612"/>
                <a:gd name="connsiteX8" fmla="*/ 581459 w 581459"/>
                <a:gd name="connsiteY8" fmla="*/ 266808 h 580612"/>
                <a:gd name="connsiteX9" fmla="*/ 581459 w 581459"/>
                <a:gd name="connsiteY9" fmla="*/ 291576 h 580612"/>
                <a:gd name="connsiteX10" fmla="*/ 519573 w 581459"/>
                <a:gd name="connsiteY10" fmla="*/ 291576 h 580612"/>
                <a:gd name="connsiteX11" fmla="*/ 0 w 581459"/>
                <a:gd name="connsiteY11" fmla="*/ 266808 h 580612"/>
                <a:gd name="connsiteX12" fmla="*/ 61956 w 581459"/>
                <a:gd name="connsiteY12" fmla="*/ 266808 h 580612"/>
                <a:gd name="connsiteX13" fmla="*/ 61956 w 581459"/>
                <a:gd name="connsiteY13" fmla="*/ 291576 h 580612"/>
                <a:gd name="connsiteX14" fmla="*/ 0 w 581459"/>
                <a:gd name="connsiteY14" fmla="*/ 291576 h 580612"/>
                <a:gd name="connsiteX15" fmla="*/ 290923 w 581459"/>
                <a:gd name="connsiteY15" fmla="*/ 121030 h 580612"/>
                <a:gd name="connsiteX16" fmla="*/ 153151 w 581459"/>
                <a:gd name="connsiteY16" fmla="*/ 236036 h 580612"/>
                <a:gd name="connsiteX17" fmla="*/ 187327 w 581459"/>
                <a:gd name="connsiteY17" fmla="*/ 343489 h 580612"/>
                <a:gd name="connsiteX18" fmla="*/ 237879 w 581459"/>
                <a:gd name="connsiteY18" fmla="*/ 469427 h 580612"/>
                <a:gd name="connsiteX19" fmla="*/ 237879 w 581459"/>
                <a:gd name="connsiteY19" fmla="*/ 480626 h 580612"/>
                <a:gd name="connsiteX20" fmla="*/ 345213 w 581459"/>
                <a:gd name="connsiteY20" fmla="*/ 480626 h 580612"/>
                <a:gd name="connsiteX21" fmla="*/ 345213 w 581459"/>
                <a:gd name="connsiteY21" fmla="*/ 469427 h 580612"/>
                <a:gd name="connsiteX22" fmla="*/ 393273 w 581459"/>
                <a:gd name="connsiteY22" fmla="*/ 344644 h 580612"/>
                <a:gd name="connsiteX23" fmla="*/ 429941 w 581459"/>
                <a:gd name="connsiteY23" fmla="*/ 254523 h 580612"/>
                <a:gd name="connsiteX24" fmla="*/ 290923 w 581459"/>
                <a:gd name="connsiteY24" fmla="*/ 121030 h 580612"/>
                <a:gd name="connsiteX25" fmla="*/ 290745 w 581459"/>
                <a:gd name="connsiteY25" fmla="*/ 96322 h 580612"/>
                <a:gd name="connsiteX26" fmla="*/ 455217 w 581459"/>
                <a:gd name="connsiteY26" fmla="*/ 254523 h 580612"/>
                <a:gd name="connsiteX27" fmla="*/ 410984 w 581459"/>
                <a:gd name="connsiteY27" fmla="*/ 361975 h 580612"/>
                <a:gd name="connsiteX28" fmla="*/ 370489 w 581459"/>
                <a:gd name="connsiteY28" fmla="*/ 469427 h 580612"/>
                <a:gd name="connsiteX29" fmla="*/ 370400 w 581459"/>
                <a:gd name="connsiteY29" fmla="*/ 533685 h 580612"/>
                <a:gd name="connsiteX30" fmla="*/ 322340 w 581459"/>
                <a:gd name="connsiteY30" fmla="*/ 580612 h 580612"/>
                <a:gd name="connsiteX31" fmla="*/ 260396 w 581459"/>
                <a:gd name="connsiteY31" fmla="*/ 580612 h 580612"/>
                <a:gd name="connsiteX32" fmla="*/ 212336 w 581459"/>
                <a:gd name="connsiteY32" fmla="*/ 533685 h 580612"/>
                <a:gd name="connsiteX33" fmla="*/ 212425 w 581459"/>
                <a:gd name="connsiteY33" fmla="*/ 469427 h 580612"/>
                <a:gd name="connsiteX34" fmla="*/ 169527 w 581459"/>
                <a:gd name="connsiteY34" fmla="*/ 359486 h 580612"/>
                <a:gd name="connsiteX35" fmla="*/ 129032 w 581459"/>
                <a:gd name="connsiteY35" fmla="*/ 232215 h 580612"/>
                <a:gd name="connsiteX36" fmla="*/ 290745 w 581459"/>
                <a:gd name="connsiteY36" fmla="*/ 96322 h 580612"/>
                <a:gd name="connsiteX37" fmla="*/ 487166 w 581459"/>
                <a:gd name="connsiteY37" fmla="*/ 72612 h 580612"/>
                <a:gd name="connsiteX38" fmla="*/ 504967 w 581459"/>
                <a:gd name="connsiteY38" fmla="*/ 90297 h 580612"/>
                <a:gd name="connsiteX39" fmla="*/ 461621 w 581459"/>
                <a:gd name="connsiteY39" fmla="*/ 131887 h 580612"/>
                <a:gd name="connsiteX40" fmla="*/ 443998 w 581459"/>
                <a:gd name="connsiteY40" fmla="*/ 114202 h 580612"/>
                <a:gd name="connsiteX41" fmla="*/ 93866 w 581459"/>
                <a:gd name="connsiteY41" fmla="*/ 72541 h 580612"/>
                <a:gd name="connsiteX42" fmla="*/ 137109 w 581459"/>
                <a:gd name="connsiteY42" fmla="*/ 114144 h 580612"/>
                <a:gd name="connsiteX43" fmla="*/ 119403 w 581459"/>
                <a:gd name="connsiteY43" fmla="*/ 131745 h 580612"/>
                <a:gd name="connsiteX44" fmla="*/ 76070 w 581459"/>
                <a:gd name="connsiteY44" fmla="*/ 90142 h 580612"/>
                <a:gd name="connsiteX45" fmla="*/ 278098 w 581459"/>
                <a:gd name="connsiteY45" fmla="*/ 0 h 580612"/>
                <a:gd name="connsiteX46" fmla="*/ 303360 w 581459"/>
                <a:gd name="connsiteY46" fmla="*/ 0 h 580612"/>
                <a:gd name="connsiteX47" fmla="*/ 303360 w 581459"/>
                <a:gd name="connsiteY47" fmla="*/ 59204 h 580612"/>
                <a:gd name="connsiteX48" fmla="*/ 278098 w 581459"/>
                <a:gd name="connsiteY48" fmla="*/ 59204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1459" h="580612">
                  <a:moveTo>
                    <a:pt x="238769" y="505245"/>
                  </a:moveTo>
                  <a:lnTo>
                    <a:pt x="238769" y="533685"/>
                  </a:lnTo>
                  <a:cubicBezTo>
                    <a:pt x="238769" y="546128"/>
                    <a:pt x="248915" y="555993"/>
                    <a:pt x="261553" y="555993"/>
                  </a:cubicBezTo>
                  <a:lnTo>
                    <a:pt x="323497" y="555993"/>
                  </a:lnTo>
                  <a:cubicBezTo>
                    <a:pt x="336224" y="555993"/>
                    <a:pt x="346281" y="546039"/>
                    <a:pt x="346281" y="533685"/>
                  </a:cubicBezTo>
                  <a:lnTo>
                    <a:pt x="346192" y="533685"/>
                  </a:lnTo>
                  <a:lnTo>
                    <a:pt x="346192" y="505245"/>
                  </a:lnTo>
                  <a:close/>
                  <a:moveTo>
                    <a:pt x="519573" y="266808"/>
                  </a:moveTo>
                  <a:lnTo>
                    <a:pt x="581459" y="266808"/>
                  </a:lnTo>
                  <a:lnTo>
                    <a:pt x="581459" y="291576"/>
                  </a:lnTo>
                  <a:lnTo>
                    <a:pt x="519573" y="291576"/>
                  </a:lnTo>
                  <a:close/>
                  <a:moveTo>
                    <a:pt x="0" y="266808"/>
                  </a:moveTo>
                  <a:lnTo>
                    <a:pt x="61956" y="266808"/>
                  </a:lnTo>
                  <a:lnTo>
                    <a:pt x="61956" y="291576"/>
                  </a:lnTo>
                  <a:lnTo>
                    <a:pt x="0" y="291576"/>
                  </a:lnTo>
                  <a:close/>
                  <a:moveTo>
                    <a:pt x="290923" y="121030"/>
                  </a:moveTo>
                  <a:cubicBezTo>
                    <a:pt x="217231" y="121030"/>
                    <a:pt x="162051" y="176756"/>
                    <a:pt x="153151" y="236036"/>
                  </a:cubicBezTo>
                  <a:cubicBezTo>
                    <a:pt x="148167" y="275587"/>
                    <a:pt x="159559" y="313893"/>
                    <a:pt x="187327" y="343489"/>
                  </a:cubicBezTo>
                  <a:cubicBezTo>
                    <a:pt x="218833" y="378062"/>
                    <a:pt x="237879" y="423744"/>
                    <a:pt x="237879" y="469427"/>
                  </a:cubicBezTo>
                  <a:lnTo>
                    <a:pt x="237879" y="480626"/>
                  </a:lnTo>
                  <a:lnTo>
                    <a:pt x="345213" y="480626"/>
                  </a:lnTo>
                  <a:lnTo>
                    <a:pt x="345213" y="469427"/>
                  </a:lnTo>
                  <a:cubicBezTo>
                    <a:pt x="345213" y="421256"/>
                    <a:pt x="361767" y="376817"/>
                    <a:pt x="393273" y="344644"/>
                  </a:cubicBezTo>
                  <a:cubicBezTo>
                    <a:pt x="417303" y="319936"/>
                    <a:pt x="429941" y="287763"/>
                    <a:pt x="429941" y="254523"/>
                  </a:cubicBezTo>
                  <a:cubicBezTo>
                    <a:pt x="429941" y="181644"/>
                    <a:pt x="367997" y="121030"/>
                    <a:pt x="290923" y="121030"/>
                  </a:cubicBezTo>
                  <a:close/>
                  <a:moveTo>
                    <a:pt x="290745" y="96322"/>
                  </a:moveTo>
                  <a:cubicBezTo>
                    <a:pt x="380457" y="96322"/>
                    <a:pt x="455128" y="166713"/>
                    <a:pt x="455217" y="254523"/>
                  </a:cubicBezTo>
                  <a:cubicBezTo>
                    <a:pt x="455217" y="294073"/>
                    <a:pt x="440087" y="332379"/>
                    <a:pt x="410984" y="361975"/>
                  </a:cubicBezTo>
                  <a:cubicBezTo>
                    <a:pt x="384373" y="389082"/>
                    <a:pt x="370489" y="427477"/>
                    <a:pt x="370489" y="469427"/>
                  </a:cubicBezTo>
                  <a:lnTo>
                    <a:pt x="370400" y="533685"/>
                  </a:lnTo>
                  <a:cubicBezTo>
                    <a:pt x="370400" y="559637"/>
                    <a:pt x="348951" y="580612"/>
                    <a:pt x="322340" y="580612"/>
                  </a:cubicBezTo>
                  <a:lnTo>
                    <a:pt x="260396" y="580612"/>
                  </a:lnTo>
                  <a:cubicBezTo>
                    <a:pt x="233785" y="580612"/>
                    <a:pt x="212336" y="559637"/>
                    <a:pt x="212336" y="533685"/>
                  </a:cubicBezTo>
                  <a:lnTo>
                    <a:pt x="212425" y="469427"/>
                  </a:lnTo>
                  <a:cubicBezTo>
                    <a:pt x="212425" y="428722"/>
                    <a:pt x="197295" y="389082"/>
                    <a:pt x="169527" y="359486"/>
                  </a:cubicBezTo>
                  <a:cubicBezTo>
                    <a:pt x="137932" y="324913"/>
                    <a:pt x="122713" y="279142"/>
                    <a:pt x="129032" y="232215"/>
                  </a:cubicBezTo>
                  <a:cubicBezTo>
                    <a:pt x="139089" y="161824"/>
                    <a:pt x="202724" y="96322"/>
                    <a:pt x="290745" y="96322"/>
                  </a:cubicBezTo>
                  <a:close/>
                  <a:moveTo>
                    <a:pt x="487166" y="72612"/>
                  </a:moveTo>
                  <a:lnTo>
                    <a:pt x="504967" y="90297"/>
                  </a:lnTo>
                  <a:lnTo>
                    <a:pt x="461621" y="131887"/>
                  </a:lnTo>
                  <a:lnTo>
                    <a:pt x="443998" y="114202"/>
                  </a:lnTo>
                  <a:close/>
                  <a:moveTo>
                    <a:pt x="93866" y="72541"/>
                  </a:moveTo>
                  <a:lnTo>
                    <a:pt x="137109" y="114144"/>
                  </a:lnTo>
                  <a:lnTo>
                    <a:pt x="119403" y="131745"/>
                  </a:lnTo>
                  <a:lnTo>
                    <a:pt x="76070" y="90142"/>
                  </a:lnTo>
                  <a:close/>
                  <a:moveTo>
                    <a:pt x="278098" y="0"/>
                  </a:moveTo>
                  <a:lnTo>
                    <a:pt x="303360" y="0"/>
                  </a:lnTo>
                  <a:lnTo>
                    <a:pt x="303360" y="59204"/>
                  </a:lnTo>
                  <a:lnTo>
                    <a:pt x="278098" y="59204"/>
                  </a:lnTo>
                  <a:close/>
                </a:path>
              </a:pathLst>
            </a:custGeom>
            <a:solidFill>
              <a:schemeClr val="bg1"/>
            </a:solidFill>
            <a:ln>
              <a:noFill/>
            </a:ln>
          </p:spPr>
          <p:txBody>
            <a:bodyPr/>
            <a:lstStyle/>
            <a:p>
              <a:endParaRPr lang="zh-CN" altLang="en-US"/>
            </a:p>
          </p:txBody>
        </p:sp>
      </p:grpSp>
      <p:sp>
        <p:nvSpPr>
          <p:cNvPr id="102" name="文本框 101">
            <a:extLst>
              <a:ext uri="{FF2B5EF4-FFF2-40B4-BE49-F238E27FC236}">
                <a16:creationId xmlns:a16="http://schemas.microsoft.com/office/drawing/2014/main" id="{E18DB9A5-F996-4874-86F5-937864B7E891}"/>
              </a:ext>
            </a:extLst>
          </p:cNvPr>
          <p:cNvSpPr txBox="1"/>
          <p:nvPr/>
        </p:nvSpPr>
        <p:spPr>
          <a:xfrm>
            <a:off x="6947644" y="4747452"/>
            <a:ext cx="4749393" cy="773738"/>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The online shopping market is expanding, but the retail market still dominates now. Profits mainly come from the in-store industry.</a:t>
            </a:r>
          </a:p>
        </p:txBody>
      </p:sp>
      <p:sp>
        <p:nvSpPr>
          <p:cNvPr id="21" name="文本框 20">
            <a:extLst>
              <a:ext uri="{FF2B5EF4-FFF2-40B4-BE49-F238E27FC236}">
                <a16:creationId xmlns:a16="http://schemas.microsoft.com/office/drawing/2014/main" id="{F86B54BA-0C48-4CCD-BF6D-2A2F797DA187}"/>
              </a:ext>
            </a:extLst>
          </p:cNvPr>
          <p:cNvSpPr txBox="1"/>
          <p:nvPr/>
        </p:nvSpPr>
        <p:spPr>
          <a:xfrm>
            <a:off x="6947644" y="5458730"/>
            <a:ext cx="4822870" cy="1754326"/>
          </a:xfrm>
          <a:prstGeom prst="rect">
            <a:avLst/>
          </a:prstGeom>
          <a:noFill/>
        </p:spPr>
        <p:txBody>
          <a:bodyPr wrap="square" rtlCol="0">
            <a:spAutoFit/>
          </a:bodyPr>
          <a:lstStyle/>
          <a:p>
            <a:pPr marL="171450" indent="-171450">
              <a:lnSpc>
                <a:spcPct val="200000"/>
              </a:lnSpc>
              <a:buFont typeface="Wingdings" panose="05000000000000000000" pitchFamily="2" charset="2"/>
              <a:buChar char="Ø"/>
            </a:pPr>
            <a:r>
              <a:rPr lang="en-US" altLang="zh-CN" sz="1200" dirty="0">
                <a:solidFill>
                  <a:schemeClr val="accent2">
                    <a:lumMod val="50000"/>
                  </a:schemeClr>
                </a:solidFill>
              </a:rPr>
              <a:t>Customers and the retailers want traditional retail industry to change step by step, which means the retail market will not disappear so quickly.</a:t>
            </a:r>
            <a:endParaRPr lang="zh-CN" altLang="en-US" sz="1200" dirty="0">
              <a:solidFill>
                <a:schemeClr val="accent2">
                  <a:lumMod val="50000"/>
                </a:schemeClr>
              </a:solidFill>
            </a:endParaRPr>
          </a:p>
          <a:p>
            <a:pPr>
              <a:lnSpc>
                <a:spcPct val="200000"/>
              </a:lnSpc>
            </a:pPr>
            <a:endParaRPr lang="zh-CN" altLang="en-US" dirty="0"/>
          </a:p>
        </p:txBody>
      </p:sp>
      <p:graphicFrame>
        <p:nvGraphicFramePr>
          <p:cNvPr id="84" name="图表 83">
            <a:extLst>
              <a:ext uri="{FF2B5EF4-FFF2-40B4-BE49-F238E27FC236}">
                <a16:creationId xmlns:a16="http://schemas.microsoft.com/office/drawing/2014/main" id="{30674354-BD07-47D8-9F09-D73A48D1F5D1}"/>
              </a:ext>
            </a:extLst>
          </p:cNvPr>
          <p:cNvGraphicFramePr/>
          <p:nvPr>
            <p:extLst>
              <p:ext uri="{D42A27DB-BD31-4B8C-83A1-F6EECF244321}">
                <p14:modId xmlns:p14="http://schemas.microsoft.com/office/powerpoint/2010/main" val="2162097208"/>
              </p:ext>
            </p:extLst>
          </p:nvPr>
        </p:nvGraphicFramePr>
        <p:xfrm>
          <a:off x="-401280" y="3400980"/>
          <a:ext cx="5654684" cy="3722674"/>
        </p:xfrm>
        <a:graphic>
          <a:graphicData uri="http://schemas.openxmlformats.org/drawingml/2006/chart">
            <c:chart xmlns:c="http://schemas.openxmlformats.org/drawingml/2006/chart" xmlns:r="http://schemas.openxmlformats.org/officeDocument/2006/relationships" r:id="rId13"/>
          </a:graphicData>
        </a:graphic>
      </p:graphicFrame>
    </p:spTree>
    <p:custDataLst>
      <p:tags r:id="rId2"/>
    </p:custDataLst>
    <p:extLst>
      <p:ext uri="{BB962C8B-B14F-4D97-AF65-F5344CB8AC3E}">
        <p14:creationId xmlns:p14="http://schemas.microsoft.com/office/powerpoint/2010/main" val="9298052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F8A3DCF3-5CF1-424B-BC1D-F3127FE8A43B}"/>
              </a:ext>
            </a:extLst>
          </p:cNvPr>
          <p:cNvGraphicFramePr>
            <a:graphicFrameLocks noChangeAspect="1"/>
          </p:cNvGraphicFramePr>
          <p:nvPr>
            <p:custDataLst>
              <p:tags r:id="rId3"/>
            </p:custDataLst>
          </p:nvPr>
        </p:nvGraphicFramePr>
        <p:xfrm>
          <a:off x="1591" y="1591"/>
          <a:ext cx="1588" cy="1588"/>
        </p:xfrm>
        <a:graphic>
          <a:graphicData uri="http://schemas.openxmlformats.org/presentationml/2006/ole">
            <mc:AlternateContent xmlns:mc="http://schemas.openxmlformats.org/markup-compatibility/2006">
              <mc:Choice xmlns:v="urn:schemas-microsoft-com:vml" Requires="v">
                <p:oleObj spid="_x0000_s59481" name="think-cell 幻灯片" r:id="rId7" imgW="532" imgH="533" progId="TCLayout.ActiveDocument.1">
                  <p:embed/>
                </p:oleObj>
              </mc:Choice>
              <mc:Fallback>
                <p:oleObj name="think-cell 幻灯片" r:id="rId7" imgW="532" imgH="533" progId="TCLayout.ActiveDocument.1">
                  <p:embed/>
                  <p:pic>
                    <p:nvPicPr>
                      <p:cNvPr id="3" name="对象 2" hidden="1">
                        <a:extLst>
                          <a:ext uri="{FF2B5EF4-FFF2-40B4-BE49-F238E27FC236}">
                            <a16:creationId xmlns:a16="http://schemas.microsoft.com/office/drawing/2014/main" id="{F8A3DCF3-5CF1-424B-BC1D-F3127FE8A43B}"/>
                          </a:ext>
                        </a:extLst>
                      </p:cNvPr>
                      <p:cNvPicPr/>
                      <p:nvPr/>
                    </p:nvPicPr>
                    <p:blipFill>
                      <a:blip r:embed="rId8"/>
                      <a:stretch>
                        <a:fillRect/>
                      </a:stretch>
                    </p:blipFill>
                    <p:spPr>
                      <a:xfrm>
                        <a:off x="1591" y="1591"/>
                        <a:ext cx="1588" cy="1588"/>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A48064BC-FAB0-44DD-A33F-D684D9D347D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200">
              <a:sym typeface="+mn-lt"/>
            </a:endParaRPr>
          </a:p>
        </p:txBody>
      </p:sp>
      <p:grpSp>
        <p:nvGrpSpPr>
          <p:cNvPr id="10" name="组合 9">
            <a:extLst>
              <a:ext uri="{FF2B5EF4-FFF2-40B4-BE49-F238E27FC236}">
                <a16:creationId xmlns:a16="http://schemas.microsoft.com/office/drawing/2014/main" id="{D449E37D-6187-40DF-94F4-D78DFD9367BE}"/>
              </a:ext>
            </a:extLst>
          </p:cNvPr>
          <p:cNvGrpSpPr/>
          <p:nvPr/>
        </p:nvGrpSpPr>
        <p:grpSpPr>
          <a:xfrm>
            <a:off x="0" y="421343"/>
            <a:ext cx="12192000" cy="950258"/>
            <a:chOff x="0" y="421342"/>
            <a:chExt cx="12192000" cy="950259"/>
          </a:xfrm>
        </p:grpSpPr>
        <p:sp>
          <p:nvSpPr>
            <p:cNvPr id="2" name="矩形 1">
              <a:extLst>
                <a:ext uri="{FF2B5EF4-FFF2-40B4-BE49-F238E27FC236}">
                  <a16:creationId xmlns:a16="http://schemas.microsoft.com/office/drawing/2014/main" id="{34E471BA-100D-4439-89C6-21B373CDA808}"/>
                </a:ext>
              </a:extLst>
            </p:cNvPr>
            <p:cNvSpPr/>
            <p:nvPr/>
          </p:nvSpPr>
          <p:spPr>
            <a:xfrm>
              <a:off x="0" y="421342"/>
              <a:ext cx="12192000" cy="95025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Changes in consumer perception">
              <a:extLst>
                <a:ext uri="{FF2B5EF4-FFF2-40B4-BE49-F238E27FC236}">
                  <a16:creationId xmlns:a16="http://schemas.microsoft.com/office/drawing/2014/main" id="{C3BEFF7E-23FA-46EC-BE69-A8D6431BB576}"/>
                </a:ext>
              </a:extLst>
            </p:cNvPr>
            <p:cNvSpPr txBox="1"/>
            <p:nvPr/>
          </p:nvSpPr>
          <p:spPr>
            <a:xfrm>
              <a:off x="0" y="448271"/>
              <a:ext cx="12192000" cy="830998"/>
            </a:xfrm>
            <a:prstGeom prst="rect">
              <a:avLst/>
            </a:prstGeom>
            <a:noFill/>
          </p:spPr>
          <p:txBody>
            <a:bodyPr wrap="square" rtlCol="0">
              <a:spAutoFit/>
            </a:bodyPr>
            <a:lstStyle/>
            <a:p>
              <a:r>
                <a:rPr lang="en-US" altLang="zh-CN" sz="2400" b="1" dirty="0">
                  <a:solidFill>
                    <a:schemeClr val="bg1"/>
                  </a:solidFill>
                </a:rPr>
                <a:t>New era</a:t>
              </a:r>
              <a:r>
                <a:rPr lang="zh-CN" altLang="en-US" sz="2400" b="1" dirty="0">
                  <a:solidFill>
                    <a:schemeClr val="bg1"/>
                  </a:solidFill>
                </a:rPr>
                <a:t> </a:t>
              </a:r>
              <a:r>
                <a:rPr lang="en-US" altLang="zh-CN" sz="2400" b="1" dirty="0">
                  <a:solidFill>
                    <a:schemeClr val="bg1"/>
                  </a:solidFill>
                </a:rPr>
                <a:t>and new trends have also brought opportunities for transformation and goals of the retail industry.</a:t>
              </a:r>
              <a:endParaRPr lang="zh-CN" altLang="en-US" sz="2400" b="1" dirty="0">
                <a:solidFill>
                  <a:schemeClr val="bg1"/>
                </a:solidFill>
              </a:endParaRPr>
            </a:p>
          </p:txBody>
        </p:sp>
      </p:grpSp>
      <p:grpSp>
        <p:nvGrpSpPr>
          <p:cNvPr id="23" name="组合 22">
            <a:extLst>
              <a:ext uri="{FF2B5EF4-FFF2-40B4-BE49-F238E27FC236}">
                <a16:creationId xmlns:a16="http://schemas.microsoft.com/office/drawing/2014/main" id="{D2D91E0C-5E8E-452F-9619-4EBB8C48FCA3}"/>
              </a:ext>
            </a:extLst>
          </p:cNvPr>
          <p:cNvGrpSpPr/>
          <p:nvPr/>
        </p:nvGrpSpPr>
        <p:grpSpPr>
          <a:xfrm>
            <a:off x="53123" y="1463933"/>
            <a:ext cx="5357462" cy="532151"/>
            <a:chOff x="53123" y="1463933"/>
            <a:chExt cx="5357462" cy="532151"/>
          </a:xfrm>
        </p:grpSpPr>
        <p:grpSp>
          <p:nvGrpSpPr>
            <p:cNvPr id="22" name="组合 21">
              <a:extLst>
                <a:ext uri="{FF2B5EF4-FFF2-40B4-BE49-F238E27FC236}">
                  <a16:creationId xmlns:a16="http://schemas.microsoft.com/office/drawing/2014/main" id="{FDA3F903-7CA0-4E49-BB7E-6183565DF59D}"/>
                </a:ext>
              </a:extLst>
            </p:cNvPr>
            <p:cNvGrpSpPr/>
            <p:nvPr/>
          </p:nvGrpSpPr>
          <p:grpSpPr>
            <a:xfrm>
              <a:off x="53123" y="1463933"/>
              <a:ext cx="5357462" cy="532151"/>
              <a:chOff x="53123" y="1463933"/>
              <a:chExt cx="5357462" cy="532151"/>
            </a:xfrm>
          </p:grpSpPr>
          <p:cxnSp>
            <p:nvCxnSpPr>
              <p:cNvPr id="175" name="直接连接符 174">
                <a:extLst>
                  <a:ext uri="{FF2B5EF4-FFF2-40B4-BE49-F238E27FC236}">
                    <a16:creationId xmlns:a16="http://schemas.microsoft.com/office/drawing/2014/main" id="{9CBA5945-81F6-4366-B22D-9C1A9E1177F6}"/>
                  </a:ext>
                </a:extLst>
              </p:cNvPr>
              <p:cNvCxnSpPr>
                <a:cxnSpLocks/>
              </p:cNvCxnSpPr>
              <p:nvPr/>
            </p:nvCxnSpPr>
            <p:spPr>
              <a:xfrm>
                <a:off x="53123" y="1473153"/>
                <a:ext cx="5357462" cy="19360"/>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ABE05C05-50DB-446E-B80E-F799262901EF}"/>
                  </a:ext>
                </a:extLst>
              </p:cNvPr>
              <p:cNvSpPr/>
              <p:nvPr/>
            </p:nvSpPr>
            <p:spPr>
              <a:xfrm>
                <a:off x="53123" y="1463933"/>
                <a:ext cx="537045" cy="5321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grpSp>
        <p:sp>
          <p:nvSpPr>
            <p:cNvPr id="178" name="文本框 177">
              <a:extLst>
                <a:ext uri="{FF2B5EF4-FFF2-40B4-BE49-F238E27FC236}">
                  <a16:creationId xmlns:a16="http://schemas.microsoft.com/office/drawing/2014/main" id="{5AEC6A20-C6E8-437C-9525-080883D05128}"/>
                </a:ext>
              </a:extLst>
            </p:cNvPr>
            <p:cNvSpPr txBox="1"/>
            <p:nvPr/>
          </p:nvSpPr>
          <p:spPr>
            <a:xfrm>
              <a:off x="514395" y="1562090"/>
              <a:ext cx="4831063" cy="369332"/>
            </a:xfrm>
            <a:prstGeom prst="rect">
              <a:avLst/>
            </a:prstGeom>
            <a:noFill/>
          </p:spPr>
          <p:txBody>
            <a:bodyPr wrap="square" rtlCol="0">
              <a:spAutoFit/>
            </a:bodyPr>
            <a:lstStyle/>
            <a:p>
              <a:r>
                <a:rPr lang="en-US" altLang="zh-CN" b="1" dirty="0">
                  <a:solidFill>
                    <a:schemeClr val="accent2">
                      <a:lumMod val="50000"/>
                    </a:schemeClr>
                  </a:solidFill>
                </a:rPr>
                <a:t>Circular economy is the new ticket </a:t>
              </a:r>
              <a:r>
                <a:rPr lang="zh-CN" altLang="en-US" b="1" dirty="0">
                  <a:solidFill>
                    <a:schemeClr val="accent2">
                      <a:lumMod val="50000"/>
                    </a:schemeClr>
                  </a:solidFill>
                </a:rPr>
                <a:t> </a:t>
              </a:r>
              <a:r>
                <a:rPr lang="en-US" altLang="zh-CN" b="1" dirty="0">
                  <a:solidFill>
                    <a:schemeClr val="accent2">
                      <a:lumMod val="50000"/>
                    </a:schemeClr>
                  </a:solidFill>
                </a:rPr>
                <a:t>to</a:t>
              </a:r>
              <a:r>
                <a:rPr lang="zh-CN" altLang="en-US" b="1" dirty="0">
                  <a:solidFill>
                    <a:schemeClr val="accent2">
                      <a:lumMod val="50000"/>
                    </a:schemeClr>
                  </a:solidFill>
                </a:rPr>
                <a:t> </a:t>
              </a:r>
              <a:r>
                <a:rPr lang="en-US" altLang="zh-CN" b="1" dirty="0">
                  <a:solidFill>
                    <a:schemeClr val="accent2">
                      <a:lumMod val="50000"/>
                    </a:schemeClr>
                  </a:solidFill>
                </a:rPr>
                <a:t>play</a:t>
              </a:r>
              <a:endParaRPr lang="zh-CN" altLang="en-US" b="1" dirty="0">
                <a:solidFill>
                  <a:schemeClr val="accent2">
                    <a:lumMod val="50000"/>
                  </a:schemeClr>
                </a:solidFill>
              </a:endParaRPr>
            </a:p>
          </p:txBody>
        </p:sp>
      </p:grpSp>
      <p:sp>
        <p:nvSpPr>
          <p:cNvPr id="63" name="文本框 62">
            <a:extLst>
              <a:ext uri="{FF2B5EF4-FFF2-40B4-BE49-F238E27FC236}">
                <a16:creationId xmlns:a16="http://schemas.microsoft.com/office/drawing/2014/main" id="{AF31B19C-8DA8-43E6-82BB-C0AEB28D164C}"/>
              </a:ext>
            </a:extLst>
          </p:cNvPr>
          <p:cNvSpPr txBox="1"/>
          <p:nvPr/>
        </p:nvSpPr>
        <p:spPr>
          <a:xfrm>
            <a:off x="0" y="6452376"/>
            <a:ext cx="5613981" cy="405624"/>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Source</a:t>
            </a:r>
            <a:r>
              <a:rPr lang="zh-CN" altLang="en-US" sz="1200" dirty="0">
                <a:solidFill>
                  <a:schemeClr val="accent2">
                    <a:lumMod val="50000"/>
                  </a:schemeClr>
                </a:solidFill>
              </a:rPr>
              <a:t>：</a:t>
            </a:r>
            <a:r>
              <a:rPr lang="en-US" altLang="zh-CN" sz="1200" dirty="0">
                <a:solidFill>
                  <a:schemeClr val="accent2">
                    <a:lumMod val="50000"/>
                  </a:schemeClr>
                </a:solidFill>
              </a:rPr>
              <a:t>Victorian Government</a:t>
            </a:r>
            <a:r>
              <a:rPr lang="zh-CN" altLang="en-US" sz="1200" dirty="0">
                <a:solidFill>
                  <a:schemeClr val="accent2">
                    <a:lumMod val="50000"/>
                  </a:schemeClr>
                </a:solidFill>
              </a:rPr>
              <a:t>；</a:t>
            </a:r>
            <a:r>
              <a:rPr lang="en-US" altLang="zh-CN" sz="1200" dirty="0">
                <a:solidFill>
                  <a:schemeClr val="accent2">
                    <a:lumMod val="50000"/>
                  </a:schemeClr>
                </a:solidFill>
              </a:rPr>
              <a:t>KPMG Australian ; Reserve Bank of Australia</a:t>
            </a:r>
            <a:endParaRPr lang="zh-CN" altLang="en-US" sz="1200" dirty="0">
              <a:solidFill>
                <a:schemeClr val="accent2">
                  <a:lumMod val="50000"/>
                </a:schemeClr>
              </a:solidFill>
            </a:endParaRPr>
          </a:p>
        </p:txBody>
      </p:sp>
      <p:sp>
        <p:nvSpPr>
          <p:cNvPr id="5" name="文本框 4">
            <a:extLst>
              <a:ext uri="{FF2B5EF4-FFF2-40B4-BE49-F238E27FC236}">
                <a16:creationId xmlns:a16="http://schemas.microsoft.com/office/drawing/2014/main" id="{9E3D8A27-1EE2-4664-A572-2DEED8A57C91}"/>
              </a:ext>
            </a:extLst>
          </p:cNvPr>
          <p:cNvSpPr txBox="1"/>
          <p:nvPr/>
        </p:nvSpPr>
        <p:spPr>
          <a:xfrm>
            <a:off x="11801017" y="6552577"/>
            <a:ext cx="288375" cy="369332"/>
          </a:xfrm>
          <a:prstGeom prst="rect">
            <a:avLst/>
          </a:prstGeom>
          <a:noFill/>
        </p:spPr>
        <p:txBody>
          <a:bodyPr wrap="square" rtlCol="0">
            <a:spAutoFit/>
          </a:bodyPr>
          <a:lstStyle/>
          <a:p>
            <a:r>
              <a:rPr lang="en-US" altLang="zh-CN" b="1" dirty="0"/>
              <a:t>8</a:t>
            </a:r>
            <a:endParaRPr lang="zh-CN" altLang="en-US" b="1" dirty="0"/>
          </a:p>
        </p:txBody>
      </p:sp>
      <p:cxnSp>
        <p:nvCxnSpPr>
          <p:cNvPr id="61" name="直接连接符 60">
            <a:extLst>
              <a:ext uri="{FF2B5EF4-FFF2-40B4-BE49-F238E27FC236}">
                <a16:creationId xmlns:a16="http://schemas.microsoft.com/office/drawing/2014/main" id="{9B2D5773-ADED-4314-8F68-5B6F967176E7}"/>
              </a:ext>
            </a:extLst>
          </p:cNvPr>
          <p:cNvCxnSpPr>
            <a:cxnSpLocks/>
          </p:cNvCxnSpPr>
          <p:nvPr/>
        </p:nvCxnSpPr>
        <p:spPr>
          <a:xfrm>
            <a:off x="5613981" y="1482342"/>
            <a:ext cx="6331223" cy="0"/>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876A3E63-35EB-4C06-BE39-938A1C6A9A9A}"/>
              </a:ext>
            </a:extLst>
          </p:cNvPr>
          <p:cNvSpPr/>
          <p:nvPr/>
        </p:nvSpPr>
        <p:spPr>
          <a:xfrm>
            <a:off x="5613981" y="1492513"/>
            <a:ext cx="537045" cy="50848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59" name="文本框 58">
            <a:extLst>
              <a:ext uri="{FF2B5EF4-FFF2-40B4-BE49-F238E27FC236}">
                <a16:creationId xmlns:a16="http://schemas.microsoft.com/office/drawing/2014/main" id="{A7BE538C-D911-4BFC-8717-BB1DF24EA1F2}"/>
              </a:ext>
            </a:extLst>
          </p:cNvPr>
          <p:cNvSpPr txBox="1"/>
          <p:nvPr/>
        </p:nvSpPr>
        <p:spPr>
          <a:xfrm>
            <a:off x="6151026" y="1445063"/>
            <a:ext cx="6066040" cy="646331"/>
          </a:xfrm>
          <a:prstGeom prst="rect">
            <a:avLst/>
          </a:prstGeom>
          <a:noFill/>
        </p:spPr>
        <p:txBody>
          <a:bodyPr wrap="square" rtlCol="0">
            <a:spAutoFit/>
          </a:bodyPr>
          <a:lstStyle/>
          <a:p>
            <a:r>
              <a:rPr lang="en-US" altLang="zh-CN" b="1" dirty="0">
                <a:solidFill>
                  <a:schemeClr val="accent2">
                    <a:lumMod val="50000"/>
                  </a:schemeClr>
                </a:solidFill>
              </a:rPr>
              <a:t>The impact of new payment platforms on retail industry shows no signs of slowing down</a:t>
            </a:r>
            <a:endParaRPr lang="zh-CN" altLang="en-US" b="1" dirty="0">
              <a:solidFill>
                <a:schemeClr val="accent2">
                  <a:lumMod val="50000"/>
                </a:schemeClr>
              </a:solidFill>
            </a:endParaRPr>
          </a:p>
        </p:txBody>
      </p:sp>
      <p:sp>
        <p:nvSpPr>
          <p:cNvPr id="94" name="light-bulb_116338">
            <a:extLst>
              <a:ext uri="{FF2B5EF4-FFF2-40B4-BE49-F238E27FC236}">
                <a16:creationId xmlns:a16="http://schemas.microsoft.com/office/drawing/2014/main" id="{35DD4354-D8C2-4D80-AF31-98B1BA339459}"/>
              </a:ext>
            </a:extLst>
          </p:cNvPr>
          <p:cNvSpPr>
            <a:spLocks noChangeAspect="1"/>
          </p:cNvSpPr>
          <p:nvPr/>
        </p:nvSpPr>
        <p:spPr bwMode="auto">
          <a:xfrm>
            <a:off x="5324391" y="4951478"/>
            <a:ext cx="400694" cy="400110"/>
          </a:xfrm>
          <a:custGeom>
            <a:avLst/>
            <a:gdLst>
              <a:gd name="connsiteX0" fmla="*/ 238769 w 581459"/>
              <a:gd name="connsiteY0" fmla="*/ 505245 h 580612"/>
              <a:gd name="connsiteX1" fmla="*/ 238769 w 581459"/>
              <a:gd name="connsiteY1" fmla="*/ 533685 h 580612"/>
              <a:gd name="connsiteX2" fmla="*/ 261553 w 581459"/>
              <a:gd name="connsiteY2" fmla="*/ 555993 h 580612"/>
              <a:gd name="connsiteX3" fmla="*/ 323497 w 581459"/>
              <a:gd name="connsiteY3" fmla="*/ 555993 h 580612"/>
              <a:gd name="connsiteX4" fmla="*/ 346281 w 581459"/>
              <a:gd name="connsiteY4" fmla="*/ 533685 h 580612"/>
              <a:gd name="connsiteX5" fmla="*/ 346192 w 581459"/>
              <a:gd name="connsiteY5" fmla="*/ 533685 h 580612"/>
              <a:gd name="connsiteX6" fmla="*/ 346192 w 581459"/>
              <a:gd name="connsiteY6" fmla="*/ 505245 h 580612"/>
              <a:gd name="connsiteX7" fmla="*/ 519573 w 581459"/>
              <a:gd name="connsiteY7" fmla="*/ 266808 h 580612"/>
              <a:gd name="connsiteX8" fmla="*/ 581459 w 581459"/>
              <a:gd name="connsiteY8" fmla="*/ 266808 h 580612"/>
              <a:gd name="connsiteX9" fmla="*/ 581459 w 581459"/>
              <a:gd name="connsiteY9" fmla="*/ 291576 h 580612"/>
              <a:gd name="connsiteX10" fmla="*/ 519573 w 581459"/>
              <a:gd name="connsiteY10" fmla="*/ 291576 h 580612"/>
              <a:gd name="connsiteX11" fmla="*/ 0 w 581459"/>
              <a:gd name="connsiteY11" fmla="*/ 266808 h 580612"/>
              <a:gd name="connsiteX12" fmla="*/ 61956 w 581459"/>
              <a:gd name="connsiteY12" fmla="*/ 266808 h 580612"/>
              <a:gd name="connsiteX13" fmla="*/ 61956 w 581459"/>
              <a:gd name="connsiteY13" fmla="*/ 291576 h 580612"/>
              <a:gd name="connsiteX14" fmla="*/ 0 w 581459"/>
              <a:gd name="connsiteY14" fmla="*/ 291576 h 580612"/>
              <a:gd name="connsiteX15" fmla="*/ 290923 w 581459"/>
              <a:gd name="connsiteY15" fmla="*/ 121030 h 580612"/>
              <a:gd name="connsiteX16" fmla="*/ 153151 w 581459"/>
              <a:gd name="connsiteY16" fmla="*/ 236036 h 580612"/>
              <a:gd name="connsiteX17" fmla="*/ 187327 w 581459"/>
              <a:gd name="connsiteY17" fmla="*/ 343489 h 580612"/>
              <a:gd name="connsiteX18" fmla="*/ 237879 w 581459"/>
              <a:gd name="connsiteY18" fmla="*/ 469427 h 580612"/>
              <a:gd name="connsiteX19" fmla="*/ 237879 w 581459"/>
              <a:gd name="connsiteY19" fmla="*/ 480626 h 580612"/>
              <a:gd name="connsiteX20" fmla="*/ 345213 w 581459"/>
              <a:gd name="connsiteY20" fmla="*/ 480626 h 580612"/>
              <a:gd name="connsiteX21" fmla="*/ 345213 w 581459"/>
              <a:gd name="connsiteY21" fmla="*/ 469427 h 580612"/>
              <a:gd name="connsiteX22" fmla="*/ 393273 w 581459"/>
              <a:gd name="connsiteY22" fmla="*/ 344644 h 580612"/>
              <a:gd name="connsiteX23" fmla="*/ 429941 w 581459"/>
              <a:gd name="connsiteY23" fmla="*/ 254523 h 580612"/>
              <a:gd name="connsiteX24" fmla="*/ 290923 w 581459"/>
              <a:gd name="connsiteY24" fmla="*/ 121030 h 580612"/>
              <a:gd name="connsiteX25" fmla="*/ 290745 w 581459"/>
              <a:gd name="connsiteY25" fmla="*/ 96322 h 580612"/>
              <a:gd name="connsiteX26" fmla="*/ 455217 w 581459"/>
              <a:gd name="connsiteY26" fmla="*/ 254523 h 580612"/>
              <a:gd name="connsiteX27" fmla="*/ 410984 w 581459"/>
              <a:gd name="connsiteY27" fmla="*/ 361975 h 580612"/>
              <a:gd name="connsiteX28" fmla="*/ 370489 w 581459"/>
              <a:gd name="connsiteY28" fmla="*/ 469427 h 580612"/>
              <a:gd name="connsiteX29" fmla="*/ 370400 w 581459"/>
              <a:gd name="connsiteY29" fmla="*/ 533685 h 580612"/>
              <a:gd name="connsiteX30" fmla="*/ 322340 w 581459"/>
              <a:gd name="connsiteY30" fmla="*/ 580612 h 580612"/>
              <a:gd name="connsiteX31" fmla="*/ 260396 w 581459"/>
              <a:gd name="connsiteY31" fmla="*/ 580612 h 580612"/>
              <a:gd name="connsiteX32" fmla="*/ 212336 w 581459"/>
              <a:gd name="connsiteY32" fmla="*/ 533685 h 580612"/>
              <a:gd name="connsiteX33" fmla="*/ 212425 w 581459"/>
              <a:gd name="connsiteY33" fmla="*/ 469427 h 580612"/>
              <a:gd name="connsiteX34" fmla="*/ 169527 w 581459"/>
              <a:gd name="connsiteY34" fmla="*/ 359486 h 580612"/>
              <a:gd name="connsiteX35" fmla="*/ 129032 w 581459"/>
              <a:gd name="connsiteY35" fmla="*/ 232215 h 580612"/>
              <a:gd name="connsiteX36" fmla="*/ 290745 w 581459"/>
              <a:gd name="connsiteY36" fmla="*/ 96322 h 580612"/>
              <a:gd name="connsiteX37" fmla="*/ 487166 w 581459"/>
              <a:gd name="connsiteY37" fmla="*/ 72612 h 580612"/>
              <a:gd name="connsiteX38" fmla="*/ 504967 w 581459"/>
              <a:gd name="connsiteY38" fmla="*/ 90297 h 580612"/>
              <a:gd name="connsiteX39" fmla="*/ 461621 w 581459"/>
              <a:gd name="connsiteY39" fmla="*/ 131887 h 580612"/>
              <a:gd name="connsiteX40" fmla="*/ 443998 w 581459"/>
              <a:gd name="connsiteY40" fmla="*/ 114202 h 580612"/>
              <a:gd name="connsiteX41" fmla="*/ 93866 w 581459"/>
              <a:gd name="connsiteY41" fmla="*/ 72541 h 580612"/>
              <a:gd name="connsiteX42" fmla="*/ 137109 w 581459"/>
              <a:gd name="connsiteY42" fmla="*/ 114144 h 580612"/>
              <a:gd name="connsiteX43" fmla="*/ 119403 w 581459"/>
              <a:gd name="connsiteY43" fmla="*/ 131745 h 580612"/>
              <a:gd name="connsiteX44" fmla="*/ 76070 w 581459"/>
              <a:gd name="connsiteY44" fmla="*/ 90142 h 580612"/>
              <a:gd name="connsiteX45" fmla="*/ 278098 w 581459"/>
              <a:gd name="connsiteY45" fmla="*/ 0 h 580612"/>
              <a:gd name="connsiteX46" fmla="*/ 303360 w 581459"/>
              <a:gd name="connsiteY46" fmla="*/ 0 h 580612"/>
              <a:gd name="connsiteX47" fmla="*/ 303360 w 581459"/>
              <a:gd name="connsiteY47" fmla="*/ 59204 h 580612"/>
              <a:gd name="connsiteX48" fmla="*/ 278098 w 581459"/>
              <a:gd name="connsiteY48" fmla="*/ 59204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1459" h="580612">
                <a:moveTo>
                  <a:pt x="238769" y="505245"/>
                </a:moveTo>
                <a:lnTo>
                  <a:pt x="238769" y="533685"/>
                </a:lnTo>
                <a:cubicBezTo>
                  <a:pt x="238769" y="546128"/>
                  <a:pt x="248915" y="555993"/>
                  <a:pt x="261553" y="555993"/>
                </a:cubicBezTo>
                <a:lnTo>
                  <a:pt x="323497" y="555993"/>
                </a:lnTo>
                <a:cubicBezTo>
                  <a:pt x="336224" y="555993"/>
                  <a:pt x="346281" y="546039"/>
                  <a:pt x="346281" y="533685"/>
                </a:cubicBezTo>
                <a:lnTo>
                  <a:pt x="346192" y="533685"/>
                </a:lnTo>
                <a:lnTo>
                  <a:pt x="346192" y="505245"/>
                </a:lnTo>
                <a:close/>
                <a:moveTo>
                  <a:pt x="519573" y="266808"/>
                </a:moveTo>
                <a:lnTo>
                  <a:pt x="581459" y="266808"/>
                </a:lnTo>
                <a:lnTo>
                  <a:pt x="581459" y="291576"/>
                </a:lnTo>
                <a:lnTo>
                  <a:pt x="519573" y="291576"/>
                </a:lnTo>
                <a:close/>
                <a:moveTo>
                  <a:pt x="0" y="266808"/>
                </a:moveTo>
                <a:lnTo>
                  <a:pt x="61956" y="266808"/>
                </a:lnTo>
                <a:lnTo>
                  <a:pt x="61956" y="291576"/>
                </a:lnTo>
                <a:lnTo>
                  <a:pt x="0" y="291576"/>
                </a:lnTo>
                <a:close/>
                <a:moveTo>
                  <a:pt x="290923" y="121030"/>
                </a:moveTo>
                <a:cubicBezTo>
                  <a:pt x="217231" y="121030"/>
                  <a:pt x="162051" y="176756"/>
                  <a:pt x="153151" y="236036"/>
                </a:cubicBezTo>
                <a:cubicBezTo>
                  <a:pt x="148167" y="275587"/>
                  <a:pt x="159559" y="313893"/>
                  <a:pt x="187327" y="343489"/>
                </a:cubicBezTo>
                <a:cubicBezTo>
                  <a:pt x="218833" y="378062"/>
                  <a:pt x="237879" y="423744"/>
                  <a:pt x="237879" y="469427"/>
                </a:cubicBezTo>
                <a:lnTo>
                  <a:pt x="237879" y="480626"/>
                </a:lnTo>
                <a:lnTo>
                  <a:pt x="345213" y="480626"/>
                </a:lnTo>
                <a:lnTo>
                  <a:pt x="345213" y="469427"/>
                </a:lnTo>
                <a:cubicBezTo>
                  <a:pt x="345213" y="421256"/>
                  <a:pt x="361767" y="376817"/>
                  <a:pt x="393273" y="344644"/>
                </a:cubicBezTo>
                <a:cubicBezTo>
                  <a:pt x="417303" y="319936"/>
                  <a:pt x="429941" y="287763"/>
                  <a:pt x="429941" y="254523"/>
                </a:cubicBezTo>
                <a:cubicBezTo>
                  <a:pt x="429941" y="181644"/>
                  <a:pt x="367997" y="121030"/>
                  <a:pt x="290923" y="121030"/>
                </a:cubicBezTo>
                <a:close/>
                <a:moveTo>
                  <a:pt x="290745" y="96322"/>
                </a:moveTo>
                <a:cubicBezTo>
                  <a:pt x="380457" y="96322"/>
                  <a:pt x="455128" y="166713"/>
                  <a:pt x="455217" y="254523"/>
                </a:cubicBezTo>
                <a:cubicBezTo>
                  <a:pt x="455217" y="294073"/>
                  <a:pt x="440087" y="332379"/>
                  <a:pt x="410984" y="361975"/>
                </a:cubicBezTo>
                <a:cubicBezTo>
                  <a:pt x="384373" y="389082"/>
                  <a:pt x="370489" y="427477"/>
                  <a:pt x="370489" y="469427"/>
                </a:cubicBezTo>
                <a:lnTo>
                  <a:pt x="370400" y="533685"/>
                </a:lnTo>
                <a:cubicBezTo>
                  <a:pt x="370400" y="559637"/>
                  <a:pt x="348951" y="580612"/>
                  <a:pt x="322340" y="580612"/>
                </a:cubicBezTo>
                <a:lnTo>
                  <a:pt x="260396" y="580612"/>
                </a:lnTo>
                <a:cubicBezTo>
                  <a:pt x="233785" y="580612"/>
                  <a:pt x="212336" y="559637"/>
                  <a:pt x="212336" y="533685"/>
                </a:cubicBezTo>
                <a:lnTo>
                  <a:pt x="212425" y="469427"/>
                </a:lnTo>
                <a:cubicBezTo>
                  <a:pt x="212425" y="428722"/>
                  <a:pt x="197295" y="389082"/>
                  <a:pt x="169527" y="359486"/>
                </a:cubicBezTo>
                <a:cubicBezTo>
                  <a:pt x="137932" y="324913"/>
                  <a:pt x="122713" y="279142"/>
                  <a:pt x="129032" y="232215"/>
                </a:cubicBezTo>
                <a:cubicBezTo>
                  <a:pt x="139089" y="161824"/>
                  <a:pt x="202724" y="96322"/>
                  <a:pt x="290745" y="96322"/>
                </a:cubicBezTo>
                <a:close/>
                <a:moveTo>
                  <a:pt x="487166" y="72612"/>
                </a:moveTo>
                <a:lnTo>
                  <a:pt x="504967" y="90297"/>
                </a:lnTo>
                <a:lnTo>
                  <a:pt x="461621" y="131887"/>
                </a:lnTo>
                <a:lnTo>
                  <a:pt x="443998" y="114202"/>
                </a:lnTo>
                <a:close/>
                <a:moveTo>
                  <a:pt x="93866" y="72541"/>
                </a:moveTo>
                <a:lnTo>
                  <a:pt x="137109" y="114144"/>
                </a:lnTo>
                <a:lnTo>
                  <a:pt x="119403" y="131745"/>
                </a:lnTo>
                <a:lnTo>
                  <a:pt x="76070" y="90142"/>
                </a:lnTo>
                <a:close/>
                <a:moveTo>
                  <a:pt x="278098" y="0"/>
                </a:moveTo>
                <a:lnTo>
                  <a:pt x="303360" y="0"/>
                </a:lnTo>
                <a:lnTo>
                  <a:pt x="303360" y="59204"/>
                </a:lnTo>
                <a:lnTo>
                  <a:pt x="278098" y="59204"/>
                </a:lnTo>
                <a:close/>
              </a:path>
            </a:pathLst>
          </a:custGeom>
          <a:solidFill>
            <a:schemeClr val="bg1"/>
          </a:solidFill>
          <a:ln>
            <a:noFill/>
          </a:ln>
        </p:spPr>
        <p:txBody>
          <a:bodyPr/>
          <a:lstStyle/>
          <a:p>
            <a:endParaRPr lang="zh-CN" altLang="en-US"/>
          </a:p>
        </p:txBody>
      </p:sp>
      <p:sp>
        <p:nvSpPr>
          <p:cNvPr id="83" name="文本框 82">
            <a:extLst>
              <a:ext uri="{FF2B5EF4-FFF2-40B4-BE49-F238E27FC236}">
                <a16:creationId xmlns:a16="http://schemas.microsoft.com/office/drawing/2014/main" id="{221894D0-DD08-4CB3-9EDF-C43C3E815BA9}"/>
              </a:ext>
            </a:extLst>
          </p:cNvPr>
          <p:cNvSpPr txBox="1"/>
          <p:nvPr/>
        </p:nvSpPr>
        <p:spPr>
          <a:xfrm>
            <a:off x="-28278" y="1831137"/>
            <a:ext cx="5520264" cy="1881734"/>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In response to a global environmental disaster, a cycle economy is the new ticket to play in retail. The circular economy gives new life to products and materials that would otherwise make their way to landfill, letting products have an infinite lifecycle through different uses. Globally, governments and industries are developing initiatives to promote the circular economy.  </a:t>
            </a:r>
          </a:p>
        </p:txBody>
      </p:sp>
      <p:grpSp>
        <p:nvGrpSpPr>
          <p:cNvPr id="140" name="组合 139">
            <a:extLst>
              <a:ext uri="{FF2B5EF4-FFF2-40B4-BE49-F238E27FC236}">
                <a16:creationId xmlns:a16="http://schemas.microsoft.com/office/drawing/2014/main" id="{87D5E4D0-9369-4AA9-ADA1-4562D1B0785F}"/>
              </a:ext>
            </a:extLst>
          </p:cNvPr>
          <p:cNvGrpSpPr/>
          <p:nvPr/>
        </p:nvGrpSpPr>
        <p:grpSpPr>
          <a:xfrm>
            <a:off x="6797" y="4627433"/>
            <a:ext cx="2298275" cy="2109810"/>
            <a:chOff x="1273262" y="4594501"/>
            <a:chExt cx="2200602" cy="1988349"/>
          </a:xfrm>
        </p:grpSpPr>
        <p:grpSp>
          <p:nvGrpSpPr>
            <p:cNvPr id="141" name="组合 140">
              <a:extLst>
                <a:ext uri="{FF2B5EF4-FFF2-40B4-BE49-F238E27FC236}">
                  <a16:creationId xmlns:a16="http://schemas.microsoft.com/office/drawing/2014/main" id="{F204070B-5440-4289-89F3-41D294070B14}"/>
                </a:ext>
              </a:extLst>
            </p:cNvPr>
            <p:cNvGrpSpPr/>
            <p:nvPr/>
          </p:nvGrpSpPr>
          <p:grpSpPr>
            <a:xfrm>
              <a:off x="1273262" y="4594501"/>
              <a:ext cx="2200602" cy="1988349"/>
              <a:chOff x="1273262" y="4594501"/>
              <a:chExt cx="2200602" cy="1988349"/>
            </a:xfrm>
          </p:grpSpPr>
          <p:grpSp>
            <p:nvGrpSpPr>
              <p:cNvPr id="143" name="组合 142">
                <a:extLst>
                  <a:ext uri="{FF2B5EF4-FFF2-40B4-BE49-F238E27FC236}">
                    <a16:creationId xmlns:a16="http://schemas.microsoft.com/office/drawing/2014/main" id="{8ED325E6-5534-4C10-AEAA-736A2C38B9E2}"/>
                  </a:ext>
                </a:extLst>
              </p:cNvPr>
              <p:cNvGrpSpPr/>
              <p:nvPr/>
            </p:nvGrpSpPr>
            <p:grpSpPr>
              <a:xfrm>
                <a:off x="1348503" y="4594501"/>
                <a:ext cx="2125361" cy="1988349"/>
                <a:chOff x="1348503" y="4594501"/>
                <a:chExt cx="2125361" cy="1988349"/>
              </a:xfrm>
            </p:grpSpPr>
            <p:grpSp>
              <p:nvGrpSpPr>
                <p:cNvPr id="145" name="组合 144">
                  <a:extLst>
                    <a:ext uri="{FF2B5EF4-FFF2-40B4-BE49-F238E27FC236}">
                      <a16:creationId xmlns:a16="http://schemas.microsoft.com/office/drawing/2014/main" id="{570FEC6A-E755-41C6-9F88-9E85E16B8B32}"/>
                    </a:ext>
                  </a:extLst>
                </p:cNvPr>
                <p:cNvGrpSpPr/>
                <p:nvPr/>
              </p:nvGrpSpPr>
              <p:grpSpPr>
                <a:xfrm>
                  <a:off x="1348503" y="4594501"/>
                  <a:ext cx="2125361" cy="1719499"/>
                  <a:chOff x="312183" y="4629711"/>
                  <a:chExt cx="2125361" cy="1719499"/>
                </a:xfrm>
              </p:grpSpPr>
              <p:grpSp>
                <p:nvGrpSpPr>
                  <p:cNvPr id="147" name="组合 146">
                    <a:extLst>
                      <a:ext uri="{FF2B5EF4-FFF2-40B4-BE49-F238E27FC236}">
                        <a16:creationId xmlns:a16="http://schemas.microsoft.com/office/drawing/2014/main" id="{291AD47E-2900-4A43-AFF3-C671631120F2}"/>
                      </a:ext>
                    </a:extLst>
                  </p:cNvPr>
                  <p:cNvGrpSpPr/>
                  <p:nvPr/>
                </p:nvGrpSpPr>
                <p:grpSpPr>
                  <a:xfrm>
                    <a:off x="312183" y="4629711"/>
                    <a:ext cx="1726454" cy="1719499"/>
                    <a:chOff x="312183" y="4629711"/>
                    <a:chExt cx="1726454" cy="1719499"/>
                  </a:xfrm>
                </p:grpSpPr>
                <p:grpSp>
                  <p:nvGrpSpPr>
                    <p:cNvPr id="150" name="组合 149">
                      <a:extLst>
                        <a:ext uri="{FF2B5EF4-FFF2-40B4-BE49-F238E27FC236}">
                          <a16:creationId xmlns:a16="http://schemas.microsoft.com/office/drawing/2014/main" id="{0C2A4BCF-033D-445E-9AB5-E0C8F414E913}"/>
                        </a:ext>
                      </a:extLst>
                    </p:cNvPr>
                    <p:cNvGrpSpPr/>
                    <p:nvPr/>
                  </p:nvGrpSpPr>
                  <p:grpSpPr>
                    <a:xfrm>
                      <a:off x="312183" y="4629711"/>
                      <a:ext cx="1726454" cy="1719499"/>
                      <a:chOff x="312183" y="4629711"/>
                      <a:chExt cx="1726454" cy="1719499"/>
                    </a:xfrm>
                  </p:grpSpPr>
                  <p:sp>
                    <p:nvSpPr>
                      <p:cNvPr id="152" name="ïṥlïḍe">
                        <a:extLst>
                          <a:ext uri="{FF2B5EF4-FFF2-40B4-BE49-F238E27FC236}">
                            <a16:creationId xmlns:a16="http://schemas.microsoft.com/office/drawing/2014/main" id="{CED296C1-CB01-4D70-B7CB-255C6E59E50C}"/>
                          </a:ext>
                        </a:extLst>
                      </p:cNvPr>
                      <p:cNvSpPr/>
                      <p:nvPr/>
                    </p:nvSpPr>
                    <p:spPr>
                      <a:xfrm>
                        <a:off x="514854" y="5366599"/>
                        <a:ext cx="908944" cy="982611"/>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chemeClr val="accent4">
                          <a:lumMod val="60000"/>
                          <a:lumOff val="40000"/>
                        </a:schemeClr>
                      </a:solidFill>
                      <a:ln w="12700">
                        <a:miter lim="400000"/>
                      </a:ln>
                    </p:spPr>
                    <p:txBody>
                      <a:bodyPr wrap="square" lIns="91440" tIns="45720" rIns="91440" bIns="45720" anchor="ctr">
                        <a:normAutofit/>
                      </a:bodyPr>
                      <a:lstStyle/>
                      <a:p>
                        <a:pPr algn="ctr"/>
                        <a:endParaRPr/>
                      </a:p>
                    </p:txBody>
                  </p:sp>
                  <p:sp>
                    <p:nvSpPr>
                      <p:cNvPr id="153" name="íşliďé">
                        <a:extLst>
                          <a:ext uri="{FF2B5EF4-FFF2-40B4-BE49-F238E27FC236}">
                            <a16:creationId xmlns:a16="http://schemas.microsoft.com/office/drawing/2014/main" id="{A5B6CC7C-0DDC-486D-9048-1EA22C7D96F5}"/>
                          </a:ext>
                        </a:extLst>
                      </p:cNvPr>
                      <p:cNvSpPr/>
                      <p:nvPr/>
                    </p:nvSpPr>
                    <p:spPr>
                      <a:xfrm rot="17288654">
                        <a:off x="1010665" y="5366599"/>
                        <a:ext cx="908944" cy="982611"/>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chemeClr val="accent2">
                          <a:lumMod val="60000"/>
                          <a:lumOff val="40000"/>
                        </a:schemeClr>
                      </a:solidFill>
                      <a:ln w="12700">
                        <a:miter lim="400000"/>
                      </a:ln>
                    </p:spPr>
                    <p:txBody>
                      <a:bodyPr wrap="square" lIns="91440" tIns="45720" rIns="91440" bIns="45720" anchor="ctr">
                        <a:normAutofit/>
                      </a:bodyPr>
                      <a:lstStyle/>
                      <a:p>
                        <a:pPr algn="ctr"/>
                        <a:endParaRPr dirty="0"/>
                      </a:p>
                    </p:txBody>
                  </p:sp>
                  <p:sp>
                    <p:nvSpPr>
                      <p:cNvPr id="154" name="íšḷîḓê">
                        <a:extLst>
                          <a:ext uri="{FF2B5EF4-FFF2-40B4-BE49-F238E27FC236}">
                            <a16:creationId xmlns:a16="http://schemas.microsoft.com/office/drawing/2014/main" id="{C3EABAC8-4400-4014-90DC-A7341A49C1F1}"/>
                          </a:ext>
                        </a:extLst>
                      </p:cNvPr>
                      <p:cNvSpPr/>
                      <p:nvPr/>
                    </p:nvSpPr>
                    <p:spPr>
                      <a:xfrm rot="12959466">
                        <a:off x="1129693" y="4899410"/>
                        <a:ext cx="908944" cy="982611"/>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chemeClr val="accent3">
                          <a:lumMod val="60000"/>
                          <a:lumOff val="40000"/>
                        </a:schemeClr>
                      </a:solidFill>
                      <a:ln w="12700">
                        <a:miter lim="400000"/>
                      </a:ln>
                    </p:spPr>
                    <p:txBody>
                      <a:bodyPr wrap="square" lIns="91440" tIns="45720" rIns="91440" bIns="45720" anchor="ctr">
                        <a:normAutofit/>
                      </a:bodyPr>
                      <a:lstStyle/>
                      <a:p>
                        <a:pPr algn="ctr"/>
                        <a:endParaRPr dirty="0"/>
                      </a:p>
                    </p:txBody>
                  </p:sp>
                  <p:sp>
                    <p:nvSpPr>
                      <p:cNvPr id="155" name="îşḻïḑe">
                        <a:extLst>
                          <a:ext uri="{FF2B5EF4-FFF2-40B4-BE49-F238E27FC236}">
                            <a16:creationId xmlns:a16="http://schemas.microsoft.com/office/drawing/2014/main" id="{5DAF8833-29CF-436D-A7A4-D8E4D3F8EBC5}"/>
                          </a:ext>
                        </a:extLst>
                      </p:cNvPr>
                      <p:cNvSpPr/>
                      <p:nvPr/>
                    </p:nvSpPr>
                    <p:spPr>
                      <a:xfrm rot="8630810">
                        <a:off x="725281" y="4629711"/>
                        <a:ext cx="908944" cy="982611"/>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chemeClr val="bg1">
                          <a:lumMod val="85000"/>
                        </a:schemeClr>
                      </a:solidFill>
                      <a:ln w="12700">
                        <a:miter lim="400000"/>
                      </a:ln>
                    </p:spPr>
                    <p:txBody>
                      <a:bodyPr wrap="square" lIns="91440" tIns="45720" rIns="91440" bIns="45720" anchor="ctr">
                        <a:normAutofit/>
                      </a:bodyPr>
                      <a:lstStyle/>
                      <a:p>
                        <a:pPr algn="ctr"/>
                        <a:endParaRPr/>
                      </a:p>
                    </p:txBody>
                  </p:sp>
                  <p:sp>
                    <p:nvSpPr>
                      <p:cNvPr id="156" name="ïšļiḍé">
                        <a:extLst>
                          <a:ext uri="{FF2B5EF4-FFF2-40B4-BE49-F238E27FC236}">
                            <a16:creationId xmlns:a16="http://schemas.microsoft.com/office/drawing/2014/main" id="{80D098A7-A4F6-47F5-AA45-9466E08B6CC8}"/>
                          </a:ext>
                        </a:extLst>
                      </p:cNvPr>
                      <p:cNvSpPr/>
                      <p:nvPr/>
                    </p:nvSpPr>
                    <p:spPr>
                      <a:xfrm rot="4339140">
                        <a:off x="349017" y="4916939"/>
                        <a:ext cx="908944" cy="982611"/>
                      </a:xfrm>
                      <a:custGeom>
                        <a:avLst/>
                        <a:gdLst/>
                        <a:ahLst/>
                        <a:cxnLst>
                          <a:cxn ang="0">
                            <a:pos x="wd2" y="hd2"/>
                          </a:cxn>
                          <a:cxn ang="5400000">
                            <a:pos x="wd2" y="hd2"/>
                          </a:cxn>
                          <a:cxn ang="10800000">
                            <a:pos x="wd2" y="hd2"/>
                          </a:cxn>
                          <a:cxn ang="16200000">
                            <a:pos x="wd2" y="hd2"/>
                          </a:cxn>
                        </a:cxnLst>
                        <a:rect l="0" t="0" r="r" b="b"/>
                        <a:pathLst>
                          <a:path w="21371" h="21600" extrusionOk="0">
                            <a:moveTo>
                              <a:pt x="5280" y="0"/>
                            </a:moveTo>
                            <a:cubicBezTo>
                              <a:pt x="3204" y="2259"/>
                              <a:pt x="1680" y="4913"/>
                              <a:pt x="813" y="7779"/>
                            </a:cubicBezTo>
                            <a:cubicBezTo>
                              <a:pt x="-25" y="10550"/>
                              <a:pt x="-229" y="13457"/>
                              <a:pt x="265" y="16300"/>
                            </a:cubicBezTo>
                            <a:cubicBezTo>
                              <a:pt x="404" y="17103"/>
                              <a:pt x="601" y="17902"/>
                              <a:pt x="990" y="18630"/>
                            </a:cubicBezTo>
                            <a:cubicBezTo>
                              <a:pt x="1931" y="20395"/>
                              <a:pt x="3832" y="21535"/>
                              <a:pt x="5941" y="21600"/>
                            </a:cubicBezTo>
                            <a:lnTo>
                              <a:pt x="21371" y="21600"/>
                            </a:lnTo>
                            <a:cubicBezTo>
                              <a:pt x="19419" y="21096"/>
                              <a:pt x="17565" y="20317"/>
                              <a:pt x="15869" y="19294"/>
                            </a:cubicBezTo>
                            <a:cubicBezTo>
                              <a:pt x="13027" y="17578"/>
                              <a:pt x="10708" y="15213"/>
                              <a:pt x="8727" y="12746"/>
                            </a:cubicBezTo>
                            <a:cubicBezTo>
                              <a:pt x="7014" y="10612"/>
                              <a:pt x="5505" y="8320"/>
                              <a:pt x="4932" y="5650"/>
                            </a:cubicBezTo>
                            <a:cubicBezTo>
                              <a:pt x="4529" y="3776"/>
                              <a:pt x="4646" y="1830"/>
                              <a:pt x="5280" y="0"/>
                            </a:cubicBezTo>
                            <a:close/>
                          </a:path>
                        </a:pathLst>
                      </a:custGeom>
                      <a:solidFill>
                        <a:schemeClr val="accent6">
                          <a:lumMod val="60000"/>
                          <a:lumOff val="40000"/>
                        </a:schemeClr>
                      </a:solidFill>
                      <a:ln w="12700">
                        <a:miter lim="400000"/>
                      </a:ln>
                    </p:spPr>
                    <p:txBody>
                      <a:bodyPr wrap="square" lIns="91440" tIns="45720" rIns="91440" bIns="45720" anchor="ctr">
                        <a:normAutofit/>
                      </a:bodyPr>
                      <a:lstStyle/>
                      <a:p>
                        <a:pPr algn="ctr"/>
                        <a:endParaRPr dirty="0"/>
                      </a:p>
                    </p:txBody>
                  </p:sp>
                </p:grpSp>
                <p:sp>
                  <p:nvSpPr>
                    <p:cNvPr id="151" name="îṡļîḑè">
                      <a:extLst>
                        <a:ext uri="{FF2B5EF4-FFF2-40B4-BE49-F238E27FC236}">
                          <a16:creationId xmlns:a16="http://schemas.microsoft.com/office/drawing/2014/main" id="{7359929F-2D16-439B-869A-2A459F7ABDED}"/>
                        </a:ext>
                      </a:extLst>
                    </p:cNvPr>
                    <p:cNvSpPr txBox="1"/>
                    <p:nvPr/>
                  </p:nvSpPr>
                  <p:spPr>
                    <a:xfrm>
                      <a:off x="856733" y="5367823"/>
                      <a:ext cx="709969" cy="321636"/>
                    </a:xfrm>
                    <a:prstGeom prst="rect">
                      <a:avLst/>
                    </a:prstGeom>
                    <a:noFill/>
                  </p:spPr>
                  <p:txBody>
                    <a:bodyPr wrap="square" lIns="91440" tIns="45720" rIns="91440" bIns="45720" anchor="ctr" anchorCtr="0">
                      <a:noAutofit/>
                    </a:bodyPr>
                    <a:lstStyle/>
                    <a:p>
                      <a:pPr algn="ctr"/>
                      <a:r>
                        <a:rPr lang="en-US" altLang="zh-CN" sz="1200" b="1" dirty="0">
                          <a:solidFill>
                            <a:schemeClr val="accent2">
                              <a:lumMod val="75000"/>
                            </a:schemeClr>
                          </a:solidFill>
                        </a:rPr>
                        <a:t>Infinite </a:t>
                      </a:r>
                    </a:p>
                    <a:p>
                      <a:pPr algn="ctr"/>
                      <a:r>
                        <a:rPr lang="en-US" altLang="zh-CN" sz="1200" b="1" dirty="0">
                          <a:solidFill>
                            <a:schemeClr val="accent2">
                              <a:lumMod val="75000"/>
                            </a:schemeClr>
                          </a:solidFill>
                        </a:rPr>
                        <a:t>cycle</a:t>
                      </a:r>
                    </a:p>
                    <a:p>
                      <a:pPr algn="ctr"/>
                      <a:r>
                        <a:rPr lang="en-US" altLang="zh-CN" sz="1200" b="1" dirty="0">
                          <a:solidFill>
                            <a:schemeClr val="accent2">
                              <a:lumMod val="75000"/>
                            </a:schemeClr>
                          </a:solidFill>
                        </a:rPr>
                        <a:t>loop</a:t>
                      </a:r>
                      <a:endParaRPr lang="zh-CN" altLang="en-US" sz="1200" b="1" dirty="0">
                        <a:solidFill>
                          <a:schemeClr val="accent2">
                            <a:lumMod val="75000"/>
                          </a:schemeClr>
                        </a:solidFill>
                      </a:endParaRPr>
                    </a:p>
                  </p:txBody>
                </p:sp>
              </p:grpSp>
              <p:sp>
                <p:nvSpPr>
                  <p:cNvPr id="148" name="文本框 147">
                    <a:extLst>
                      <a:ext uri="{FF2B5EF4-FFF2-40B4-BE49-F238E27FC236}">
                        <a16:creationId xmlns:a16="http://schemas.microsoft.com/office/drawing/2014/main" id="{0236D8D9-206C-4923-B6DF-0A255418A0B3}"/>
                      </a:ext>
                    </a:extLst>
                  </p:cNvPr>
                  <p:cNvSpPr txBox="1"/>
                  <p:nvPr/>
                </p:nvSpPr>
                <p:spPr>
                  <a:xfrm>
                    <a:off x="1637325" y="5192800"/>
                    <a:ext cx="800219" cy="215444"/>
                  </a:xfrm>
                  <a:prstGeom prst="rect">
                    <a:avLst/>
                  </a:prstGeom>
                  <a:noFill/>
                </p:spPr>
                <p:txBody>
                  <a:bodyPr wrap="square" rtlCol="0">
                    <a:spAutoFit/>
                  </a:bodyPr>
                  <a:lstStyle/>
                  <a:p>
                    <a:r>
                      <a:rPr lang="en-US" altLang="zh-CN" sz="800" b="1" dirty="0">
                        <a:solidFill>
                          <a:schemeClr val="bg1"/>
                        </a:solidFill>
                      </a:rPr>
                      <a:t>Produce</a:t>
                    </a:r>
                    <a:endParaRPr lang="zh-CN" altLang="en-US" sz="800" b="1" dirty="0">
                      <a:solidFill>
                        <a:schemeClr val="bg1"/>
                      </a:solidFill>
                    </a:endParaRPr>
                  </a:p>
                </p:txBody>
              </p:sp>
              <p:sp>
                <p:nvSpPr>
                  <p:cNvPr id="149" name="文本框 148">
                    <a:extLst>
                      <a:ext uri="{FF2B5EF4-FFF2-40B4-BE49-F238E27FC236}">
                        <a16:creationId xmlns:a16="http://schemas.microsoft.com/office/drawing/2014/main" id="{2EA89565-5868-4DA8-81ED-CB50A37B0563}"/>
                      </a:ext>
                    </a:extLst>
                  </p:cNvPr>
                  <p:cNvSpPr txBox="1"/>
                  <p:nvPr/>
                </p:nvSpPr>
                <p:spPr>
                  <a:xfrm>
                    <a:off x="1357220" y="5980495"/>
                    <a:ext cx="465192" cy="276999"/>
                  </a:xfrm>
                  <a:prstGeom prst="rect">
                    <a:avLst/>
                  </a:prstGeom>
                  <a:noFill/>
                </p:spPr>
                <p:txBody>
                  <a:bodyPr wrap="none" rtlCol="0">
                    <a:spAutoFit/>
                  </a:bodyPr>
                  <a:lstStyle/>
                  <a:p>
                    <a:r>
                      <a:rPr lang="en-US" altLang="zh-CN" sz="1200" b="1" dirty="0">
                        <a:solidFill>
                          <a:schemeClr val="bg1"/>
                        </a:solidFill>
                      </a:rPr>
                      <a:t>Use</a:t>
                    </a:r>
                    <a:endParaRPr lang="zh-CN" altLang="en-US" sz="1200" b="1" dirty="0">
                      <a:solidFill>
                        <a:schemeClr val="bg1"/>
                      </a:solidFill>
                    </a:endParaRPr>
                  </a:p>
                </p:txBody>
              </p:sp>
            </p:grpSp>
            <p:sp>
              <p:nvSpPr>
                <p:cNvPr id="146" name="îśḷîḑe">
                  <a:extLst>
                    <a:ext uri="{FF2B5EF4-FFF2-40B4-BE49-F238E27FC236}">
                      <a16:creationId xmlns:a16="http://schemas.microsoft.com/office/drawing/2014/main" id="{02D02DD6-CA09-467A-AD12-D96A4BE47A7E}"/>
                    </a:ext>
                  </a:extLst>
                </p:cNvPr>
                <p:cNvSpPr/>
                <p:nvPr/>
              </p:nvSpPr>
              <p:spPr>
                <a:xfrm>
                  <a:off x="1497252" y="5903820"/>
                  <a:ext cx="1496685" cy="679030"/>
                </a:xfrm>
                <a:prstGeom prst="rect">
                  <a:avLst/>
                </a:prstGeom>
              </p:spPr>
              <p:txBody>
                <a:bodyPr wrap="square" lIns="91440" tIns="45720" rIns="91440" bIns="45720">
                  <a:normAutofit/>
                </a:bodyPr>
                <a:lstStyle/>
                <a:p>
                  <a:r>
                    <a:rPr lang="en-US" altLang="zh-CN" sz="900" b="1" dirty="0">
                      <a:solidFill>
                        <a:schemeClr val="bg1"/>
                      </a:solidFill>
                      <a:effectLst/>
                      <a:latin typeface="Arial" panose="020B0604020202020204" pitchFamily="34" charset="0"/>
                      <a:cs typeface="Arial" panose="020B0604020202020204" pitchFamily="34" charset="0"/>
                    </a:rPr>
                    <a:t>Recover </a:t>
                  </a:r>
                </a:p>
                <a:p>
                  <a:r>
                    <a:rPr lang="en-US" altLang="zh-CN" sz="900" b="1" dirty="0">
                      <a:solidFill>
                        <a:schemeClr val="bg1"/>
                      </a:solidFill>
                      <a:effectLst/>
                      <a:latin typeface="Arial" panose="020B0604020202020204" pitchFamily="34" charset="0"/>
                      <a:cs typeface="Arial" panose="020B0604020202020204" pitchFamily="34" charset="0"/>
                    </a:rPr>
                    <a:t>&amp; Mange</a:t>
                  </a:r>
                </a:p>
              </p:txBody>
            </p:sp>
          </p:grpSp>
          <p:sp>
            <p:nvSpPr>
              <p:cNvPr id="144" name="îŝľiḑé">
                <a:extLst>
                  <a:ext uri="{FF2B5EF4-FFF2-40B4-BE49-F238E27FC236}">
                    <a16:creationId xmlns:a16="http://schemas.microsoft.com/office/drawing/2014/main" id="{1F39E162-09DF-43B5-9A99-E6D8C79EF1F5}"/>
                  </a:ext>
                </a:extLst>
              </p:cNvPr>
              <p:cNvSpPr/>
              <p:nvPr/>
            </p:nvSpPr>
            <p:spPr>
              <a:xfrm>
                <a:off x="1273262" y="5086057"/>
                <a:ext cx="1176917" cy="414363"/>
              </a:xfrm>
              <a:prstGeom prst="rect">
                <a:avLst/>
              </a:prstGeom>
            </p:spPr>
            <p:txBody>
              <a:bodyPr wrap="square" lIns="91440" tIns="45720" rIns="91440" bIns="45720">
                <a:noAutofit/>
              </a:bodyPr>
              <a:lstStyle/>
              <a:p>
                <a:r>
                  <a:rPr lang="en-US" altLang="zh-CN" sz="1000" b="1" dirty="0">
                    <a:solidFill>
                      <a:schemeClr val="bg1"/>
                    </a:solidFill>
                    <a:effectLst/>
                    <a:latin typeface="Arial" panose="020B0604020202020204" pitchFamily="34" charset="0"/>
                    <a:cs typeface="Arial" panose="020B0604020202020204" pitchFamily="34" charset="0"/>
                  </a:rPr>
                  <a:t>Recycle</a:t>
                </a:r>
              </a:p>
            </p:txBody>
          </p:sp>
        </p:grpSp>
        <p:sp>
          <p:nvSpPr>
            <p:cNvPr id="142" name="文本框 141">
              <a:extLst>
                <a:ext uri="{FF2B5EF4-FFF2-40B4-BE49-F238E27FC236}">
                  <a16:creationId xmlns:a16="http://schemas.microsoft.com/office/drawing/2014/main" id="{1FF72904-A543-4A2C-829F-1224B4CAEE10}"/>
                </a:ext>
              </a:extLst>
            </p:cNvPr>
            <p:cNvSpPr txBox="1"/>
            <p:nvPr/>
          </p:nvSpPr>
          <p:spPr>
            <a:xfrm>
              <a:off x="1839809" y="4644103"/>
              <a:ext cx="704039" cy="276999"/>
            </a:xfrm>
            <a:prstGeom prst="rect">
              <a:avLst/>
            </a:prstGeom>
            <a:noFill/>
          </p:spPr>
          <p:txBody>
            <a:bodyPr wrap="none" rtlCol="0">
              <a:spAutoFit/>
            </a:bodyPr>
            <a:lstStyle/>
            <a:p>
              <a:r>
                <a:rPr lang="en-US" altLang="zh-CN" sz="1200" b="1" dirty="0">
                  <a:solidFill>
                    <a:schemeClr val="bg1"/>
                  </a:solidFill>
                </a:rPr>
                <a:t>Extract</a:t>
              </a:r>
              <a:endParaRPr lang="zh-CN" altLang="en-US" sz="1200" b="1" dirty="0">
                <a:solidFill>
                  <a:schemeClr val="bg1"/>
                </a:solidFill>
              </a:endParaRPr>
            </a:p>
          </p:txBody>
        </p:sp>
      </p:grpSp>
      <p:sp>
        <p:nvSpPr>
          <p:cNvPr id="13" name="文本框 12">
            <a:extLst>
              <a:ext uri="{FF2B5EF4-FFF2-40B4-BE49-F238E27FC236}">
                <a16:creationId xmlns:a16="http://schemas.microsoft.com/office/drawing/2014/main" id="{36770A37-E90F-4937-9E31-495CA2AF9CAC}"/>
              </a:ext>
            </a:extLst>
          </p:cNvPr>
          <p:cNvSpPr txBox="1"/>
          <p:nvPr/>
        </p:nvSpPr>
        <p:spPr>
          <a:xfrm>
            <a:off x="-28278" y="3694243"/>
            <a:ext cx="954107" cy="369332"/>
          </a:xfrm>
          <a:prstGeom prst="rect">
            <a:avLst/>
          </a:prstGeom>
          <a:noFill/>
        </p:spPr>
        <p:txBody>
          <a:bodyPr wrap="none" rtlCol="0">
            <a:spAutoFit/>
          </a:bodyPr>
          <a:lstStyle/>
          <a:p>
            <a:r>
              <a:rPr lang="en-US" altLang="zh-CN" b="1" dirty="0">
                <a:solidFill>
                  <a:schemeClr val="accent4">
                    <a:lumMod val="75000"/>
                  </a:schemeClr>
                </a:solidFill>
                <a:latin typeface="Arial" panose="020B0604020202020204" pitchFamily="34" charset="0"/>
                <a:cs typeface="Arial" panose="020B0604020202020204" pitchFamily="34" charset="0"/>
              </a:rPr>
              <a:t>NEWS:</a:t>
            </a:r>
            <a:endParaRPr lang="zh-CN" altLang="en-US" dirty="0"/>
          </a:p>
        </p:txBody>
      </p:sp>
      <p:grpSp>
        <p:nvGrpSpPr>
          <p:cNvPr id="16" name="组合 15">
            <a:extLst>
              <a:ext uri="{FF2B5EF4-FFF2-40B4-BE49-F238E27FC236}">
                <a16:creationId xmlns:a16="http://schemas.microsoft.com/office/drawing/2014/main" id="{B7CA96E0-BF16-44D2-BE74-124E24B26F6E}"/>
              </a:ext>
            </a:extLst>
          </p:cNvPr>
          <p:cNvGrpSpPr/>
          <p:nvPr/>
        </p:nvGrpSpPr>
        <p:grpSpPr>
          <a:xfrm>
            <a:off x="798405" y="3665426"/>
            <a:ext cx="1000595" cy="556370"/>
            <a:chOff x="798405" y="3665426"/>
            <a:chExt cx="1000595" cy="556370"/>
          </a:xfrm>
        </p:grpSpPr>
        <p:sp>
          <p:nvSpPr>
            <p:cNvPr id="44" name="dollar-bag_17794">
              <a:extLst>
                <a:ext uri="{FF2B5EF4-FFF2-40B4-BE49-F238E27FC236}">
                  <a16:creationId xmlns:a16="http://schemas.microsoft.com/office/drawing/2014/main" id="{729CBCAD-9E35-4D3D-95D5-2F3FC7B14D72}"/>
                </a:ext>
              </a:extLst>
            </p:cNvPr>
            <p:cNvSpPr>
              <a:spLocks noChangeAspect="1"/>
            </p:cNvSpPr>
            <p:nvPr/>
          </p:nvSpPr>
          <p:spPr bwMode="auto">
            <a:xfrm>
              <a:off x="1117530" y="3665426"/>
              <a:ext cx="316731" cy="322441"/>
            </a:xfrm>
            <a:custGeom>
              <a:avLst/>
              <a:gdLst>
                <a:gd name="T0" fmla="*/ 3250 w 3635"/>
                <a:gd name="T1" fmla="*/ 2043 h 4701"/>
                <a:gd name="T2" fmla="*/ 2365 w 3635"/>
                <a:gd name="T3" fmla="*/ 1417 h 4701"/>
                <a:gd name="T4" fmla="*/ 2500 w 3635"/>
                <a:gd name="T5" fmla="*/ 1414 h 4701"/>
                <a:gd name="T6" fmla="*/ 3193 w 3635"/>
                <a:gd name="T7" fmla="*/ 1490 h 4701"/>
                <a:gd name="T8" fmla="*/ 3332 w 3635"/>
                <a:gd name="T9" fmla="*/ 1453 h 4701"/>
                <a:gd name="T10" fmla="*/ 2904 w 3635"/>
                <a:gd name="T11" fmla="*/ 1344 h 4701"/>
                <a:gd name="T12" fmla="*/ 2345 w 3635"/>
                <a:gd name="T13" fmla="*/ 1358 h 4701"/>
                <a:gd name="T14" fmla="*/ 2555 w 3635"/>
                <a:gd name="T15" fmla="*/ 1321 h 4701"/>
                <a:gd name="T16" fmla="*/ 3115 w 3635"/>
                <a:gd name="T17" fmla="*/ 1087 h 4701"/>
                <a:gd name="T18" fmla="*/ 3164 w 3635"/>
                <a:gd name="T19" fmla="*/ 986 h 4701"/>
                <a:gd name="T20" fmla="*/ 2816 w 3635"/>
                <a:gd name="T21" fmla="*/ 1081 h 4701"/>
                <a:gd name="T22" fmla="*/ 2629 w 3635"/>
                <a:gd name="T23" fmla="*/ 1209 h 4701"/>
                <a:gd name="T24" fmla="*/ 2181 w 3635"/>
                <a:gd name="T25" fmla="*/ 1292 h 4701"/>
                <a:gd name="T26" fmla="*/ 2603 w 3635"/>
                <a:gd name="T27" fmla="*/ 126 h 4701"/>
                <a:gd name="T28" fmla="*/ 2312 w 3635"/>
                <a:gd name="T29" fmla="*/ 78 h 4701"/>
                <a:gd name="T30" fmla="*/ 1847 w 3635"/>
                <a:gd name="T31" fmla="*/ 174 h 4701"/>
                <a:gd name="T32" fmla="*/ 1664 w 3635"/>
                <a:gd name="T33" fmla="*/ 170 h 4701"/>
                <a:gd name="T34" fmla="*/ 1483 w 3635"/>
                <a:gd name="T35" fmla="*/ 165 h 4701"/>
                <a:gd name="T36" fmla="*/ 893 w 3635"/>
                <a:gd name="T37" fmla="*/ 359 h 4701"/>
                <a:gd name="T38" fmla="*/ 1466 w 3635"/>
                <a:gd name="T39" fmla="*/ 1398 h 4701"/>
                <a:gd name="T40" fmla="*/ 115 w 3635"/>
                <a:gd name="T41" fmla="*/ 2775 h 4701"/>
                <a:gd name="T42" fmla="*/ 402 w 3635"/>
                <a:gd name="T43" fmla="*/ 4149 h 4701"/>
                <a:gd name="T44" fmla="*/ 1817 w 3635"/>
                <a:gd name="T45" fmla="*/ 4701 h 4701"/>
                <a:gd name="T46" fmla="*/ 3515 w 3635"/>
                <a:gd name="T47" fmla="*/ 3556 h 4701"/>
                <a:gd name="T48" fmla="*/ 3250 w 3635"/>
                <a:gd name="T49" fmla="*/ 2043 h 4701"/>
                <a:gd name="T50" fmla="*/ 1605 w 3635"/>
                <a:gd name="T51" fmla="*/ 329 h 4701"/>
                <a:gd name="T52" fmla="*/ 1781 w 3635"/>
                <a:gd name="T53" fmla="*/ 333 h 4701"/>
                <a:gd name="T54" fmla="*/ 1970 w 3635"/>
                <a:gd name="T55" fmla="*/ 338 h 4701"/>
                <a:gd name="T56" fmla="*/ 2287 w 3635"/>
                <a:gd name="T57" fmla="*/ 306 h 4701"/>
                <a:gd name="T58" fmla="*/ 2077 w 3635"/>
                <a:gd name="T59" fmla="*/ 444 h 4701"/>
                <a:gd name="T60" fmla="*/ 1157 w 3635"/>
                <a:gd name="T61" fmla="*/ 446 h 4701"/>
                <a:gd name="T62" fmla="*/ 1605 w 3635"/>
                <a:gd name="T63" fmla="*/ 329 h 4701"/>
                <a:gd name="T64" fmla="*/ 1874 w 3635"/>
                <a:gd name="T65" fmla="*/ 3776 h 4701"/>
                <a:gd name="T66" fmla="*/ 1874 w 3635"/>
                <a:gd name="T67" fmla="*/ 4034 h 4701"/>
                <a:gd name="T68" fmla="*/ 1717 w 3635"/>
                <a:gd name="T69" fmla="*/ 4034 h 4701"/>
                <a:gd name="T70" fmla="*/ 1717 w 3635"/>
                <a:gd name="T71" fmla="*/ 3786 h 4701"/>
                <a:gd name="T72" fmla="*/ 1340 w 3635"/>
                <a:gd name="T73" fmla="*/ 3677 h 4701"/>
                <a:gd name="T74" fmla="*/ 1400 w 3635"/>
                <a:gd name="T75" fmla="*/ 3510 h 4701"/>
                <a:gd name="T76" fmla="*/ 1755 w 3635"/>
                <a:gd name="T77" fmla="*/ 3617 h 4701"/>
                <a:gd name="T78" fmla="*/ 2034 w 3635"/>
                <a:gd name="T79" fmla="*/ 3374 h 4701"/>
                <a:gd name="T80" fmla="*/ 1769 w 3635"/>
                <a:gd name="T81" fmla="*/ 3079 h 4701"/>
                <a:gd name="T82" fmla="*/ 1360 w 3635"/>
                <a:gd name="T83" fmla="*/ 2647 h 4701"/>
                <a:gd name="T84" fmla="*/ 1732 w 3635"/>
                <a:gd name="T85" fmla="*/ 2248 h 4701"/>
                <a:gd name="T86" fmla="*/ 1732 w 3635"/>
                <a:gd name="T87" fmla="*/ 2000 h 4701"/>
                <a:gd name="T88" fmla="*/ 1889 w 3635"/>
                <a:gd name="T89" fmla="*/ 2000 h 4701"/>
                <a:gd name="T90" fmla="*/ 1888 w 3635"/>
                <a:gd name="T91" fmla="*/ 2240 h 4701"/>
                <a:gd name="T92" fmla="*/ 2211 w 3635"/>
                <a:gd name="T93" fmla="*/ 2327 h 4701"/>
                <a:gd name="T94" fmla="*/ 2149 w 3635"/>
                <a:gd name="T95" fmla="*/ 2491 h 4701"/>
                <a:gd name="T96" fmla="*/ 1836 w 3635"/>
                <a:gd name="T97" fmla="*/ 2404 h 4701"/>
                <a:gd name="T98" fmla="*/ 1589 w 3635"/>
                <a:gd name="T99" fmla="*/ 2620 h 4701"/>
                <a:gd name="T100" fmla="*/ 1881 w 3635"/>
                <a:gd name="T101" fmla="*/ 2902 h 4701"/>
                <a:gd name="T102" fmla="*/ 2265 w 3635"/>
                <a:gd name="T103" fmla="*/ 3354 h 4701"/>
                <a:gd name="T104" fmla="*/ 1874 w 3635"/>
                <a:gd name="T105" fmla="*/ 3776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35" h="4701">
                  <a:moveTo>
                    <a:pt x="3250" y="2043"/>
                  </a:moveTo>
                  <a:cubicBezTo>
                    <a:pt x="3034" y="1723"/>
                    <a:pt x="2729" y="1509"/>
                    <a:pt x="2365" y="1417"/>
                  </a:cubicBezTo>
                  <a:cubicBezTo>
                    <a:pt x="2410" y="1417"/>
                    <a:pt x="2456" y="1416"/>
                    <a:pt x="2500" y="1414"/>
                  </a:cubicBezTo>
                  <a:cubicBezTo>
                    <a:pt x="2679" y="1408"/>
                    <a:pt x="3072" y="1316"/>
                    <a:pt x="3193" y="1490"/>
                  </a:cubicBezTo>
                  <a:cubicBezTo>
                    <a:pt x="3217" y="1524"/>
                    <a:pt x="3342" y="1468"/>
                    <a:pt x="3332" y="1453"/>
                  </a:cubicBezTo>
                  <a:cubicBezTo>
                    <a:pt x="3242" y="1324"/>
                    <a:pt x="3042" y="1341"/>
                    <a:pt x="2904" y="1344"/>
                  </a:cubicBezTo>
                  <a:cubicBezTo>
                    <a:pt x="2730" y="1349"/>
                    <a:pt x="2528" y="1384"/>
                    <a:pt x="2345" y="1358"/>
                  </a:cubicBezTo>
                  <a:cubicBezTo>
                    <a:pt x="2415" y="1351"/>
                    <a:pt x="2485" y="1340"/>
                    <a:pt x="2555" y="1321"/>
                  </a:cubicBezTo>
                  <a:cubicBezTo>
                    <a:pt x="2757" y="1266"/>
                    <a:pt x="2892" y="1086"/>
                    <a:pt x="3115" y="1087"/>
                  </a:cubicBezTo>
                  <a:cubicBezTo>
                    <a:pt x="3139" y="1081"/>
                    <a:pt x="3202" y="987"/>
                    <a:pt x="3164" y="986"/>
                  </a:cubicBezTo>
                  <a:cubicBezTo>
                    <a:pt x="3034" y="986"/>
                    <a:pt x="2929" y="1016"/>
                    <a:pt x="2816" y="1081"/>
                  </a:cubicBezTo>
                  <a:cubicBezTo>
                    <a:pt x="2751" y="1118"/>
                    <a:pt x="2692" y="1168"/>
                    <a:pt x="2629" y="1209"/>
                  </a:cubicBezTo>
                  <a:cubicBezTo>
                    <a:pt x="2499" y="1292"/>
                    <a:pt x="2336" y="1296"/>
                    <a:pt x="2181" y="1292"/>
                  </a:cubicBezTo>
                  <a:cubicBezTo>
                    <a:pt x="2457" y="910"/>
                    <a:pt x="2694" y="338"/>
                    <a:pt x="2603" y="126"/>
                  </a:cubicBezTo>
                  <a:cubicBezTo>
                    <a:pt x="2560" y="25"/>
                    <a:pt x="2452" y="0"/>
                    <a:pt x="2312" y="78"/>
                  </a:cubicBezTo>
                  <a:cubicBezTo>
                    <a:pt x="2162" y="163"/>
                    <a:pt x="1992" y="174"/>
                    <a:pt x="1847" y="174"/>
                  </a:cubicBezTo>
                  <a:cubicBezTo>
                    <a:pt x="1786" y="174"/>
                    <a:pt x="1724" y="172"/>
                    <a:pt x="1664" y="170"/>
                  </a:cubicBezTo>
                  <a:cubicBezTo>
                    <a:pt x="1603" y="167"/>
                    <a:pt x="1542" y="165"/>
                    <a:pt x="1483" y="165"/>
                  </a:cubicBezTo>
                  <a:cubicBezTo>
                    <a:pt x="1287" y="165"/>
                    <a:pt x="1064" y="188"/>
                    <a:pt x="893" y="359"/>
                  </a:cubicBezTo>
                  <a:cubicBezTo>
                    <a:pt x="759" y="498"/>
                    <a:pt x="939" y="1065"/>
                    <a:pt x="1466" y="1398"/>
                  </a:cubicBezTo>
                  <a:cubicBezTo>
                    <a:pt x="532" y="1536"/>
                    <a:pt x="256" y="2162"/>
                    <a:pt x="115" y="2775"/>
                  </a:cubicBezTo>
                  <a:cubicBezTo>
                    <a:pt x="0" y="3275"/>
                    <a:pt x="105" y="3776"/>
                    <a:pt x="402" y="4149"/>
                  </a:cubicBezTo>
                  <a:cubicBezTo>
                    <a:pt x="686" y="4505"/>
                    <a:pt x="1337" y="4701"/>
                    <a:pt x="1817" y="4701"/>
                  </a:cubicBezTo>
                  <a:cubicBezTo>
                    <a:pt x="2946" y="4701"/>
                    <a:pt x="3375" y="4232"/>
                    <a:pt x="3515" y="3556"/>
                  </a:cubicBezTo>
                  <a:cubicBezTo>
                    <a:pt x="3635" y="3033"/>
                    <a:pt x="3536" y="2467"/>
                    <a:pt x="3250" y="2043"/>
                  </a:cubicBezTo>
                  <a:close/>
                  <a:moveTo>
                    <a:pt x="1605" y="329"/>
                  </a:moveTo>
                  <a:cubicBezTo>
                    <a:pt x="1663" y="329"/>
                    <a:pt x="1722" y="331"/>
                    <a:pt x="1781" y="333"/>
                  </a:cubicBezTo>
                  <a:cubicBezTo>
                    <a:pt x="1844" y="335"/>
                    <a:pt x="1907" y="338"/>
                    <a:pt x="1970" y="338"/>
                  </a:cubicBezTo>
                  <a:cubicBezTo>
                    <a:pt x="2064" y="338"/>
                    <a:pt x="2174" y="332"/>
                    <a:pt x="2287" y="306"/>
                  </a:cubicBezTo>
                  <a:cubicBezTo>
                    <a:pt x="2216" y="349"/>
                    <a:pt x="2145" y="396"/>
                    <a:pt x="2077" y="444"/>
                  </a:cubicBezTo>
                  <a:cubicBezTo>
                    <a:pt x="1745" y="672"/>
                    <a:pt x="1482" y="852"/>
                    <a:pt x="1157" y="446"/>
                  </a:cubicBezTo>
                  <a:cubicBezTo>
                    <a:pt x="1285" y="345"/>
                    <a:pt x="1447" y="329"/>
                    <a:pt x="1605" y="329"/>
                  </a:cubicBezTo>
                  <a:close/>
                  <a:moveTo>
                    <a:pt x="1874" y="3776"/>
                  </a:moveTo>
                  <a:lnTo>
                    <a:pt x="1874" y="4034"/>
                  </a:lnTo>
                  <a:lnTo>
                    <a:pt x="1717" y="4034"/>
                  </a:lnTo>
                  <a:lnTo>
                    <a:pt x="1717" y="3786"/>
                  </a:lnTo>
                  <a:cubicBezTo>
                    <a:pt x="1574" y="3783"/>
                    <a:pt x="1427" y="3738"/>
                    <a:pt x="1340" y="3677"/>
                  </a:cubicBezTo>
                  <a:lnTo>
                    <a:pt x="1400" y="3510"/>
                  </a:lnTo>
                  <a:cubicBezTo>
                    <a:pt x="1487" y="3567"/>
                    <a:pt x="1616" y="3617"/>
                    <a:pt x="1755" y="3617"/>
                  </a:cubicBezTo>
                  <a:cubicBezTo>
                    <a:pt x="1930" y="3617"/>
                    <a:pt x="2034" y="3515"/>
                    <a:pt x="2034" y="3374"/>
                  </a:cubicBezTo>
                  <a:cubicBezTo>
                    <a:pt x="2034" y="3238"/>
                    <a:pt x="1953" y="3153"/>
                    <a:pt x="1769" y="3079"/>
                  </a:cubicBezTo>
                  <a:cubicBezTo>
                    <a:pt x="1517" y="2979"/>
                    <a:pt x="1360" y="2863"/>
                    <a:pt x="1360" y="2647"/>
                  </a:cubicBezTo>
                  <a:cubicBezTo>
                    <a:pt x="1360" y="2441"/>
                    <a:pt x="1506" y="2285"/>
                    <a:pt x="1732" y="2248"/>
                  </a:cubicBezTo>
                  <a:lnTo>
                    <a:pt x="1732" y="2000"/>
                  </a:lnTo>
                  <a:lnTo>
                    <a:pt x="1889" y="2000"/>
                  </a:lnTo>
                  <a:lnTo>
                    <a:pt x="1888" y="2240"/>
                  </a:lnTo>
                  <a:cubicBezTo>
                    <a:pt x="2035" y="2245"/>
                    <a:pt x="2136" y="2285"/>
                    <a:pt x="2211" y="2327"/>
                  </a:cubicBezTo>
                  <a:lnTo>
                    <a:pt x="2149" y="2491"/>
                  </a:lnTo>
                  <a:cubicBezTo>
                    <a:pt x="2097" y="2461"/>
                    <a:pt x="1995" y="2404"/>
                    <a:pt x="1836" y="2404"/>
                  </a:cubicBezTo>
                  <a:cubicBezTo>
                    <a:pt x="1645" y="2404"/>
                    <a:pt x="1589" y="2518"/>
                    <a:pt x="1589" y="2620"/>
                  </a:cubicBezTo>
                  <a:cubicBezTo>
                    <a:pt x="1589" y="2746"/>
                    <a:pt x="1665" y="2811"/>
                    <a:pt x="1881" y="2902"/>
                  </a:cubicBezTo>
                  <a:cubicBezTo>
                    <a:pt x="2136" y="3007"/>
                    <a:pt x="2265" y="3133"/>
                    <a:pt x="2265" y="3354"/>
                  </a:cubicBezTo>
                  <a:cubicBezTo>
                    <a:pt x="2265" y="3552"/>
                    <a:pt x="2129" y="3736"/>
                    <a:pt x="1874" y="3776"/>
                  </a:cubicBezTo>
                  <a:close/>
                </a:path>
              </a:pathLst>
            </a:custGeom>
            <a:solidFill>
              <a:schemeClr val="accent2">
                <a:lumMod val="75000"/>
              </a:schemeClr>
            </a:solidFill>
            <a:ln>
              <a:noFill/>
            </a:ln>
          </p:spPr>
          <p:txBody>
            <a:bodyPr/>
            <a:lstStyle/>
            <a:p>
              <a:endParaRPr lang="zh-CN" altLang="en-US"/>
            </a:p>
          </p:txBody>
        </p:sp>
        <p:sp>
          <p:nvSpPr>
            <p:cNvPr id="15" name="文本框 14">
              <a:extLst>
                <a:ext uri="{FF2B5EF4-FFF2-40B4-BE49-F238E27FC236}">
                  <a16:creationId xmlns:a16="http://schemas.microsoft.com/office/drawing/2014/main" id="{8660372F-1040-43BC-91BB-4496BF1D4204}"/>
                </a:ext>
              </a:extLst>
            </p:cNvPr>
            <p:cNvSpPr txBox="1"/>
            <p:nvPr/>
          </p:nvSpPr>
          <p:spPr>
            <a:xfrm>
              <a:off x="798405" y="3944797"/>
              <a:ext cx="1000595" cy="276999"/>
            </a:xfrm>
            <a:prstGeom prst="rect">
              <a:avLst/>
            </a:prstGeom>
            <a:noFill/>
          </p:spPr>
          <p:txBody>
            <a:bodyPr wrap="none" rtlCol="0">
              <a:spAutoFit/>
            </a:bodyPr>
            <a:lstStyle/>
            <a:p>
              <a:r>
                <a:rPr lang="en-US" altLang="zh-CN" sz="1200" dirty="0">
                  <a:solidFill>
                    <a:schemeClr val="accent2">
                      <a:lumMod val="75000"/>
                    </a:schemeClr>
                  </a:solidFill>
                </a:rPr>
                <a:t>$167 million</a:t>
              </a:r>
              <a:endParaRPr lang="zh-CN" altLang="en-US" sz="1200" dirty="0">
                <a:solidFill>
                  <a:schemeClr val="accent2">
                    <a:lumMod val="75000"/>
                  </a:schemeClr>
                </a:solidFill>
              </a:endParaRPr>
            </a:p>
          </p:txBody>
        </p:sp>
      </p:grpSp>
      <p:sp>
        <p:nvSpPr>
          <p:cNvPr id="48" name="space-satellite-station_26249">
            <a:extLst>
              <a:ext uri="{FF2B5EF4-FFF2-40B4-BE49-F238E27FC236}">
                <a16:creationId xmlns:a16="http://schemas.microsoft.com/office/drawing/2014/main" id="{A4B79429-8171-4812-83E7-0A6D6E2109AC}"/>
              </a:ext>
            </a:extLst>
          </p:cNvPr>
          <p:cNvSpPr>
            <a:spLocks noChangeAspect="1"/>
          </p:cNvSpPr>
          <p:nvPr/>
        </p:nvSpPr>
        <p:spPr bwMode="auto">
          <a:xfrm rot="20534154">
            <a:off x="2482954" y="3589822"/>
            <a:ext cx="462542" cy="461731"/>
          </a:xfrm>
          <a:custGeom>
            <a:avLst/>
            <a:gdLst>
              <a:gd name="T0" fmla="*/ 528 w 2481"/>
              <a:gd name="T1" fmla="*/ 0 h 2481"/>
              <a:gd name="T2" fmla="*/ 715 w 2481"/>
              <a:gd name="T3" fmla="*/ 494 h 2481"/>
              <a:gd name="T4" fmla="*/ 561 w 2481"/>
              <a:gd name="T5" fmla="*/ 340 h 2481"/>
              <a:gd name="T6" fmla="*/ 1055 w 2481"/>
              <a:gd name="T7" fmla="*/ 528 h 2481"/>
              <a:gd name="T8" fmla="*/ 902 w 2481"/>
              <a:gd name="T9" fmla="*/ 681 h 2481"/>
              <a:gd name="T10" fmla="*/ 1089 w 2481"/>
              <a:gd name="T11" fmla="*/ 561 h 2481"/>
              <a:gd name="T12" fmla="*/ 494 w 2481"/>
              <a:gd name="T13" fmla="*/ 340 h 2481"/>
              <a:gd name="T14" fmla="*/ 341 w 2481"/>
              <a:gd name="T15" fmla="*/ 494 h 2481"/>
              <a:gd name="T16" fmla="*/ 528 w 2481"/>
              <a:gd name="T17" fmla="*/ 374 h 2481"/>
              <a:gd name="T18" fmla="*/ 681 w 2481"/>
              <a:gd name="T19" fmla="*/ 528 h 2481"/>
              <a:gd name="T20" fmla="*/ 715 w 2481"/>
              <a:gd name="T21" fmla="*/ 868 h 2481"/>
              <a:gd name="T22" fmla="*/ 153 w 2481"/>
              <a:gd name="T23" fmla="*/ 374 h 2481"/>
              <a:gd name="T24" fmla="*/ 307 w 2481"/>
              <a:gd name="T25" fmla="*/ 528 h 2481"/>
              <a:gd name="T26" fmla="*/ 341 w 2481"/>
              <a:gd name="T27" fmla="*/ 868 h 2481"/>
              <a:gd name="T28" fmla="*/ 187 w 2481"/>
              <a:gd name="T29" fmla="*/ 715 h 2481"/>
              <a:gd name="T30" fmla="*/ 374 w 2481"/>
              <a:gd name="T31" fmla="*/ 902 h 2481"/>
              <a:gd name="T32" fmla="*/ 868 w 2481"/>
              <a:gd name="T33" fmla="*/ 1089 h 2481"/>
              <a:gd name="T34" fmla="*/ 715 w 2481"/>
              <a:gd name="T35" fmla="*/ 1242 h 2481"/>
              <a:gd name="T36" fmla="*/ 1920 w 2481"/>
              <a:gd name="T37" fmla="*/ 1392 h 2481"/>
              <a:gd name="T38" fmla="*/ 1767 w 2481"/>
              <a:gd name="T39" fmla="*/ 1546 h 2481"/>
              <a:gd name="T40" fmla="*/ 1954 w 2481"/>
              <a:gd name="T41" fmla="*/ 1426 h 2481"/>
              <a:gd name="T42" fmla="*/ 2141 w 2481"/>
              <a:gd name="T43" fmla="*/ 1920 h 2481"/>
              <a:gd name="T44" fmla="*/ 1987 w 2481"/>
              <a:gd name="T45" fmla="*/ 1767 h 2481"/>
              <a:gd name="T46" fmla="*/ 2174 w 2481"/>
              <a:gd name="T47" fmla="*/ 1954 h 2481"/>
              <a:gd name="T48" fmla="*/ 2328 w 2481"/>
              <a:gd name="T49" fmla="*/ 1800 h 2481"/>
              <a:gd name="T50" fmla="*/ 978 w 2481"/>
              <a:gd name="T51" fmla="*/ 1728 h 2481"/>
              <a:gd name="T52" fmla="*/ 623 w 2481"/>
              <a:gd name="T53" fmla="*/ 1821 h 2481"/>
              <a:gd name="T54" fmla="*/ 754 w 2481"/>
              <a:gd name="T55" fmla="*/ 1353 h 2481"/>
              <a:gd name="T56" fmla="*/ 902 w 2481"/>
              <a:gd name="T57" fmla="*/ 1055 h 2481"/>
              <a:gd name="T58" fmla="*/ 1055 w 2481"/>
              <a:gd name="T59" fmla="*/ 902 h 2481"/>
              <a:gd name="T60" fmla="*/ 1353 w 2481"/>
              <a:gd name="T61" fmla="*/ 754 h 2481"/>
              <a:gd name="T62" fmla="*/ 1728 w 2481"/>
              <a:gd name="T63" fmla="*/ 1128 h 2481"/>
              <a:gd name="T64" fmla="*/ 1580 w 2481"/>
              <a:gd name="T65" fmla="*/ 1426 h 2481"/>
              <a:gd name="T66" fmla="*/ 1426 w 2481"/>
              <a:gd name="T67" fmla="*/ 1580 h 2481"/>
              <a:gd name="T68" fmla="*/ 1495 w 2481"/>
              <a:gd name="T69" fmla="*/ 821 h 2481"/>
              <a:gd name="T70" fmla="*/ 822 w 2481"/>
              <a:gd name="T71" fmla="*/ 1495 h 2481"/>
              <a:gd name="T72" fmla="*/ 1767 w 2481"/>
              <a:gd name="T73" fmla="*/ 1920 h 2481"/>
              <a:gd name="T74" fmla="*/ 1613 w 2481"/>
              <a:gd name="T75" fmla="*/ 1767 h 2481"/>
              <a:gd name="T76" fmla="*/ 1800 w 2481"/>
              <a:gd name="T77" fmla="*/ 1954 h 2481"/>
              <a:gd name="T78" fmla="*/ 1987 w 2481"/>
              <a:gd name="T79" fmla="*/ 2141 h 2481"/>
              <a:gd name="T80" fmla="*/ 2141 w 2481"/>
              <a:gd name="T81" fmla="*/ 1987 h 2481"/>
              <a:gd name="T82" fmla="*/ 1239 w 2481"/>
              <a:gd name="T83" fmla="*/ 1767 h 2481"/>
              <a:gd name="T84" fmla="*/ 1393 w 2481"/>
              <a:gd name="T85" fmla="*/ 1613 h 2481"/>
              <a:gd name="T86" fmla="*/ 1579 w 2481"/>
              <a:gd name="T87" fmla="*/ 2107 h 2481"/>
              <a:gd name="T88" fmla="*/ 1766 w 2481"/>
              <a:gd name="T89" fmla="*/ 1987 h 2481"/>
              <a:gd name="T90" fmla="*/ 1920 w 2481"/>
              <a:gd name="T91" fmla="*/ 2141 h 2481"/>
              <a:gd name="T92" fmla="*/ 1954 w 2481"/>
              <a:gd name="T93" fmla="*/ 2481 h 2481"/>
              <a:gd name="T94" fmla="*/ 1800 w 2481"/>
              <a:gd name="T95" fmla="*/ 2328 h 2481"/>
              <a:gd name="T96" fmla="*/ 429 w 2481"/>
              <a:gd name="T97" fmla="*/ 1729 h 2481"/>
              <a:gd name="T98" fmla="*/ 776 w 2481"/>
              <a:gd name="T99" fmla="*/ 1980 h 2481"/>
              <a:gd name="T100" fmla="*/ 292 w 2481"/>
              <a:gd name="T101" fmla="*/ 1775 h 2481"/>
              <a:gd name="T102" fmla="*/ 728 w 2481"/>
              <a:gd name="T103" fmla="*/ 2124 h 2481"/>
              <a:gd name="T104" fmla="*/ 228 w 2481"/>
              <a:gd name="T105" fmla="*/ 1796 h 2481"/>
              <a:gd name="T106" fmla="*/ 664 w 2481"/>
              <a:gd name="T107" fmla="*/ 2318 h 2481"/>
              <a:gd name="T108" fmla="*/ 228 w 2481"/>
              <a:gd name="T109" fmla="*/ 1796 h 2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81" h="2481">
                <a:moveTo>
                  <a:pt x="528" y="307"/>
                </a:moveTo>
                <a:lnTo>
                  <a:pt x="374" y="153"/>
                </a:lnTo>
                <a:lnTo>
                  <a:pt x="528" y="0"/>
                </a:lnTo>
                <a:lnTo>
                  <a:pt x="681" y="153"/>
                </a:lnTo>
                <a:lnTo>
                  <a:pt x="528" y="307"/>
                </a:lnTo>
                <a:close/>
                <a:moveTo>
                  <a:pt x="715" y="494"/>
                </a:moveTo>
                <a:lnTo>
                  <a:pt x="868" y="341"/>
                </a:lnTo>
                <a:lnTo>
                  <a:pt x="715" y="187"/>
                </a:lnTo>
                <a:lnTo>
                  <a:pt x="561" y="340"/>
                </a:lnTo>
                <a:lnTo>
                  <a:pt x="715" y="494"/>
                </a:lnTo>
                <a:close/>
                <a:moveTo>
                  <a:pt x="902" y="681"/>
                </a:moveTo>
                <a:lnTo>
                  <a:pt x="1055" y="528"/>
                </a:lnTo>
                <a:lnTo>
                  <a:pt x="902" y="374"/>
                </a:lnTo>
                <a:lnTo>
                  <a:pt x="748" y="528"/>
                </a:lnTo>
                <a:lnTo>
                  <a:pt x="902" y="681"/>
                </a:lnTo>
                <a:close/>
                <a:moveTo>
                  <a:pt x="1089" y="868"/>
                </a:moveTo>
                <a:lnTo>
                  <a:pt x="1242" y="715"/>
                </a:lnTo>
                <a:lnTo>
                  <a:pt x="1089" y="561"/>
                </a:lnTo>
                <a:lnTo>
                  <a:pt x="936" y="715"/>
                </a:lnTo>
                <a:lnTo>
                  <a:pt x="1089" y="868"/>
                </a:lnTo>
                <a:close/>
                <a:moveTo>
                  <a:pt x="494" y="340"/>
                </a:moveTo>
                <a:lnTo>
                  <a:pt x="341" y="187"/>
                </a:lnTo>
                <a:lnTo>
                  <a:pt x="187" y="340"/>
                </a:lnTo>
                <a:lnTo>
                  <a:pt x="341" y="494"/>
                </a:lnTo>
                <a:lnTo>
                  <a:pt x="494" y="340"/>
                </a:lnTo>
                <a:close/>
                <a:moveTo>
                  <a:pt x="681" y="528"/>
                </a:moveTo>
                <a:lnTo>
                  <a:pt x="528" y="374"/>
                </a:lnTo>
                <a:lnTo>
                  <a:pt x="374" y="528"/>
                </a:lnTo>
                <a:lnTo>
                  <a:pt x="528" y="681"/>
                </a:lnTo>
                <a:lnTo>
                  <a:pt x="681" y="528"/>
                </a:lnTo>
                <a:close/>
                <a:moveTo>
                  <a:pt x="715" y="561"/>
                </a:moveTo>
                <a:lnTo>
                  <a:pt x="561" y="715"/>
                </a:lnTo>
                <a:lnTo>
                  <a:pt x="715" y="868"/>
                </a:lnTo>
                <a:lnTo>
                  <a:pt x="868" y="715"/>
                </a:lnTo>
                <a:lnTo>
                  <a:pt x="715" y="561"/>
                </a:lnTo>
                <a:close/>
                <a:moveTo>
                  <a:pt x="153" y="374"/>
                </a:moveTo>
                <a:lnTo>
                  <a:pt x="0" y="528"/>
                </a:lnTo>
                <a:lnTo>
                  <a:pt x="154" y="681"/>
                </a:lnTo>
                <a:lnTo>
                  <a:pt x="307" y="528"/>
                </a:lnTo>
                <a:lnTo>
                  <a:pt x="153" y="374"/>
                </a:lnTo>
                <a:close/>
                <a:moveTo>
                  <a:pt x="187" y="715"/>
                </a:moveTo>
                <a:lnTo>
                  <a:pt x="341" y="868"/>
                </a:lnTo>
                <a:lnTo>
                  <a:pt x="494" y="715"/>
                </a:lnTo>
                <a:lnTo>
                  <a:pt x="341" y="561"/>
                </a:lnTo>
                <a:lnTo>
                  <a:pt x="187" y="715"/>
                </a:lnTo>
                <a:close/>
                <a:moveTo>
                  <a:pt x="681" y="902"/>
                </a:moveTo>
                <a:lnTo>
                  <a:pt x="528" y="748"/>
                </a:lnTo>
                <a:lnTo>
                  <a:pt x="374" y="902"/>
                </a:lnTo>
                <a:lnTo>
                  <a:pt x="528" y="1055"/>
                </a:lnTo>
                <a:lnTo>
                  <a:pt x="681" y="902"/>
                </a:lnTo>
                <a:close/>
                <a:moveTo>
                  <a:pt x="868" y="1089"/>
                </a:moveTo>
                <a:lnTo>
                  <a:pt x="715" y="935"/>
                </a:lnTo>
                <a:lnTo>
                  <a:pt x="561" y="1089"/>
                </a:lnTo>
                <a:lnTo>
                  <a:pt x="715" y="1242"/>
                </a:lnTo>
                <a:lnTo>
                  <a:pt x="868" y="1089"/>
                </a:lnTo>
                <a:close/>
                <a:moveTo>
                  <a:pt x="1767" y="1546"/>
                </a:moveTo>
                <a:lnTo>
                  <a:pt x="1920" y="1392"/>
                </a:lnTo>
                <a:lnTo>
                  <a:pt x="1767" y="1239"/>
                </a:lnTo>
                <a:lnTo>
                  <a:pt x="1613" y="1392"/>
                </a:lnTo>
                <a:lnTo>
                  <a:pt x="1767" y="1546"/>
                </a:lnTo>
                <a:close/>
                <a:moveTo>
                  <a:pt x="1954" y="1733"/>
                </a:moveTo>
                <a:lnTo>
                  <a:pt x="2107" y="1579"/>
                </a:lnTo>
                <a:lnTo>
                  <a:pt x="1954" y="1426"/>
                </a:lnTo>
                <a:lnTo>
                  <a:pt x="1800" y="1579"/>
                </a:lnTo>
                <a:lnTo>
                  <a:pt x="1954" y="1733"/>
                </a:lnTo>
                <a:close/>
                <a:moveTo>
                  <a:pt x="2141" y="1920"/>
                </a:moveTo>
                <a:lnTo>
                  <a:pt x="2294" y="1767"/>
                </a:lnTo>
                <a:lnTo>
                  <a:pt x="2141" y="1613"/>
                </a:lnTo>
                <a:lnTo>
                  <a:pt x="1987" y="1767"/>
                </a:lnTo>
                <a:lnTo>
                  <a:pt x="2141" y="1920"/>
                </a:lnTo>
                <a:close/>
                <a:moveTo>
                  <a:pt x="2328" y="1800"/>
                </a:moveTo>
                <a:lnTo>
                  <a:pt x="2174" y="1954"/>
                </a:lnTo>
                <a:lnTo>
                  <a:pt x="2328" y="2107"/>
                </a:lnTo>
                <a:lnTo>
                  <a:pt x="2481" y="1954"/>
                </a:lnTo>
                <a:lnTo>
                  <a:pt x="2328" y="1800"/>
                </a:lnTo>
                <a:close/>
                <a:moveTo>
                  <a:pt x="1409" y="1447"/>
                </a:moveTo>
                <a:lnTo>
                  <a:pt x="1128" y="1728"/>
                </a:lnTo>
                <a:cubicBezTo>
                  <a:pt x="1087" y="1769"/>
                  <a:pt x="1020" y="1769"/>
                  <a:pt x="978" y="1728"/>
                </a:cubicBezTo>
                <a:lnTo>
                  <a:pt x="885" y="1634"/>
                </a:lnTo>
                <a:lnTo>
                  <a:pt x="660" y="1859"/>
                </a:lnTo>
                <a:lnTo>
                  <a:pt x="623" y="1821"/>
                </a:lnTo>
                <a:lnTo>
                  <a:pt x="847" y="1597"/>
                </a:lnTo>
                <a:lnTo>
                  <a:pt x="754" y="1503"/>
                </a:lnTo>
                <a:cubicBezTo>
                  <a:pt x="712" y="1462"/>
                  <a:pt x="713" y="1394"/>
                  <a:pt x="754" y="1353"/>
                </a:cubicBezTo>
                <a:lnTo>
                  <a:pt x="1035" y="1072"/>
                </a:lnTo>
                <a:lnTo>
                  <a:pt x="960" y="997"/>
                </a:lnTo>
                <a:lnTo>
                  <a:pt x="902" y="1055"/>
                </a:lnTo>
                <a:lnTo>
                  <a:pt x="748" y="902"/>
                </a:lnTo>
                <a:lnTo>
                  <a:pt x="902" y="748"/>
                </a:lnTo>
                <a:lnTo>
                  <a:pt x="1055" y="902"/>
                </a:lnTo>
                <a:lnTo>
                  <a:pt x="997" y="960"/>
                </a:lnTo>
                <a:lnTo>
                  <a:pt x="1072" y="1035"/>
                </a:lnTo>
                <a:lnTo>
                  <a:pt x="1353" y="754"/>
                </a:lnTo>
                <a:cubicBezTo>
                  <a:pt x="1394" y="712"/>
                  <a:pt x="1462" y="712"/>
                  <a:pt x="1503" y="754"/>
                </a:cubicBezTo>
                <a:lnTo>
                  <a:pt x="1728" y="978"/>
                </a:lnTo>
                <a:cubicBezTo>
                  <a:pt x="1769" y="1020"/>
                  <a:pt x="1769" y="1087"/>
                  <a:pt x="1728" y="1128"/>
                </a:cubicBezTo>
                <a:lnTo>
                  <a:pt x="1446" y="1409"/>
                </a:lnTo>
                <a:lnTo>
                  <a:pt x="1522" y="1484"/>
                </a:lnTo>
                <a:lnTo>
                  <a:pt x="1580" y="1426"/>
                </a:lnTo>
                <a:lnTo>
                  <a:pt x="1733" y="1579"/>
                </a:lnTo>
                <a:lnTo>
                  <a:pt x="1580" y="1733"/>
                </a:lnTo>
                <a:lnTo>
                  <a:pt x="1426" y="1580"/>
                </a:lnTo>
                <a:lnTo>
                  <a:pt x="1484" y="1521"/>
                </a:lnTo>
                <a:lnTo>
                  <a:pt x="1409" y="1447"/>
                </a:lnTo>
                <a:close/>
                <a:moveTo>
                  <a:pt x="1495" y="821"/>
                </a:moveTo>
                <a:cubicBezTo>
                  <a:pt x="1459" y="784"/>
                  <a:pt x="1398" y="784"/>
                  <a:pt x="1361" y="821"/>
                </a:cubicBezTo>
                <a:lnTo>
                  <a:pt x="822" y="1360"/>
                </a:lnTo>
                <a:cubicBezTo>
                  <a:pt x="784" y="1397"/>
                  <a:pt x="784" y="1458"/>
                  <a:pt x="822" y="1495"/>
                </a:cubicBezTo>
                <a:lnTo>
                  <a:pt x="1495" y="821"/>
                </a:lnTo>
                <a:close/>
                <a:moveTo>
                  <a:pt x="1613" y="1767"/>
                </a:moveTo>
                <a:lnTo>
                  <a:pt x="1767" y="1920"/>
                </a:lnTo>
                <a:lnTo>
                  <a:pt x="1920" y="1767"/>
                </a:lnTo>
                <a:lnTo>
                  <a:pt x="1767" y="1613"/>
                </a:lnTo>
                <a:lnTo>
                  <a:pt x="1613" y="1767"/>
                </a:lnTo>
                <a:close/>
                <a:moveTo>
                  <a:pt x="2107" y="1954"/>
                </a:moveTo>
                <a:lnTo>
                  <a:pt x="1954" y="1800"/>
                </a:lnTo>
                <a:lnTo>
                  <a:pt x="1800" y="1954"/>
                </a:lnTo>
                <a:lnTo>
                  <a:pt x="1954" y="2107"/>
                </a:lnTo>
                <a:lnTo>
                  <a:pt x="2107" y="1954"/>
                </a:lnTo>
                <a:close/>
                <a:moveTo>
                  <a:pt x="1987" y="2141"/>
                </a:moveTo>
                <a:lnTo>
                  <a:pt x="2141" y="2294"/>
                </a:lnTo>
                <a:lnTo>
                  <a:pt x="2294" y="2141"/>
                </a:lnTo>
                <a:lnTo>
                  <a:pt x="2141" y="1987"/>
                </a:lnTo>
                <a:lnTo>
                  <a:pt x="1987" y="2141"/>
                </a:lnTo>
                <a:close/>
                <a:moveTo>
                  <a:pt x="1393" y="1613"/>
                </a:moveTo>
                <a:lnTo>
                  <a:pt x="1239" y="1767"/>
                </a:lnTo>
                <a:lnTo>
                  <a:pt x="1393" y="1920"/>
                </a:lnTo>
                <a:lnTo>
                  <a:pt x="1546" y="1767"/>
                </a:lnTo>
                <a:lnTo>
                  <a:pt x="1393" y="1613"/>
                </a:lnTo>
                <a:close/>
                <a:moveTo>
                  <a:pt x="1579" y="1800"/>
                </a:moveTo>
                <a:lnTo>
                  <a:pt x="1426" y="1954"/>
                </a:lnTo>
                <a:lnTo>
                  <a:pt x="1579" y="2107"/>
                </a:lnTo>
                <a:lnTo>
                  <a:pt x="1733" y="1954"/>
                </a:lnTo>
                <a:lnTo>
                  <a:pt x="1579" y="1800"/>
                </a:lnTo>
                <a:close/>
                <a:moveTo>
                  <a:pt x="1766" y="1987"/>
                </a:moveTo>
                <a:lnTo>
                  <a:pt x="1613" y="2141"/>
                </a:lnTo>
                <a:lnTo>
                  <a:pt x="1766" y="2294"/>
                </a:lnTo>
                <a:lnTo>
                  <a:pt x="1920" y="2141"/>
                </a:lnTo>
                <a:lnTo>
                  <a:pt x="1766" y="1987"/>
                </a:lnTo>
                <a:close/>
                <a:moveTo>
                  <a:pt x="1800" y="2328"/>
                </a:moveTo>
                <a:lnTo>
                  <a:pt x="1954" y="2481"/>
                </a:lnTo>
                <a:lnTo>
                  <a:pt x="2107" y="2328"/>
                </a:lnTo>
                <a:lnTo>
                  <a:pt x="1954" y="2174"/>
                </a:lnTo>
                <a:lnTo>
                  <a:pt x="1800" y="2328"/>
                </a:lnTo>
                <a:close/>
                <a:moveTo>
                  <a:pt x="560" y="1922"/>
                </a:moveTo>
                <a:cubicBezTo>
                  <a:pt x="501" y="1863"/>
                  <a:pt x="484" y="1781"/>
                  <a:pt x="501" y="1705"/>
                </a:cubicBezTo>
                <a:lnTo>
                  <a:pt x="429" y="1729"/>
                </a:lnTo>
                <a:cubicBezTo>
                  <a:pt x="421" y="1815"/>
                  <a:pt x="446" y="1903"/>
                  <a:pt x="512" y="1969"/>
                </a:cubicBezTo>
                <a:cubicBezTo>
                  <a:pt x="578" y="2035"/>
                  <a:pt x="666" y="2060"/>
                  <a:pt x="752" y="2052"/>
                </a:cubicBezTo>
                <a:lnTo>
                  <a:pt x="776" y="1980"/>
                </a:lnTo>
                <a:cubicBezTo>
                  <a:pt x="701" y="1998"/>
                  <a:pt x="618" y="1981"/>
                  <a:pt x="560" y="1922"/>
                </a:cubicBezTo>
                <a:close/>
                <a:moveTo>
                  <a:pt x="358" y="1753"/>
                </a:moveTo>
                <a:lnTo>
                  <a:pt x="292" y="1775"/>
                </a:lnTo>
                <a:cubicBezTo>
                  <a:pt x="297" y="1880"/>
                  <a:pt x="338" y="1984"/>
                  <a:pt x="417" y="2064"/>
                </a:cubicBezTo>
                <a:cubicBezTo>
                  <a:pt x="497" y="2144"/>
                  <a:pt x="601" y="2185"/>
                  <a:pt x="707" y="2189"/>
                </a:cubicBezTo>
                <a:lnTo>
                  <a:pt x="728" y="2124"/>
                </a:lnTo>
                <a:cubicBezTo>
                  <a:pt x="633" y="2124"/>
                  <a:pt x="538" y="2089"/>
                  <a:pt x="465" y="2017"/>
                </a:cubicBezTo>
                <a:cubicBezTo>
                  <a:pt x="392" y="1944"/>
                  <a:pt x="357" y="1848"/>
                  <a:pt x="358" y="1753"/>
                </a:cubicBezTo>
                <a:close/>
                <a:moveTo>
                  <a:pt x="228" y="1796"/>
                </a:moveTo>
                <a:lnTo>
                  <a:pt x="163" y="1818"/>
                </a:lnTo>
                <a:cubicBezTo>
                  <a:pt x="176" y="1942"/>
                  <a:pt x="228" y="2063"/>
                  <a:pt x="323" y="2158"/>
                </a:cubicBezTo>
                <a:cubicBezTo>
                  <a:pt x="418" y="2253"/>
                  <a:pt x="539" y="2305"/>
                  <a:pt x="664" y="2318"/>
                </a:cubicBezTo>
                <a:lnTo>
                  <a:pt x="685" y="2253"/>
                </a:lnTo>
                <a:cubicBezTo>
                  <a:pt x="570" y="2245"/>
                  <a:pt x="458" y="2199"/>
                  <a:pt x="370" y="2111"/>
                </a:cubicBezTo>
                <a:cubicBezTo>
                  <a:pt x="283" y="2023"/>
                  <a:pt x="237" y="1911"/>
                  <a:pt x="228" y="1796"/>
                </a:cubicBezTo>
                <a:close/>
              </a:path>
            </a:pathLst>
          </a:custGeom>
          <a:solidFill>
            <a:schemeClr val="accent2">
              <a:lumMod val="75000"/>
            </a:schemeClr>
          </a:solidFill>
          <a:ln>
            <a:noFill/>
          </a:ln>
        </p:spPr>
        <p:txBody>
          <a:bodyPr/>
          <a:lstStyle/>
          <a:p>
            <a:endParaRPr lang="zh-CN" altLang="en-US"/>
          </a:p>
        </p:txBody>
      </p:sp>
      <p:sp>
        <p:nvSpPr>
          <p:cNvPr id="17" name="箭头: 右 16">
            <a:extLst>
              <a:ext uri="{FF2B5EF4-FFF2-40B4-BE49-F238E27FC236}">
                <a16:creationId xmlns:a16="http://schemas.microsoft.com/office/drawing/2014/main" id="{0F9C4F10-1918-4D0B-A9E0-0F6A92360116}"/>
              </a:ext>
            </a:extLst>
          </p:cNvPr>
          <p:cNvSpPr/>
          <p:nvPr/>
        </p:nvSpPr>
        <p:spPr>
          <a:xfrm>
            <a:off x="1602517" y="3695684"/>
            <a:ext cx="776367" cy="33119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Invest</a:t>
            </a:r>
            <a:endParaRPr lang="zh-CN" altLang="en-US" sz="1200" dirty="0"/>
          </a:p>
        </p:txBody>
      </p:sp>
      <p:sp>
        <p:nvSpPr>
          <p:cNvPr id="51" name="文本框 50">
            <a:extLst>
              <a:ext uri="{FF2B5EF4-FFF2-40B4-BE49-F238E27FC236}">
                <a16:creationId xmlns:a16="http://schemas.microsoft.com/office/drawing/2014/main" id="{9C397674-85A8-421A-A008-7B86FD690BF2}"/>
              </a:ext>
            </a:extLst>
          </p:cNvPr>
          <p:cNvSpPr txBox="1"/>
          <p:nvPr/>
        </p:nvSpPr>
        <p:spPr>
          <a:xfrm>
            <a:off x="1958497" y="4026876"/>
            <a:ext cx="1435008" cy="415498"/>
          </a:xfrm>
          <a:prstGeom prst="rect">
            <a:avLst/>
          </a:prstGeom>
          <a:noFill/>
        </p:spPr>
        <p:txBody>
          <a:bodyPr wrap="none" rtlCol="0">
            <a:spAutoFit/>
          </a:bodyPr>
          <a:lstStyle/>
          <a:p>
            <a:pPr algn="ctr"/>
            <a:r>
              <a:rPr lang="en-US" altLang="zh-CN" sz="1200" b="1" dirty="0">
                <a:solidFill>
                  <a:schemeClr val="accent3"/>
                </a:solidFill>
              </a:rPr>
              <a:t>Planet Ark</a:t>
            </a:r>
          </a:p>
          <a:p>
            <a:r>
              <a:rPr lang="en-US" altLang="zh-CN" sz="900" dirty="0">
                <a:solidFill>
                  <a:schemeClr val="accent2">
                    <a:lumMod val="75000"/>
                  </a:schemeClr>
                </a:solidFill>
              </a:rPr>
              <a:t>a Circular Economy Hub</a:t>
            </a:r>
            <a:endParaRPr lang="zh-CN" altLang="en-US" sz="900" dirty="0">
              <a:solidFill>
                <a:schemeClr val="accent2">
                  <a:lumMod val="75000"/>
                </a:schemeClr>
              </a:solidFill>
            </a:endParaRPr>
          </a:p>
        </p:txBody>
      </p:sp>
      <p:sp>
        <p:nvSpPr>
          <p:cNvPr id="52" name="箭头: 右 51">
            <a:extLst>
              <a:ext uri="{FF2B5EF4-FFF2-40B4-BE49-F238E27FC236}">
                <a16:creationId xmlns:a16="http://schemas.microsoft.com/office/drawing/2014/main" id="{2714CF89-4442-4023-8BF2-2AC9192CF26C}"/>
              </a:ext>
            </a:extLst>
          </p:cNvPr>
          <p:cNvSpPr/>
          <p:nvPr/>
        </p:nvSpPr>
        <p:spPr>
          <a:xfrm>
            <a:off x="3097312" y="3676614"/>
            <a:ext cx="1030894" cy="369332"/>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In order to</a:t>
            </a:r>
            <a:endParaRPr lang="zh-CN" altLang="en-US" sz="1200" dirty="0"/>
          </a:p>
        </p:txBody>
      </p:sp>
      <p:sp>
        <p:nvSpPr>
          <p:cNvPr id="53" name="文本框 52">
            <a:extLst>
              <a:ext uri="{FF2B5EF4-FFF2-40B4-BE49-F238E27FC236}">
                <a16:creationId xmlns:a16="http://schemas.microsoft.com/office/drawing/2014/main" id="{C1CFF7AE-3FB6-4405-BA57-38A7C1ECB18B}"/>
              </a:ext>
            </a:extLst>
          </p:cNvPr>
          <p:cNvSpPr txBox="1"/>
          <p:nvPr/>
        </p:nvSpPr>
        <p:spPr>
          <a:xfrm>
            <a:off x="4117961" y="3584978"/>
            <a:ext cx="1745043" cy="646331"/>
          </a:xfrm>
          <a:prstGeom prst="rect">
            <a:avLst/>
          </a:prstGeom>
          <a:noFill/>
        </p:spPr>
        <p:txBody>
          <a:bodyPr wrap="square" rtlCol="0">
            <a:spAutoFit/>
          </a:bodyPr>
          <a:lstStyle/>
          <a:p>
            <a:r>
              <a:rPr lang="en-US" altLang="zh-CN" sz="1200" dirty="0">
                <a:solidFill>
                  <a:schemeClr val="accent2">
                    <a:lumMod val="75000"/>
                  </a:schemeClr>
                </a:solidFill>
              </a:rPr>
              <a:t>connect buyers with sellers in the circular economy </a:t>
            </a:r>
            <a:endParaRPr lang="zh-CN" altLang="en-US" sz="1200" dirty="0">
              <a:solidFill>
                <a:schemeClr val="accent2">
                  <a:lumMod val="75000"/>
                </a:schemeClr>
              </a:solidFill>
            </a:endParaRPr>
          </a:p>
        </p:txBody>
      </p:sp>
      <p:sp>
        <p:nvSpPr>
          <p:cNvPr id="54" name="íšḷiďè">
            <a:extLst>
              <a:ext uri="{FF2B5EF4-FFF2-40B4-BE49-F238E27FC236}">
                <a16:creationId xmlns:a16="http://schemas.microsoft.com/office/drawing/2014/main" id="{061F7807-F63B-4CF9-ACAF-749F6E5E8127}"/>
              </a:ext>
            </a:extLst>
          </p:cNvPr>
          <p:cNvSpPr/>
          <p:nvPr/>
        </p:nvSpPr>
        <p:spPr>
          <a:xfrm>
            <a:off x="3522691" y="4573793"/>
            <a:ext cx="1036000" cy="414363"/>
          </a:xfrm>
          <a:prstGeom prst="rect">
            <a:avLst/>
          </a:prstGeom>
        </p:spPr>
        <p:txBody>
          <a:bodyPr wrap="square" lIns="91440" tIns="45720" rIns="91440" bIns="45720">
            <a:normAutofit fontScale="70000" lnSpcReduction="20000"/>
          </a:bodyPr>
          <a:lstStyle/>
          <a:p>
            <a:r>
              <a:rPr lang="en-US" altLang="zh-CN" sz="3600" dirty="0">
                <a:solidFill>
                  <a:schemeClr val="accent2">
                    <a:lumMod val="60000"/>
                    <a:lumOff val="40000"/>
                  </a:schemeClr>
                </a:solidFill>
                <a:effectLst/>
                <a:latin typeface="Impact" panose="020B0806030902050204" pitchFamily="34" charset="0"/>
              </a:rPr>
              <a:t>Use</a:t>
            </a:r>
          </a:p>
        </p:txBody>
      </p:sp>
      <p:sp>
        <p:nvSpPr>
          <p:cNvPr id="56" name="文本框 55">
            <a:extLst>
              <a:ext uri="{FF2B5EF4-FFF2-40B4-BE49-F238E27FC236}">
                <a16:creationId xmlns:a16="http://schemas.microsoft.com/office/drawing/2014/main" id="{2CEA451E-08EC-4992-BB2B-C78656112E18}"/>
              </a:ext>
            </a:extLst>
          </p:cNvPr>
          <p:cNvSpPr txBox="1"/>
          <p:nvPr/>
        </p:nvSpPr>
        <p:spPr>
          <a:xfrm>
            <a:off x="1976112" y="4838228"/>
            <a:ext cx="4016078" cy="27699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solidFill>
                  <a:schemeClr val="accent2">
                    <a:lumMod val="75000"/>
                  </a:schemeClr>
                </a:solidFill>
              </a:rPr>
              <a:t>Through </a:t>
            </a:r>
            <a:r>
              <a:rPr lang="en-US" altLang="zh-CN" sz="1200" b="1" dirty="0">
                <a:solidFill>
                  <a:schemeClr val="accent2">
                    <a:lumMod val="75000"/>
                  </a:schemeClr>
                </a:solidFill>
              </a:rPr>
              <a:t>repair</a:t>
            </a:r>
            <a:r>
              <a:rPr lang="en-US" altLang="zh-CN" sz="1200" dirty="0">
                <a:solidFill>
                  <a:schemeClr val="accent2">
                    <a:lumMod val="75000"/>
                  </a:schemeClr>
                </a:solidFill>
              </a:rPr>
              <a:t> and </a:t>
            </a:r>
            <a:r>
              <a:rPr lang="en-US" altLang="zh-CN" sz="1200" b="1" dirty="0">
                <a:solidFill>
                  <a:schemeClr val="accent2">
                    <a:lumMod val="75000"/>
                  </a:schemeClr>
                </a:solidFill>
              </a:rPr>
              <a:t>sharing</a:t>
            </a:r>
            <a:r>
              <a:rPr lang="en-US" altLang="zh-CN" sz="1200" dirty="0">
                <a:solidFill>
                  <a:schemeClr val="accent2">
                    <a:lumMod val="75000"/>
                  </a:schemeClr>
                </a:solidFill>
              </a:rPr>
              <a:t>, reusing can be realized.</a:t>
            </a:r>
            <a:endParaRPr lang="zh-CN" altLang="en-US" sz="1200" dirty="0">
              <a:solidFill>
                <a:schemeClr val="accent2">
                  <a:lumMod val="75000"/>
                </a:schemeClr>
              </a:solidFill>
            </a:endParaRPr>
          </a:p>
        </p:txBody>
      </p:sp>
      <p:sp>
        <p:nvSpPr>
          <p:cNvPr id="57" name="íšḷiďè">
            <a:extLst>
              <a:ext uri="{FF2B5EF4-FFF2-40B4-BE49-F238E27FC236}">
                <a16:creationId xmlns:a16="http://schemas.microsoft.com/office/drawing/2014/main" id="{71380A50-A68D-4E1A-BB90-9C8164ECD330}"/>
              </a:ext>
            </a:extLst>
          </p:cNvPr>
          <p:cNvSpPr/>
          <p:nvPr/>
        </p:nvSpPr>
        <p:spPr>
          <a:xfrm>
            <a:off x="2863455" y="5071724"/>
            <a:ext cx="2180453" cy="414363"/>
          </a:xfrm>
          <a:prstGeom prst="rect">
            <a:avLst/>
          </a:prstGeom>
        </p:spPr>
        <p:txBody>
          <a:bodyPr wrap="square" lIns="91440" tIns="45720" rIns="91440" bIns="45720">
            <a:noAutofit/>
          </a:bodyPr>
          <a:lstStyle/>
          <a:p>
            <a:r>
              <a:rPr lang="en-US" altLang="zh-CN" sz="2000" dirty="0">
                <a:solidFill>
                  <a:schemeClr val="accent4">
                    <a:lumMod val="60000"/>
                    <a:lumOff val="40000"/>
                  </a:schemeClr>
                </a:solidFill>
                <a:effectLst/>
                <a:latin typeface="Impact" panose="020B0806030902050204" pitchFamily="34" charset="0"/>
              </a:rPr>
              <a:t>Recover &amp; Mange</a:t>
            </a:r>
          </a:p>
        </p:txBody>
      </p:sp>
      <p:sp>
        <p:nvSpPr>
          <p:cNvPr id="64" name="文本框 63">
            <a:extLst>
              <a:ext uri="{FF2B5EF4-FFF2-40B4-BE49-F238E27FC236}">
                <a16:creationId xmlns:a16="http://schemas.microsoft.com/office/drawing/2014/main" id="{74BEE472-E425-4EE1-A716-689D621999EC}"/>
              </a:ext>
            </a:extLst>
          </p:cNvPr>
          <p:cNvSpPr txBox="1"/>
          <p:nvPr/>
        </p:nvSpPr>
        <p:spPr>
          <a:xfrm>
            <a:off x="1990700" y="5412748"/>
            <a:ext cx="3872304" cy="1200329"/>
          </a:xfrm>
          <a:prstGeom prst="rect">
            <a:avLst/>
          </a:prstGeom>
          <a:noFill/>
        </p:spPr>
        <p:txBody>
          <a:bodyPr wrap="square" rtlCol="0">
            <a:spAutoFit/>
          </a:bodyPr>
          <a:lstStyle/>
          <a:p>
            <a:pPr marL="171450" indent="-171450">
              <a:buFont typeface="Arial" panose="020B0604020202020204" pitchFamily="34" charset="0"/>
              <a:buChar char="•"/>
            </a:pPr>
            <a:r>
              <a:rPr lang="en-US" altLang="zh-CN" sz="1200" dirty="0">
                <a:solidFill>
                  <a:schemeClr val="accent2">
                    <a:lumMod val="75000"/>
                  </a:schemeClr>
                </a:solidFill>
              </a:rPr>
              <a:t>The </a:t>
            </a:r>
            <a:r>
              <a:rPr lang="en-US" altLang="zh-CN" sz="1200" b="1" dirty="0">
                <a:solidFill>
                  <a:schemeClr val="accent2">
                    <a:lumMod val="75000"/>
                  </a:schemeClr>
                </a:solidFill>
              </a:rPr>
              <a:t>residential waste </a:t>
            </a:r>
            <a:r>
              <a:rPr lang="en-US" altLang="zh-CN" sz="1200" dirty="0">
                <a:solidFill>
                  <a:schemeClr val="accent2">
                    <a:lumMod val="75000"/>
                  </a:schemeClr>
                </a:solidFill>
              </a:rPr>
              <a:t>generated by this process allows resources to be </a:t>
            </a:r>
            <a:r>
              <a:rPr lang="en-US" altLang="zh-CN" sz="1200" b="1" dirty="0">
                <a:solidFill>
                  <a:schemeClr val="bg2">
                    <a:lumMod val="75000"/>
                  </a:schemeClr>
                </a:solidFill>
              </a:rPr>
              <a:t>extracted</a:t>
            </a:r>
            <a:r>
              <a:rPr lang="en-US" altLang="zh-CN" sz="1200" dirty="0">
                <a:solidFill>
                  <a:schemeClr val="accent2">
                    <a:lumMod val="75000"/>
                  </a:schemeClr>
                </a:solidFill>
              </a:rPr>
              <a:t> by </a:t>
            </a:r>
            <a:r>
              <a:rPr lang="en-US" altLang="zh-CN" sz="1200" b="1" dirty="0">
                <a:solidFill>
                  <a:schemeClr val="accent2">
                    <a:lumMod val="75000"/>
                  </a:schemeClr>
                </a:solidFill>
              </a:rPr>
              <a:t>energy recovering.</a:t>
            </a:r>
          </a:p>
          <a:p>
            <a:pPr marL="171450" indent="-171450">
              <a:buFont typeface="Arial" panose="020B0604020202020204" pitchFamily="34" charset="0"/>
              <a:buChar char="•"/>
            </a:pPr>
            <a:r>
              <a:rPr lang="en-US" altLang="zh-CN" sz="1200" dirty="0">
                <a:solidFill>
                  <a:schemeClr val="accent2">
                    <a:lumMod val="75000"/>
                  </a:schemeClr>
                </a:solidFill>
              </a:rPr>
              <a:t>Resources can also be </a:t>
            </a:r>
            <a:r>
              <a:rPr lang="en-US" altLang="zh-CN" sz="1200" b="1" dirty="0">
                <a:solidFill>
                  <a:schemeClr val="accent3">
                    <a:lumMod val="60000"/>
                    <a:lumOff val="40000"/>
                  </a:schemeClr>
                </a:solidFill>
              </a:rPr>
              <a:t>produced</a:t>
            </a:r>
            <a:r>
              <a:rPr lang="en-US" altLang="zh-CN" sz="1200" dirty="0">
                <a:solidFill>
                  <a:schemeClr val="accent2">
                    <a:lumMod val="75000"/>
                  </a:schemeClr>
                </a:solidFill>
              </a:rPr>
              <a:t> through </a:t>
            </a:r>
            <a:r>
              <a:rPr lang="en-US" altLang="zh-CN" sz="1200" b="1" dirty="0">
                <a:solidFill>
                  <a:schemeClr val="accent2">
                    <a:lumMod val="75000"/>
                  </a:schemeClr>
                </a:solidFill>
              </a:rPr>
              <a:t>remanufactured</a:t>
            </a:r>
            <a:r>
              <a:rPr lang="en-US" altLang="zh-CN" sz="1200" dirty="0">
                <a:solidFill>
                  <a:schemeClr val="accent2">
                    <a:lumMod val="75000"/>
                  </a:schemeClr>
                </a:solidFill>
              </a:rPr>
              <a:t> and </a:t>
            </a:r>
            <a:r>
              <a:rPr lang="en-US" altLang="zh-CN" sz="1200" b="1" dirty="0">
                <a:solidFill>
                  <a:schemeClr val="accent2">
                    <a:lumMod val="75000"/>
                  </a:schemeClr>
                </a:solidFill>
              </a:rPr>
              <a:t>redistribution</a:t>
            </a:r>
          </a:p>
          <a:p>
            <a:endParaRPr lang="zh-CN" altLang="en-US" sz="1200" b="1" dirty="0">
              <a:solidFill>
                <a:schemeClr val="accent2">
                  <a:lumMod val="75000"/>
                </a:schemeClr>
              </a:solidFill>
            </a:endParaRPr>
          </a:p>
        </p:txBody>
      </p:sp>
      <p:graphicFrame>
        <p:nvGraphicFramePr>
          <p:cNvPr id="65" name="图表 64">
            <a:extLst>
              <a:ext uri="{FF2B5EF4-FFF2-40B4-BE49-F238E27FC236}">
                <a16:creationId xmlns:a16="http://schemas.microsoft.com/office/drawing/2014/main" id="{6DBB5A4F-72E7-44AA-B05A-8954F11419AC}"/>
              </a:ext>
            </a:extLst>
          </p:cNvPr>
          <p:cNvGraphicFramePr/>
          <p:nvPr>
            <p:extLst>
              <p:ext uri="{D42A27DB-BD31-4B8C-83A1-F6EECF244321}">
                <p14:modId xmlns:p14="http://schemas.microsoft.com/office/powerpoint/2010/main" val="1576614863"/>
              </p:ext>
            </p:extLst>
          </p:nvPr>
        </p:nvGraphicFramePr>
        <p:xfrm>
          <a:off x="8724248" y="2878557"/>
          <a:ext cx="3359900" cy="2270193"/>
        </p:xfrm>
        <a:graphic>
          <a:graphicData uri="http://schemas.openxmlformats.org/drawingml/2006/chart">
            <c:chart xmlns:c="http://schemas.openxmlformats.org/drawingml/2006/chart" xmlns:r="http://schemas.openxmlformats.org/officeDocument/2006/relationships" r:id="rId9"/>
          </a:graphicData>
        </a:graphic>
      </p:graphicFrame>
      <p:sp>
        <p:nvSpPr>
          <p:cNvPr id="66" name="文本框 65">
            <a:extLst>
              <a:ext uri="{FF2B5EF4-FFF2-40B4-BE49-F238E27FC236}">
                <a16:creationId xmlns:a16="http://schemas.microsoft.com/office/drawing/2014/main" id="{0B1B227B-AC8C-4BF1-BAC4-E98A3B66F056}"/>
              </a:ext>
            </a:extLst>
          </p:cNvPr>
          <p:cNvSpPr txBox="1"/>
          <p:nvPr/>
        </p:nvSpPr>
        <p:spPr>
          <a:xfrm>
            <a:off x="5764873" y="1940035"/>
            <a:ext cx="6298443" cy="1143070"/>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Debit cards are Australian favorite payment method accounting for ~50% of all payments. The development of debit cards has resulted in two key outcomes : </a:t>
            </a:r>
            <a:r>
              <a:rPr lang="en-US" altLang="zh-CN" sz="1200" b="1" dirty="0">
                <a:solidFill>
                  <a:schemeClr val="accent2">
                    <a:lumMod val="50000"/>
                  </a:schemeClr>
                </a:solidFill>
              </a:rPr>
              <a:t>Faster checkout </a:t>
            </a:r>
            <a:r>
              <a:rPr lang="en-US" altLang="zh-CN" sz="1200" dirty="0">
                <a:solidFill>
                  <a:schemeClr val="accent2">
                    <a:lumMod val="50000"/>
                  </a:schemeClr>
                </a:solidFill>
              </a:rPr>
              <a:t>and </a:t>
            </a:r>
            <a:r>
              <a:rPr lang="en-US" altLang="zh-CN" sz="1200" b="1" dirty="0">
                <a:solidFill>
                  <a:schemeClr val="accent2">
                    <a:lumMod val="50000"/>
                  </a:schemeClr>
                </a:solidFill>
              </a:rPr>
              <a:t>Least cost routing.</a:t>
            </a:r>
          </a:p>
        </p:txBody>
      </p:sp>
      <p:sp>
        <p:nvSpPr>
          <p:cNvPr id="67" name="文本框 66">
            <a:extLst>
              <a:ext uri="{FF2B5EF4-FFF2-40B4-BE49-F238E27FC236}">
                <a16:creationId xmlns:a16="http://schemas.microsoft.com/office/drawing/2014/main" id="{DCE5BB2B-FC79-4774-89ED-CA1316268B68}"/>
              </a:ext>
            </a:extLst>
          </p:cNvPr>
          <p:cNvSpPr txBox="1"/>
          <p:nvPr/>
        </p:nvSpPr>
        <p:spPr>
          <a:xfrm>
            <a:off x="5764873" y="2981000"/>
            <a:ext cx="3033624" cy="1938992"/>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The development of credit cards and the emergence of mobile payment also allow consumers to enjoy </a:t>
            </a:r>
            <a:r>
              <a:rPr lang="en-US" altLang="zh-CN" sz="1200" b="1" dirty="0">
                <a:solidFill>
                  <a:schemeClr val="accent2">
                    <a:lumMod val="50000"/>
                  </a:schemeClr>
                </a:solidFill>
              </a:rPr>
              <a:t>buying now paying later</a:t>
            </a:r>
            <a:r>
              <a:rPr lang="en-US" altLang="zh-CN" sz="1200" dirty="0">
                <a:solidFill>
                  <a:schemeClr val="accent2">
                    <a:lumMod val="50000"/>
                  </a:schemeClr>
                </a:solidFill>
              </a:rPr>
              <a:t>, which greatly enhances consumers’ desire to buy things.</a:t>
            </a:r>
          </a:p>
        </p:txBody>
      </p:sp>
      <p:sp>
        <p:nvSpPr>
          <p:cNvPr id="68" name="文本框 67">
            <a:extLst>
              <a:ext uri="{FF2B5EF4-FFF2-40B4-BE49-F238E27FC236}">
                <a16:creationId xmlns:a16="http://schemas.microsoft.com/office/drawing/2014/main" id="{1F7CA6A3-C350-4344-896F-D6D4D58F82C2}"/>
              </a:ext>
            </a:extLst>
          </p:cNvPr>
          <p:cNvSpPr txBox="1"/>
          <p:nvPr/>
        </p:nvSpPr>
        <p:spPr>
          <a:xfrm>
            <a:off x="9082003" y="2772510"/>
            <a:ext cx="2719014" cy="307777"/>
          </a:xfrm>
          <a:prstGeom prst="rect">
            <a:avLst/>
          </a:prstGeom>
          <a:noFill/>
        </p:spPr>
        <p:txBody>
          <a:bodyPr wrap="none" rtlCol="0">
            <a:spAutoFit/>
          </a:bodyPr>
          <a:lstStyle/>
          <a:p>
            <a:pPr marL="285750" indent="-285750">
              <a:buFont typeface="Wingdings" panose="05000000000000000000" pitchFamily="2" charset="2"/>
              <a:buChar char="l"/>
            </a:pPr>
            <a:r>
              <a:rPr lang="en-US" altLang="zh-CN" sz="1400" b="1" dirty="0">
                <a:solidFill>
                  <a:schemeClr val="accent2">
                    <a:lumMod val="75000"/>
                  </a:schemeClr>
                </a:solidFill>
              </a:rPr>
              <a:t>The development of Cards</a:t>
            </a:r>
            <a:endParaRPr lang="zh-CN" altLang="en-US" sz="1400" b="1" dirty="0">
              <a:solidFill>
                <a:schemeClr val="accent2">
                  <a:lumMod val="75000"/>
                </a:schemeClr>
              </a:solidFill>
            </a:endParaRPr>
          </a:p>
        </p:txBody>
      </p:sp>
      <p:cxnSp>
        <p:nvCxnSpPr>
          <p:cNvPr id="79" name="直接连接符 78">
            <a:extLst>
              <a:ext uri="{FF2B5EF4-FFF2-40B4-BE49-F238E27FC236}">
                <a16:creationId xmlns:a16="http://schemas.microsoft.com/office/drawing/2014/main" id="{0DBD8F01-0750-4BC1-8568-9604F378B7FF}"/>
              </a:ext>
            </a:extLst>
          </p:cNvPr>
          <p:cNvCxnSpPr>
            <a:cxnSpLocks/>
          </p:cNvCxnSpPr>
          <p:nvPr/>
        </p:nvCxnSpPr>
        <p:spPr>
          <a:xfrm>
            <a:off x="5882503" y="5058964"/>
            <a:ext cx="6008840" cy="8841"/>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A0641EF0-9F5B-4CAE-B977-77FD5DE65AFF}"/>
              </a:ext>
            </a:extLst>
          </p:cNvPr>
          <p:cNvSpPr/>
          <p:nvPr/>
        </p:nvSpPr>
        <p:spPr>
          <a:xfrm>
            <a:off x="5882503" y="5054365"/>
            <a:ext cx="498382" cy="46807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8" name="文本框 77">
            <a:extLst>
              <a:ext uri="{FF2B5EF4-FFF2-40B4-BE49-F238E27FC236}">
                <a16:creationId xmlns:a16="http://schemas.microsoft.com/office/drawing/2014/main" id="{83760731-2E9E-4352-BB5B-E8CD7BF4CD23}"/>
              </a:ext>
            </a:extLst>
          </p:cNvPr>
          <p:cNvSpPr txBox="1"/>
          <p:nvPr/>
        </p:nvSpPr>
        <p:spPr>
          <a:xfrm>
            <a:off x="6336346" y="4902096"/>
            <a:ext cx="5455506" cy="612412"/>
          </a:xfrm>
          <a:prstGeom prst="rect">
            <a:avLst/>
          </a:prstGeom>
          <a:noFill/>
        </p:spPr>
        <p:txBody>
          <a:bodyPr wrap="square" rtlCol="0">
            <a:spAutoFit/>
          </a:bodyPr>
          <a:lstStyle/>
          <a:p>
            <a:pPr latinLnBrk="1">
              <a:lnSpc>
                <a:spcPct val="200000"/>
              </a:lnSpc>
            </a:pPr>
            <a:r>
              <a:rPr lang="en-US" altLang="zh-CN" sz="2000" b="1" dirty="0">
                <a:solidFill>
                  <a:schemeClr val="accent2">
                    <a:lumMod val="50000"/>
                  </a:schemeClr>
                </a:solidFill>
              </a:rPr>
              <a:t>Insights:</a:t>
            </a:r>
            <a:endParaRPr lang="zh-CN" altLang="en-US" sz="2000" b="1" dirty="0">
              <a:solidFill>
                <a:schemeClr val="accent2">
                  <a:lumMod val="50000"/>
                </a:schemeClr>
              </a:solidFill>
            </a:endParaRPr>
          </a:p>
        </p:txBody>
      </p:sp>
      <p:sp>
        <p:nvSpPr>
          <p:cNvPr id="76" name="light-bulb_116338">
            <a:extLst>
              <a:ext uri="{FF2B5EF4-FFF2-40B4-BE49-F238E27FC236}">
                <a16:creationId xmlns:a16="http://schemas.microsoft.com/office/drawing/2014/main" id="{1DE6C9E2-082C-4479-999D-72CB78992584}"/>
              </a:ext>
            </a:extLst>
          </p:cNvPr>
          <p:cNvSpPr>
            <a:spLocks noChangeAspect="1"/>
          </p:cNvSpPr>
          <p:nvPr/>
        </p:nvSpPr>
        <p:spPr bwMode="auto">
          <a:xfrm>
            <a:off x="5931347" y="5088348"/>
            <a:ext cx="400694" cy="400110"/>
          </a:xfrm>
          <a:custGeom>
            <a:avLst/>
            <a:gdLst>
              <a:gd name="connsiteX0" fmla="*/ 238769 w 581459"/>
              <a:gd name="connsiteY0" fmla="*/ 505245 h 580612"/>
              <a:gd name="connsiteX1" fmla="*/ 238769 w 581459"/>
              <a:gd name="connsiteY1" fmla="*/ 533685 h 580612"/>
              <a:gd name="connsiteX2" fmla="*/ 261553 w 581459"/>
              <a:gd name="connsiteY2" fmla="*/ 555993 h 580612"/>
              <a:gd name="connsiteX3" fmla="*/ 323497 w 581459"/>
              <a:gd name="connsiteY3" fmla="*/ 555993 h 580612"/>
              <a:gd name="connsiteX4" fmla="*/ 346281 w 581459"/>
              <a:gd name="connsiteY4" fmla="*/ 533685 h 580612"/>
              <a:gd name="connsiteX5" fmla="*/ 346192 w 581459"/>
              <a:gd name="connsiteY5" fmla="*/ 533685 h 580612"/>
              <a:gd name="connsiteX6" fmla="*/ 346192 w 581459"/>
              <a:gd name="connsiteY6" fmla="*/ 505245 h 580612"/>
              <a:gd name="connsiteX7" fmla="*/ 519573 w 581459"/>
              <a:gd name="connsiteY7" fmla="*/ 266808 h 580612"/>
              <a:gd name="connsiteX8" fmla="*/ 581459 w 581459"/>
              <a:gd name="connsiteY8" fmla="*/ 266808 h 580612"/>
              <a:gd name="connsiteX9" fmla="*/ 581459 w 581459"/>
              <a:gd name="connsiteY9" fmla="*/ 291576 h 580612"/>
              <a:gd name="connsiteX10" fmla="*/ 519573 w 581459"/>
              <a:gd name="connsiteY10" fmla="*/ 291576 h 580612"/>
              <a:gd name="connsiteX11" fmla="*/ 0 w 581459"/>
              <a:gd name="connsiteY11" fmla="*/ 266808 h 580612"/>
              <a:gd name="connsiteX12" fmla="*/ 61956 w 581459"/>
              <a:gd name="connsiteY12" fmla="*/ 266808 h 580612"/>
              <a:gd name="connsiteX13" fmla="*/ 61956 w 581459"/>
              <a:gd name="connsiteY13" fmla="*/ 291576 h 580612"/>
              <a:gd name="connsiteX14" fmla="*/ 0 w 581459"/>
              <a:gd name="connsiteY14" fmla="*/ 291576 h 580612"/>
              <a:gd name="connsiteX15" fmla="*/ 290923 w 581459"/>
              <a:gd name="connsiteY15" fmla="*/ 121030 h 580612"/>
              <a:gd name="connsiteX16" fmla="*/ 153151 w 581459"/>
              <a:gd name="connsiteY16" fmla="*/ 236036 h 580612"/>
              <a:gd name="connsiteX17" fmla="*/ 187327 w 581459"/>
              <a:gd name="connsiteY17" fmla="*/ 343489 h 580612"/>
              <a:gd name="connsiteX18" fmla="*/ 237879 w 581459"/>
              <a:gd name="connsiteY18" fmla="*/ 469427 h 580612"/>
              <a:gd name="connsiteX19" fmla="*/ 237879 w 581459"/>
              <a:gd name="connsiteY19" fmla="*/ 480626 h 580612"/>
              <a:gd name="connsiteX20" fmla="*/ 345213 w 581459"/>
              <a:gd name="connsiteY20" fmla="*/ 480626 h 580612"/>
              <a:gd name="connsiteX21" fmla="*/ 345213 w 581459"/>
              <a:gd name="connsiteY21" fmla="*/ 469427 h 580612"/>
              <a:gd name="connsiteX22" fmla="*/ 393273 w 581459"/>
              <a:gd name="connsiteY22" fmla="*/ 344644 h 580612"/>
              <a:gd name="connsiteX23" fmla="*/ 429941 w 581459"/>
              <a:gd name="connsiteY23" fmla="*/ 254523 h 580612"/>
              <a:gd name="connsiteX24" fmla="*/ 290923 w 581459"/>
              <a:gd name="connsiteY24" fmla="*/ 121030 h 580612"/>
              <a:gd name="connsiteX25" fmla="*/ 290745 w 581459"/>
              <a:gd name="connsiteY25" fmla="*/ 96322 h 580612"/>
              <a:gd name="connsiteX26" fmla="*/ 455217 w 581459"/>
              <a:gd name="connsiteY26" fmla="*/ 254523 h 580612"/>
              <a:gd name="connsiteX27" fmla="*/ 410984 w 581459"/>
              <a:gd name="connsiteY27" fmla="*/ 361975 h 580612"/>
              <a:gd name="connsiteX28" fmla="*/ 370489 w 581459"/>
              <a:gd name="connsiteY28" fmla="*/ 469427 h 580612"/>
              <a:gd name="connsiteX29" fmla="*/ 370400 w 581459"/>
              <a:gd name="connsiteY29" fmla="*/ 533685 h 580612"/>
              <a:gd name="connsiteX30" fmla="*/ 322340 w 581459"/>
              <a:gd name="connsiteY30" fmla="*/ 580612 h 580612"/>
              <a:gd name="connsiteX31" fmla="*/ 260396 w 581459"/>
              <a:gd name="connsiteY31" fmla="*/ 580612 h 580612"/>
              <a:gd name="connsiteX32" fmla="*/ 212336 w 581459"/>
              <a:gd name="connsiteY32" fmla="*/ 533685 h 580612"/>
              <a:gd name="connsiteX33" fmla="*/ 212425 w 581459"/>
              <a:gd name="connsiteY33" fmla="*/ 469427 h 580612"/>
              <a:gd name="connsiteX34" fmla="*/ 169527 w 581459"/>
              <a:gd name="connsiteY34" fmla="*/ 359486 h 580612"/>
              <a:gd name="connsiteX35" fmla="*/ 129032 w 581459"/>
              <a:gd name="connsiteY35" fmla="*/ 232215 h 580612"/>
              <a:gd name="connsiteX36" fmla="*/ 290745 w 581459"/>
              <a:gd name="connsiteY36" fmla="*/ 96322 h 580612"/>
              <a:gd name="connsiteX37" fmla="*/ 487166 w 581459"/>
              <a:gd name="connsiteY37" fmla="*/ 72612 h 580612"/>
              <a:gd name="connsiteX38" fmla="*/ 504967 w 581459"/>
              <a:gd name="connsiteY38" fmla="*/ 90297 h 580612"/>
              <a:gd name="connsiteX39" fmla="*/ 461621 w 581459"/>
              <a:gd name="connsiteY39" fmla="*/ 131887 h 580612"/>
              <a:gd name="connsiteX40" fmla="*/ 443998 w 581459"/>
              <a:gd name="connsiteY40" fmla="*/ 114202 h 580612"/>
              <a:gd name="connsiteX41" fmla="*/ 93866 w 581459"/>
              <a:gd name="connsiteY41" fmla="*/ 72541 h 580612"/>
              <a:gd name="connsiteX42" fmla="*/ 137109 w 581459"/>
              <a:gd name="connsiteY42" fmla="*/ 114144 h 580612"/>
              <a:gd name="connsiteX43" fmla="*/ 119403 w 581459"/>
              <a:gd name="connsiteY43" fmla="*/ 131745 h 580612"/>
              <a:gd name="connsiteX44" fmla="*/ 76070 w 581459"/>
              <a:gd name="connsiteY44" fmla="*/ 90142 h 580612"/>
              <a:gd name="connsiteX45" fmla="*/ 278098 w 581459"/>
              <a:gd name="connsiteY45" fmla="*/ 0 h 580612"/>
              <a:gd name="connsiteX46" fmla="*/ 303360 w 581459"/>
              <a:gd name="connsiteY46" fmla="*/ 0 h 580612"/>
              <a:gd name="connsiteX47" fmla="*/ 303360 w 581459"/>
              <a:gd name="connsiteY47" fmla="*/ 59204 h 580612"/>
              <a:gd name="connsiteX48" fmla="*/ 278098 w 581459"/>
              <a:gd name="connsiteY48" fmla="*/ 59204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1459" h="580612">
                <a:moveTo>
                  <a:pt x="238769" y="505245"/>
                </a:moveTo>
                <a:lnTo>
                  <a:pt x="238769" y="533685"/>
                </a:lnTo>
                <a:cubicBezTo>
                  <a:pt x="238769" y="546128"/>
                  <a:pt x="248915" y="555993"/>
                  <a:pt x="261553" y="555993"/>
                </a:cubicBezTo>
                <a:lnTo>
                  <a:pt x="323497" y="555993"/>
                </a:lnTo>
                <a:cubicBezTo>
                  <a:pt x="336224" y="555993"/>
                  <a:pt x="346281" y="546039"/>
                  <a:pt x="346281" y="533685"/>
                </a:cubicBezTo>
                <a:lnTo>
                  <a:pt x="346192" y="533685"/>
                </a:lnTo>
                <a:lnTo>
                  <a:pt x="346192" y="505245"/>
                </a:lnTo>
                <a:close/>
                <a:moveTo>
                  <a:pt x="519573" y="266808"/>
                </a:moveTo>
                <a:lnTo>
                  <a:pt x="581459" y="266808"/>
                </a:lnTo>
                <a:lnTo>
                  <a:pt x="581459" y="291576"/>
                </a:lnTo>
                <a:lnTo>
                  <a:pt x="519573" y="291576"/>
                </a:lnTo>
                <a:close/>
                <a:moveTo>
                  <a:pt x="0" y="266808"/>
                </a:moveTo>
                <a:lnTo>
                  <a:pt x="61956" y="266808"/>
                </a:lnTo>
                <a:lnTo>
                  <a:pt x="61956" y="291576"/>
                </a:lnTo>
                <a:lnTo>
                  <a:pt x="0" y="291576"/>
                </a:lnTo>
                <a:close/>
                <a:moveTo>
                  <a:pt x="290923" y="121030"/>
                </a:moveTo>
                <a:cubicBezTo>
                  <a:pt x="217231" y="121030"/>
                  <a:pt x="162051" y="176756"/>
                  <a:pt x="153151" y="236036"/>
                </a:cubicBezTo>
                <a:cubicBezTo>
                  <a:pt x="148167" y="275587"/>
                  <a:pt x="159559" y="313893"/>
                  <a:pt x="187327" y="343489"/>
                </a:cubicBezTo>
                <a:cubicBezTo>
                  <a:pt x="218833" y="378062"/>
                  <a:pt x="237879" y="423744"/>
                  <a:pt x="237879" y="469427"/>
                </a:cubicBezTo>
                <a:lnTo>
                  <a:pt x="237879" y="480626"/>
                </a:lnTo>
                <a:lnTo>
                  <a:pt x="345213" y="480626"/>
                </a:lnTo>
                <a:lnTo>
                  <a:pt x="345213" y="469427"/>
                </a:lnTo>
                <a:cubicBezTo>
                  <a:pt x="345213" y="421256"/>
                  <a:pt x="361767" y="376817"/>
                  <a:pt x="393273" y="344644"/>
                </a:cubicBezTo>
                <a:cubicBezTo>
                  <a:pt x="417303" y="319936"/>
                  <a:pt x="429941" y="287763"/>
                  <a:pt x="429941" y="254523"/>
                </a:cubicBezTo>
                <a:cubicBezTo>
                  <a:pt x="429941" y="181644"/>
                  <a:pt x="367997" y="121030"/>
                  <a:pt x="290923" y="121030"/>
                </a:cubicBezTo>
                <a:close/>
                <a:moveTo>
                  <a:pt x="290745" y="96322"/>
                </a:moveTo>
                <a:cubicBezTo>
                  <a:pt x="380457" y="96322"/>
                  <a:pt x="455128" y="166713"/>
                  <a:pt x="455217" y="254523"/>
                </a:cubicBezTo>
                <a:cubicBezTo>
                  <a:pt x="455217" y="294073"/>
                  <a:pt x="440087" y="332379"/>
                  <a:pt x="410984" y="361975"/>
                </a:cubicBezTo>
                <a:cubicBezTo>
                  <a:pt x="384373" y="389082"/>
                  <a:pt x="370489" y="427477"/>
                  <a:pt x="370489" y="469427"/>
                </a:cubicBezTo>
                <a:lnTo>
                  <a:pt x="370400" y="533685"/>
                </a:lnTo>
                <a:cubicBezTo>
                  <a:pt x="370400" y="559637"/>
                  <a:pt x="348951" y="580612"/>
                  <a:pt x="322340" y="580612"/>
                </a:cubicBezTo>
                <a:lnTo>
                  <a:pt x="260396" y="580612"/>
                </a:lnTo>
                <a:cubicBezTo>
                  <a:pt x="233785" y="580612"/>
                  <a:pt x="212336" y="559637"/>
                  <a:pt x="212336" y="533685"/>
                </a:cubicBezTo>
                <a:lnTo>
                  <a:pt x="212425" y="469427"/>
                </a:lnTo>
                <a:cubicBezTo>
                  <a:pt x="212425" y="428722"/>
                  <a:pt x="197295" y="389082"/>
                  <a:pt x="169527" y="359486"/>
                </a:cubicBezTo>
                <a:cubicBezTo>
                  <a:pt x="137932" y="324913"/>
                  <a:pt x="122713" y="279142"/>
                  <a:pt x="129032" y="232215"/>
                </a:cubicBezTo>
                <a:cubicBezTo>
                  <a:pt x="139089" y="161824"/>
                  <a:pt x="202724" y="96322"/>
                  <a:pt x="290745" y="96322"/>
                </a:cubicBezTo>
                <a:close/>
                <a:moveTo>
                  <a:pt x="487166" y="72612"/>
                </a:moveTo>
                <a:lnTo>
                  <a:pt x="504967" y="90297"/>
                </a:lnTo>
                <a:lnTo>
                  <a:pt x="461621" y="131887"/>
                </a:lnTo>
                <a:lnTo>
                  <a:pt x="443998" y="114202"/>
                </a:lnTo>
                <a:close/>
                <a:moveTo>
                  <a:pt x="93866" y="72541"/>
                </a:moveTo>
                <a:lnTo>
                  <a:pt x="137109" y="114144"/>
                </a:lnTo>
                <a:lnTo>
                  <a:pt x="119403" y="131745"/>
                </a:lnTo>
                <a:lnTo>
                  <a:pt x="76070" y="90142"/>
                </a:lnTo>
                <a:close/>
                <a:moveTo>
                  <a:pt x="278098" y="0"/>
                </a:moveTo>
                <a:lnTo>
                  <a:pt x="303360" y="0"/>
                </a:lnTo>
                <a:lnTo>
                  <a:pt x="303360" y="59204"/>
                </a:lnTo>
                <a:lnTo>
                  <a:pt x="278098" y="59204"/>
                </a:lnTo>
                <a:close/>
              </a:path>
            </a:pathLst>
          </a:custGeom>
          <a:solidFill>
            <a:schemeClr val="bg1"/>
          </a:solidFill>
          <a:ln>
            <a:noFill/>
          </a:ln>
        </p:spPr>
        <p:txBody>
          <a:bodyPr/>
          <a:lstStyle/>
          <a:p>
            <a:endParaRPr lang="zh-CN" altLang="en-US"/>
          </a:p>
        </p:txBody>
      </p:sp>
      <p:sp>
        <p:nvSpPr>
          <p:cNvPr id="82" name="文本框 81">
            <a:extLst>
              <a:ext uri="{FF2B5EF4-FFF2-40B4-BE49-F238E27FC236}">
                <a16:creationId xmlns:a16="http://schemas.microsoft.com/office/drawing/2014/main" id="{BA02BCAA-A47C-4D36-B5B1-973A25F427AA}"/>
              </a:ext>
            </a:extLst>
          </p:cNvPr>
          <p:cNvSpPr txBox="1"/>
          <p:nvPr/>
        </p:nvSpPr>
        <p:spPr>
          <a:xfrm>
            <a:off x="5738912" y="5055828"/>
            <a:ext cx="6531479" cy="1569660"/>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                                       Sustainable economy and the development of buying now paying later (BNPL) are both new trends. Seizing it and grasping the new needs of the consumers are the opportunities for the development of the retail industry. In addition, there are many similar needs, such as </a:t>
            </a:r>
            <a:r>
              <a:rPr lang="en-US" altLang="zh-CN" sz="1200" b="1" dirty="0">
                <a:solidFill>
                  <a:schemeClr val="accent2">
                    <a:lumMod val="50000"/>
                  </a:schemeClr>
                </a:solidFill>
              </a:rPr>
              <a:t>Social customer care</a:t>
            </a:r>
            <a:r>
              <a:rPr lang="en-US" altLang="zh-CN" sz="1200" dirty="0">
                <a:solidFill>
                  <a:schemeClr val="accent2">
                    <a:lumMod val="50000"/>
                  </a:schemeClr>
                </a:solidFill>
              </a:rPr>
              <a:t>,</a:t>
            </a:r>
            <a:r>
              <a:rPr lang="en-US" altLang="zh-CN" sz="1200" b="1" dirty="0">
                <a:solidFill>
                  <a:schemeClr val="accent2">
                    <a:lumMod val="50000"/>
                  </a:schemeClr>
                </a:solidFill>
              </a:rPr>
              <a:t> brand effect ……</a:t>
            </a:r>
          </a:p>
        </p:txBody>
      </p:sp>
    </p:spTree>
    <p:custDataLst>
      <p:tags r:id="rId2"/>
    </p:custDataLst>
    <p:extLst>
      <p:ext uri="{BB962C8B-B14F-4D97-AF65-F5344CB8AC3E}">
        <p14:creationId xmlns:p14="http://schemas.microsoft.com/office/powerpoint/2010/main" val="35878549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F8A3DCF3-5CF1-424B-BC1D-F3127FE8A43B}"/>
              </a:ext>
            </a:extLst>
          </p:cNvPr>
          <p:cNvGraphicFramePr>
            <a:graphicFrameLocks noChangeAspect="1"/>
          </p:cNvGraphicFramePr>
          <p:nvPr>
            <p:custDataLst>
              <p:tags r:id="rId3"/>
            </p:custDataLst>
            <p:extLst>
              <p:ext uri="{D42A27DB-BD31-4B8C-83A1-F6EECF244321}">
                <p14:modId xmlns:p14="http://schemas.microsoft.com/office/powerpoint/2010/main" val="4043917734"/>
              </p:ext>
            </p:extLst>
          </p:nvPr>
        </p:nvGraphicFramePr>
        <p:xfrm>
          <a:off x="1591" y="1591"/>
          <a:ext cx="1588" cy="1588"/>
        </p:xfrm>
        <a:graphic>
          <a:graphicData uri="http://schemas.openxmlformats.org/presentationml/2006/ole">
            <mc:AlternateContent xmlns:mc="http://schemas.openxmlformats.org/markup-compatibility/2006">
              <mc:Choice xmlns:v="urn:schemas-microsoft-com:vml" Requires="v">
                <p:oleObj spid="_x0000_s6312" name="think-cell 幻灯片" r:id="rId7" imgW="532" imgH="533" progId="TCLayout.ActiveDocument.1">
                  <p:embed/>
                </p:oleObj>
              </mc:Choice>
              <mc:Fallback>
                <p:oleObj name="think-cell 幻灯片" r:id="rId7" imgW="532" imgH="533" progId="TCLayout.ActiveDocument.1">
                  <p:embed/>
                  <p:pic>
                    <p:nvPicPr>
                      <p:cNvPr id="3" name="对象 2" hidden="1">
                        <a:extLst>
                          <a:ext uri="{FF2B5EF4-FFF2-40B4-BE49-F238E27FC236}">
                            <a16:creationId xmlns:a16="http://schemas.microsoft.com/office/drawing/2014/main" id="{F8A3DCF3-5CF1-424B-BC1D-F3127FE8A43B}"/>
                          </a:ext>
                        </a:extLst>
                      </p:cNvPr>
                      <p:cNvPicPr/>
                      <p:nvPr/>
                    </p:nvPicPr>
                    <p:blipFill>
                      <a:blip r:embed="rId8"/>
                      <a:stretch>
                        <a:fillRect/>
                      </a:stretch>
                    </p:blipFill>
                    <p:spPr>
                      <a:xfrm>
                        <a:off x="1591" y="1591"/>
                        <a:ext cx="1588" cy="1588"/>
                      </a:xfrm>
                      <a:prstGeom prst="rect">
                        <a:avLst/>
                      </a:prstGeom>
                    </p:spPr>
                  </p:pic>
                </p:oleObj>
              </mc:Fallback>
            </mc:AlternateContent>
          </a:graphicData>
        </a:graphic>
      </p:graphicFrame>
      <p:sp>
        <p:nvSpPr>
          <p:cNvPr id="4" name="矩形 3" hidden="1">
            <a:extLst>
              <a:ext uri="{FF2B5EF4-FFF2-40B4-BE49-F238E27FC236}">
                <a16:creationId xmlns:a16="http://schemas.microsoft.com/office/drawing/2014/main" id="{A48064BC-FAB0-44DD-A33F-D684D9D347D7}"/>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zh-CN" altLang="en-US" sz="1200">
              <a:sym typeface="+mn-lt"/>
            </a:endParaRPr>
          </a:p>
        </p:txBody>
      </p:sp>
      <p:grpSp>
        <p:nvGrpSpPr>
          <p:cNvPr id="10" name="组合 9">
            <a:extLst>
              <a:ext uri="{FF2B5EF4-FFF2-40B4-BE49-F238E27FC236}">
                <a16:creationId xmlns:a16="http://schemas.microsoft.com/office/drawing/2014/main" id="{D449E37D-6187-40DF-94F4-D78DFD9367BE}"/>
              </a:ext>
            </a:extLst>
          </p:cNvPr>
          <p:cNvGrpSpPr/>
          <p:nvPr/>
        </p:nvGrpSpPr>
        <p:grpSpPr>
          <a:xfrm>
            <a:off x="0" y="421343"/>
            <a:ext cx="12192000" cy="950258"/>
            <a:chOff x="0" y="421342"/>
            <a:chExt cx="12192000" cy="950259"/>
          </a:xfrm>
        </p:grpSpPr>
        <p:sp>
          <p:nvSpPr>
            <p:cNvPr id="2" name="矩形 1">
              <a:extLst>
                <a:ext uri="{FF2B5EF4-FFF2-40B4-BE49-F238E27FC236}">
                  <a16:creationId xmlns:a16="http://schemas.microsoft.com/office/drawing/2014/main" id="{34E471BA-100D-4439-89C6-21B373CDA808}"/>
                </a:ext>
              </a:extLst>
            </p:cNvPr>
            <p:cNvSpPr/>
            <p:nvPr/>
          </p:nvSpPr>
          <p:spPr>
            <a:xfrm>
              <a:off x="0" y="421342"/>
              <a:ext cx="12192000" cy="95025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Changes in consumer perception">
              <a:extLst>
                <a:ext uri="{FF2B5EF4-FFF2-40B4-BE49-F238E27FC236}">
                  <a16:creationId xmlns:a16="http://schemas.microsoft.com/office/drawing/2014/main" id="{C3BEFF7E-23FA-46EC-BE69-A8D6431BB576}"/>
                </a:ext>
              </a:extLst>
            </p:cNvPr>
            <p:cNvSpPr txBox="1"/>
            <p:nvPr/>
          </p:nvSpPr>
          <p:spPr>
            <a:xfrm>
              <a:off x="0" y="448271"/>
              <a:ext cx="12192000" cy="830998"/>
            </a:xfrm>
            <a:prstGeom prst="rect">
              <a:avLst/>
            </a:prstGeom>
            <a:noFill/>
          </p:spPr>
          <p:txBody>
            <a:bodyPr wrap="square" rtlCol="0">
              <a:spAutoFit/>
            </a:bodyPr>
            <a:lstStyle/>
            <a:p>
              <a:r>
                <a:rPr lang="en-US" altLang="zh-CN" sz="2400" b="1" dirty="0">
                  <a:solidFill>
                    <a:schemeClr val="bg1"/>
                  </a:solidFill>
                </a:rPr>
                <a:t>Changes in consumer perception and the development of e-commerce impact the Australian traditional retail industry.</a:t>
              </a:r>
              <a:endParaRPr lang="zh-CN" altLang="en-US" sz="2400" b="1" dirty="0">
                <a:solidFill>
                  <a:schemeClr val="bg1"/>
                </a:solidFill>
              </a:endParaRPr>
            </a:p>
          </p:txBody>
        </p:sp>
      </p:grpSp>
      <p:sp>
        <p:nvSpPr>
          <p:cNvPr id="63" name="文本框 62">
            <a:extLst>
              <a:ext uri="{FF2B5EF4-FFF2-40B4-BE49-F238E27FC236}">
                <a16:creationId xmlns:a16="http://schemas.microsoft.com/office/drawing/2014/main" id="{AF31B19C-8DA8-43E6-82BB-C0AEB28D164C}"/>
              </a:ext>
            </a:extLst>
          </p:cNvPr>
          <p:cNvSpPr txBox="1"/>
          <p:nvPr/>
        </p:nvSpPr>
        <p:spPr>
          <a:xfrm>
            <a:off x="1" y="6453595"/>
            <a:ext cx="2994123" cy="405624"/>
          </a:xfrm>
          <a:prstGeom prst="rect">
            <a:avLst/>
          </a:prstGeom>
          <a:noFill/>
        </p:spPr>
        <p:txBody>
          <a:bodyPr wrap="square" rtlCol="0">
            <a:spAutoFit/>
          </a:bodyPr>
          <a:lstStyle/>
          <a:p>
            <a:pPr>
              <a:lnSpc>
                <a:spcPct val="200000"/>
              </a:lnSpc>
            </a:pPr>
            <a:r>
              <a:rPr lang="en-US" altLang="zh-CN" sz="1200" dirty="0">
                <a:solidFill>
                  <a:schemeClr val="accent2">
                    <a:lumMod val="50000"/>
                  </a:schemeClr>
                </a:solidFill>
              </a:rPr>
              <a:t>Source</a:t>
            </a:r>
            <a:r>
              <a:rPr lang="zh-CN" altLang="en-US" sz="1200" dirty="0">
                <a:solidFill>
                  <a:schemeClr val="accent2">
                    <a:lumMod val="50000"/>
                  </a:schemeClr>
                </a:solidFill>
              </a:rPr>
              <a:t>：</a:t>
            </a:r>
            <a:r>
              <a:rPr lang="en-US" altLang="zh-CN" sz="1200" dirty="0" err="1">
                <a:solidFill>
                  <a:schemeClr val="accent2">
                    <a:lumMod val="50000"/>
                  </a:schemeClr>
                </a:solidFill>
              </a:rPr>
              <a:t>InsideRetail</a:t>
            </a:r>
            <a:r>
              <a:rPr lang="en-US" altLang="zh-CN" sz="1200" dirty="0">
                <a:solidFill>
                  <a:schemeClr val="accent2">
                    <a:lumMod val="50000"/>
                  </a:schemeClr>
                </a:solidFill>
              </a:rPr>
              <a:t> ;</a:t>
            </a:r>
            <a:r>
              <a:rPr lang="zh-CN" altLang="en-US" sz="1200" dirty="0">
                <a:solidFill>
                  <a:schemeClr val="accent2">
                    <a:lumMod val="50000"/>
                  </a:schemeClr>
                </a:solidFill>
              </a:rPr>
              <a:t> </a:t>
            </a:r>
            <a:r>
              <a:rPr lang="en-US" altLang="zh-CN" sz="1200" dirty="0">
                <a:solidFill>
                  <a:schemeClr val="accent2">
                    <a:lumMod val="50000"/>
                  </a:schemeClr>
                </a:solidFill>
              </a:rPr>
              <a:t>KPMG Survey</a:t>
            </a:r>
            <a:endParaRPr lang="zh-CN" altLang="en-US" sz="1200" dirty="0">
              <a:solidFill>
                <a:schemeClr val="accent2">
                  <a:lumMod val="50000"/>
                </a:schemeClr>
              </a:solidFill>
            </a:endParaRPr>
          </a:p>
        </p:txBody>
      </p:sp>
      <p:sp>
        <p:nvSpPr>
          <p:cNvPr id="5" name="文本框 4">
            <a:extLst>
              <a:ext uri="{FF2B5EF4-FFF2-40B4-BE49-F238E27FC236}">
                <a16:creationId xmlns:a16="http://schemas.microsoft.com/office/drawing/2014/main" id="{9E3D8A27-1EE2-4664-A572-2DEED8A57C91}"/>
              </a:ext>
            </a:extLst>
          </p:cNvPr>
          <p:cNvSpPr txBox="1"/>
          <p:nvPr/>
        </p:nvSpPr>
        <p:spPr>
          <a:xfrm>
            <a:off x="11801017" y="6552577"/>
            <a:ext cx="288375" cy="369332"/>
          </a:xfrm>
          <a:prstGeom prst="rect">
            <a:avLst/>
          </a:prstGeom>
          <a:noFill/>
        </p:spPr>
        <p:txBody>
          <a:bodyPr wrap="square" rtlCol="0">
            <a:spAutoFit/>
          </a:bodyPr>
          <a:lstStyle/>
          <a:p>
            <a:r>
              <a:rPr lang="en-US" altLang="zh-CN" b="1" dirty="0"/>
              <a:t>9</a:t>
            </a:r>
            <a:endParaRPr lang="zh-CN" altLang="en-US" b="1" dirty="0"/>
          </a:p>
        </p:txBody>
      </p:sp>
      <p:cxnSp>
        <p:nvCxnSpPr>
          <p:cNvPr id="57" name="直接连接符 56">
            <a:extLst>
              <a:ext uri="{FF2B5EF4-FFF2-40B4-BE49-F238E27FC236}">
                <a16:creationId xmlns:a16="http://schemas.microsoft.com/office/drawing/2014/main" id="{5771AC34-335A-480F-9743-091247E24180}"/>
              </a:ext>
            </a:extLst>
          </p:cNvPr>
          <p:cNvCxnSpPr>
            <a:cxnSpLocks/>
          </p:cNvCxnSpPr>
          <p:nvPr/>
        </p:nvCxnSpPr>
        <p:spPr>
          <a:xfrm flipV="1">
            <a:off x="53123" y="1473152"/>
            <a:ext cx="5087655" cy="1"/>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7224788-A3EA-4B2F-9A42-17E911C3CA55}"/>
              </a:ext>
            </a:extLst>
          </p:cNvPr>
          <p:cNvSpPr/>
          <p:nvPr/>
        </p:nvSpPr>
        <p:spPr>
          <a:xfrm>
            <a:off x="53123" y="1463933"/>
            <a:ext cx="537045" cy="5321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56" name="文本框 55">
            <a:extLst>
              <a:ext uri="{FF2B5EF4-FFF2-40B4-BE49-F238E27FC236}">
                <a16:creationId xmlns:a16="http://schemas.microsoft.com/office/drawing/2014/main" id="{771077B5-A6C8-429E-A0BD-398D732C67FD}"/>
              </a:ext>
            </a:extLst>
          </p:cNvPr>
          <p:cNvSpPr txBox="1"/>
          <p:nvPr/>
        </p:nvSpPr>
        <p:spPr>
          <a:xfrm>
            <a:off x="529640" y="1425551"/>
            <a:ext cx="4611138" cy="646331"/>
          </a:xfrm>
          <a:prstGeom prst="rect">
            <a:avLst/>
          </a:prstGeom>
          <a:noFill/>
        </p:spPr>
        <p:txBody>
          <a:bodyPr wrap="square" rtlCol="0">
            <a:spAutoFit/>
          </a:bodyPr>
          <a:lstStyle/>
          <a:p>
            <a:r>
              <a:rPr lang="en-US" altLang="zh-CN" b="1" dirty="0">
                <a:solidFill>
                  <a:schemeClr val="accent2">
                    <a:lumMod val="50000"/>
                  </a:schemeClr>
                </a:solidFill>
              </a:rPr>
              <a:t>Public’s expectations for e-commerce have increased in recent years</a:t>
            </a:r>
            <a:endParaRPr lang="zh-CN" altLang="en-US" b="1" dirty="0">
              <a:solidFill>
                <a:schemeClr val="accent2">
                  <a:lumMod val="50000"/>
                </a:schemeClr>
              </a:solidFill>
            </a:endParaRPr>
          </a:p>
        </p:txBody>
      </p:sp>
      <p:graphicFrame>
        <p:nvGraphicFramePr>
          <p:cNvPr id="59" name="图表 58">
            <a:extLst>
              <a:ext uri="{FF2B5EF4-FFF2-40B4-BE49-F238E27FC236}">
                <a16:creationId xmlns:a16="http://schemas.microsoft.com/office/drawing/2014/main" id="{D7274FC9-4620-41C9-9D10-09E82FD04D0F}"/>
              </a:ext>
            </a:extLst>
          </p:cNvPr>
          <p:cNvGraphicFramePr/>
          <p:nvPr>
            <p:extLst>
              <p:ext uri="{D42A27DB-BD31-4B8C-83A1-F6EECF244321}">
                <p14:modId xmlns:p14="http://schemas.microsoft.com/office/powerpoint/2010/main" val="4154466550"/>
              </p:ext>
            </p:extLst>
          </p:nvPr>
        </p:nvGraphicFramePr>
        <p:xfrm>
          <a:off x="-137739" y="2206491"/>
          <a:ext cx="4658843" cy="2282886"/>
        </p:xfrm>
        <a:graphic>
          <a:graphicData uri="http://schemas.openxmlformats.org/drawingml/2006/chart">
            <c:chart xmlns:c="http://schemas.openxmlformats.org/drawingml/2006/chart" xmlns:r="http://schemas.openxmlformats.org/officeDocument/2006/relationships" r:id="rId9"/>
          </a:graphicData>
        </a:graphic>
      </p:graphicFrame>
      <p:sp>
        <p:nvSpPr>
          <p:cNvPr id="61" name="文本框 60">
            <a:extLst>
              <a:ext uri="{FF2B5EF4-FFF2-40B4-BE49-F238E27FC236}">
                <a16:creationId xmlns:a16="http://schemas.microsoft.com/office/drawing/2014/main" id="{BD6BCBCE-D498-4A2C-BF40-860F9452DFA1}"/>
              </a:ext>
            </a:extLst>
          </p:cNvPr>
          <p:cNvSpPr txBox="1"/>
          <p:nvPr/>
        </p:nvSpPr>
        <p:spPr>
          <a:xfrm>
            <a:off x="171418" y="2011871"/>
            <a:ext cx="3149260"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b="1" dirty="0">
                <a:solidFill>
                  <a:schemeClr val="accent2">
                    <a:lumMod val="75000"/>
                  </a:schemeClr>
                </a:solidFill>
              </a:rPr>
              <a:t>Consumer’ expectations</a:t>
            </a:r>
            <a:endParaRPr lang="zh-CN" altLang="en-US" b="1" dirty="0">
              <a:solidFill>
                <a:schemeClr val="accent2">
                  <a:lumMod val="75000"/>
                </a:schemeClr>
              </a:solidFill>
            </a:endParaRPr>
          </a:p>
        </p:txBody>
      </p:sp>
      <p:sp>
        <p:nvSpPr>
          <p:cNvPr id="62" name="文本框 61">
            <a:extLst>
              <a:ext uri="{FF2B5EF4-FFF2-40B4-BE49-F238E27FC236}">
                <a16:creationId xmlns:a16="http://schemas.microsoft.com/office/drawing/2014/main" id="{FA60C036-29D5-493E-ABB7-0B2E83D58853}"/>
              </a:ext>
            </a:extLst>
          </p:cNvPr>
          <p:cNvSpPr txBox="1"/>
          <p:nvPr/>
        </p:nvSpPr>
        <p:spPr>
          <a:xfrm>
            <a:off x="171418" y="4032537"/>
            <a:ext cx="2854308"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b="1" dirty="0">
                <a:solidFill>
                  <a:schemeClr val="accent2">
                    <a:lumMod val="75000"/>
                  </a:schemeClr>
                </a:solidFill>
              </a:rPr>
              <a:t>Retailer’ expectations</a:t>
            </a:r>
            <a:endParaRPr lang="zh-CN" altLang="en-US" b="1" dirty="0">
              <a:solidFill>
                <a:schemeClr val="accent2">
                  <a:lumMod val="75000"/>
                </a:schemeClr>
              </a:solidFill>
            </a:endParaRPr>
          </a:p>
        </p:txBody>
      </p:sp>
      <p:pic>
        <p:nvPicPr>
          <p:cNvPr id="9" name="图片 8">
            <a:extLst>
              <a:ext uri="{FF2B5EF4-FFF2-40B4-BE49-F238E27FC236}">
                <a16:creationId xmlns:a16="http://schemas.microsoft.com/office/drawing/2014/main" id="{B2BB3562-B642-4F39-B2E6-8A4E586CAA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834" y="4226169"/>
            <a:ext cx="5411442" cy="2121592"/>
          </a:xfrm>
          <a:prstGeom prst="rect">
            <a:avLst/>
          </a:prstGeom>
        </p:spPr>
      </p:pic>
      <p:grpSp>
        <p:nvGrpSpPr>
          <p:cNvPr id="31" name="组合 30">
            <a:extLst>
              <a:ext uri="{FF2B5EF4-FFF2-40B4-BE49-F238E27FC236}">
                <a16:creationId xmlns:a16="http://schemas.microsoft.com/office/drawing/2014/main" id="{CB1A26C9-A377-4E7B-AC74-6FBC556F16AD}"/>
              </a:ext>
            </a:extLst>
          </p:cNvPr>
          <p:cNvGrpSpPr/>
          <p:nvPr/>
        </p:nvGrpSpPr>
        <p:grpSpPr>
          <a:xfrm>
            <a:off x="5342109" y="1437915"/>
            <a:ext cx="6603095" cy="532151"/>
            <a:chOff x="5197922" y="1443591"/>
            <a:chExt cx="6603095" cy="532151"/>
          </a:xfrm>
        </p:grpSpPr>
        <p:grpSp>
          <p:nvGrpSpPr>
            <p:cNvPr id="32" name="组合 31">
              <a:extLst>
                <a:ext uri="{FF2B5EF4-FFF2-40B4-BE49-F238E27FC236}">
                  <a16:creationId xmlns:a16="http://schemas.microsoft.com/office/drawing/2014/main" id="{C2EA1111-D298-496B-8BCC-A0AE2CAEA93B}"/>
                </a:ext>
              </a:extLst>
            </p:cNvPr>
            <p:cNvGrpSpPr/>
            <p:nvPr/>
          </p:nvGrpSpPr>
          <p:grpSpPr>
            <a:xfrm>
              <a:off x="5197922" y="1443591"/>
              <a:ext cx="6603095" cy="532151"/>
              <a:chOff x="5091953" y="2460441"/>
              <a:chExt cx="6603095" cy="532151"/>
            </a:xfrm>
          </p:grpSpPr>
          <p:cxnSp>
            <p:nvCxnSpPr>
              <p:cNvPr id="34" name="直接连接符 33">
                <a:extLst>
                  <a:ext uri="{FF2B5EF4-FFF2-40B4-BE49-F238E27FC236}">
                    <a16:creationId xmlns:a16="http://schemas.microsoft.com/office/drawing/2014/main" id="{D16257A1-8F5B-4248-AFDE-59417E8ADC2C}"/>
                  </a:ext>
                </a:extLst>
              </p:cNvPr>
              <p:cNvCxnSpPr>
                <a:cxnSpLocks/>
              </p:cNvCxnSpPr>
              <p:nvPr/>
            </p:nvCxnSpPr>
            <p:spPr>
              <a:xfrm>
                <a:off x="5091953" y="2469661"/>
                <a:ext cx="6603095" cy="20341"/>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1C6AFEF1-D299-4463-90B6-FD8B396631BE}"/>
                  </a:ext>
                </a:extLst>
              </p:cNvPr>
              <p:cNvSpPr/>
              <p:nvPr/>
            </p:nvSpPr>
            <p:spPr>
              <a:xfrm>
                <a:off x="5091953" y="2460441"/>
                <a:ext cx="537045" cy="53215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grpSp>
        <p:sp>
          <p:nvSpPr>
            <p:cNvPr id="33" name="文本框 32">
              <a:extLst>
                <a:ext uri="{FF2B5EF4-FFF2-40B4-BE49-F238E27FC236}">
                  <a16:creationId xmlns:a16="http://schemas.microsoft.com/office/drawing/2014/main" id="{1F1A7BF8-AA8D-4F0F-B79F-C352C3C1AE2B}"/>
                </a:ext>
              </a:extLst>
            </p:cNvPr>
            <p:cNvSpPr txBox="1"/>
            <p:nvPr/>
          </p:nvSpPr>
          <p:spPr>
            <a:xfrm>
              <a:off x="5674438" y="1443591"/>
              <a:ext cx="5713874" cy="461665"/>
            </a:xfrm>
            <a:prstGeom prst="rect">
              <a:avLst/>
            </a:prstGeom>
            <a:noFill/>
          </p:spPr>
          <p:txBody>
            <a:bodyPr wrap="square" rtlCol="0">
              <a:spAutoFit/>
            </a:bodyPr>
            <a:lstStyle/>
            <a:p>
              <a:r>
                <a:rPr lang="en-US" altLang="zh-CN" sz="2400" b="1" dirty="0">
                  <a:solidFill>
                    <a:schemeClr val="accent2">
                      <a:lumMod val="50000"/>
                    </a:schemeClr>
                  </a:solidFill>
                </a:rPr>
                <a:t>The e-commerce is priming to boom</a:t>
              </a:r>
              <a:endParaRPr lang="zh-CN" altLang="en-US" sz="2400" b="1" dirty="0">
                <a:solidFill>
                  <a:schemeClr val="accent2">
                    <a:lumMod val="50000"/>
                  </a:schemeClr>
                </a:solidFill>
              </a:endParaRPr>
            </a:p>
          </p:txBody>
        </p:sp>
      </p:grpSp>
      <p:sp>
        <p:nvSpPr>
          <p:cNvPr id="36" name="文本框 35">
            <a:extLst>
              <a:ext uri="{FF2B5EF4-FFF2-40B4-BE49-F238E27FC236}">
                <a16:creationId xmlns:a16="http://schemas.microsoft.com/office/drawing/2014/main" id="{63DFE068-7EDA-4040-9638-909A51E9F5C0}"/>
              </a:ext>
            </a:extLst>
          </p:cNvPr>
          <p:cNvSpPr txBox="1"/>
          <p:nvPr/>
        </p:nvSpPr>
        <p:spPr>
          <a:xfrm>
            <a:off x="5911179" y="1836804"/>
            <a:ext cx="4004045" cy="369332"/>
          </a:xfrm>
          <a:prstGeom prst="rect">
            <a:avLst/>
          </a:prstGeom>
          <a:noFill/>
        </p:spPr>
        <p:txBody>
          <a:bodyPr wrap="none" rtlCol="0">
            <a:spAutoFit/>
          </a:bodyPr>
          <a:lstStyle/>
          <a:p>
            <a:pPr marL="285750" indent="-285750">
              <a:buFont typeface="Wingdings" panose="05000000000000000000" pitchFamily="2" charset="2"/>
              <a:buChar char="l"/>
            </a:pPr>
            <a:r>
              <a:rPr lang="en-US" altLang="zh-CN" b="1" dirty="0">
                <a:solidFill>
                  <a:schemeClr val="accent2">
                    <a:lumMod val="75000"/>
                  </a:schemeClr>
                </a:solidFill>
              </a:rPr>
              <a:t>E-commerce growth in Australia</a:t>
            </a:r>
          </a:p>
        </p:txBody>
      </p:sp>
      <p:grpSp>
        <p:nvGrpSpPr>
          <p:cNvPr id="14" name="组合 13">
            <a:extLst>
              <a:ext uri="{FF2B5EF4-FFF2-40B4-BE49-F238E27FC236}">
                <a16:creationId xmlns:a16="http://schemas.microsoft.com/office/drawing/2014/main" id="{D4600E32-B0C2-4B86-95D5-F99A2AE1D584}"/>
              </a:ext>
            </a:extLst>
          </p:cNvPr>
          <p:cNvGrpSpPr/>
          <p:nvPr/>
        </p:nvGrpSpPr>
        <p:grpSpPr>
          <a:xfrm>
            <a:off x="5753120" y="2122239"/>
            <a:ext cx="5713874" cy="2453309"/>
            <a:chOff x="5750494" y="2141255"/>
            <a:chExt cx="5713874" cy="2453309"/>
          </a:xfrm>
        </p:grpSpPr>
        <p:graphicFrame>
          <p:nvGraphicFramePr>
            <p:cNvPr id="30" name="图表 29">
              <a:extLst>
                <a:ext uri="{FF2B5EF4-FFF2-40B4-BE49-F238E27FC236}">
                  <a16:creationId xmlns:a16="http://schemas.microsoft.com/office/drawing/2014/main" id="{AAD0D3A9-02D2-45B7-8685-F473B485451E}"/>
                </a:ext>
              </a:extLst>
            </p:cNvPr>
            <p:cNvGraphicFramePr/>
            <p:nvPr>
              <p:extLst>
                <p:ext uri="{D42A27DB-BD31-4B8C-83A1-F6EECF244321}">
                  <p14:modId xmlns:p14="http://schemas.microsoft.com/office/powerpoint/2010/main" val="3751641065"/>
                </p:ext>
              </p:extLst>
            </p:nvPr>
          </p:nvGraphicFramePr>
          <p:xfrm>
            <a:off x="5750494" y="2141255"/>
            <a:ext cx="5713874" cy="2453309"/>
          </p:xfrm>
          <a:graphic>
            <a:graphicData uri="http://schemas.openxmlformats.org/drawingml/2006/chart">
              <c:chart xmlns:c="http://schemas.openxmlformats.org/drawingml/2006/chart" xmlns:r="http://schemas.openxmlformats.org/officeDocument/2006/relationships" r:id="rId11"/>
            </a:graphicData>
          </a:graphic>
        </p:graphicFrame>
        <p:sp>
          <p:nvSpPr>
            <p:cNvPr id="6" name="文本框 5">
              <a:extLst>
                <a:ext uri="{FF2B5EF4-FFF2-40B4-BE49-F238E27FC236}">
                  <a16:creationId xmlns:a16="http://schemas.microsoft.com/office/drawing/2014/main" id="{8839D91D-BD67-4A3D-A98C-1BC9B047C581}"/>
                </a:ext>
              </a:extLst>
            </p:cNvPr>
            <p:cNvSpPr txBox="1"/>
            <p:nvPr/>
          </p:nvSpPr>
          <p:spPr>
            <a:xfrm>
              <a:off x="6080088" y="3678274"/>
              <a:ext cx="524503" cy="276999"/>
            </a:xfrm>
            <a:prstGeom prst="rect">
              <a:avLst/>
            </a:prstGeom>
            <a:noFill/>
          </p:spPr>
          <p:txBody>
            <a:bodyPr wrap="none" rtlCol="0">
              <a:spAutoFit/>
            </a:bodyPr>
            <a:lstStyle/>
            <a:p>
              <a:r>
                <a:rPr lang="en-US" altLang="zh-CN" sz="1200" dirty="0">
                  <a:solidFill>
                    <a:schemeClr val="accent2">
                      <a:lumMod val="60000"/>
                      <a:lumOff val="40000"/>
                    </a:schemeClr>
                  </a:solidFill>
                </a:rPr>
                <a:t>2005</a:t>
              </a:r>
              <a:endParaRPr lang="zh-CN" altLang="en-US" sz="1200" dirty="0">
                <a:solidFill>
                  <a:schemeClr val="accent2">
                    <a:lumMod val="60000"/>
                    <a:lumOff val="40000"/>
                  </a:schemeClr>
                </a:solidFill>
              </a:endParaRPr>
            </a:p>
          </p:txBody>
        </p:sp>
        <p:sp>
          <p:nvSpPr>
            <p:cNvPr id="38" name="文本框 37">
              <a:extLst>
                <a:ext uri="{FF2B5EF4-FFF2-40B4-BE49-F238E27FC236}">
                  <a16:creationId xmlns:a16="http://schemas.microsoft.com/office/drawing/2014/main" id="{54B9E207-9376-420F-BC4E-96F43E807D2F}"/>
                </a:ext>
              </a:extLst>
            </p:cNvPr>
            <p:cNvSpPr txBox="1"/>
            <p:nvPr/>
          </p:nvSpPr>
          <p:spPr>
            <a:xfrm>
              <a:off x="7821692" y="3678273"/>
              <a:ext cx="524503" cy="276999"/>
            </a:xfrm>
            <a:prstGeom prst="rect">
              <a:avLst/>
            </a:prstGeom>
            <a:noFill/>
          </p:spPr>
          <p:txBody>
            <a:bodyPr wrap="none" rtlCol="0">
              <a:spAutoFit/>
            </a:bodyPr>
            <a:lstStyle/>
            <a:p>
              <a:r>
                <a:rPr lang="en-US" altLang="zh-CN" sz="1200" dirty="0">
                  <a:solidFill>
                    <a:schemeClr val="accent2">
                      <a:lumMod val="60000"/>
                      <a:lumOff val="40000"/>
                    </a:schemeClr>
                  </a:solidFill>
                </a:rPr>
                <a:t>2010</a:t>
              </a:r>
              <a:endParaRPr lang="zh-CN" altLang="en-US" sz="1200" dirty="0">
                <a:solidFill>
                  <a:schemeClr val="accent2">
                    <a:lumMod val="60000"/>
                    <a:lumOff val="40000"/>
                  </a:schemeClr>
                </a:solidFill>
              </a:endParaRPr>
            </a:p>
          </p:txBody>
        </p:sp>
        <p:sp>
          <p:nvSpPr>
            <p:cNvPr id="39" name="文本框 38">
              <a:extLst>
                <a:ext uri="{FF2B5EF4-FFF2-40B4-BE49-F238E27FC236}">
                  <a16:creationId xmlns:a16="http://schemas.microsoft.com/office/drawing/2014/main" id="{0F28AB7D-8522-4938-A040-23C80F3AFB4E}"/>
                </a:ext>
              </a:extLst>
            </p:cNvPr>
            <p:cNvSpPr txBox="1"/>
            <p:nvPr/>
          </p:nvSpPr>
          <p:spPr>
            <a:xfrm>
              <a:off x="9643030" y="3678272"/>
              <a:ext cx="524503" cy="276999"/>
            </a:xfrm>
            <a:prstGeom prst="rect">
              <a:avLst/>
            </a:prstGeom>
            <a:noFill/>
          </p:spPr>
          <p:txBody>
            <a:bodyPr wrap="none" rtlCol="0">
              <a:spAutoFit/>
            </a:bodyPr>
            <a:lstStyle/>
            <a:p>
              <a:r>
                <a:rPr lang="en-US" altLang="zh-CN" sz="1200" dirty="0">
                  <a:solidFill>
                    <a:schemeClr val="accent2">
                      <a:lumMod val="60000"/>
                      <a:lumOff val="40000"/>
                    </a:schemeClr>
                  </a:solidFill>
                </a:rPr>
                <a:t>2015</a:t>
              </a:r>
              <a:endParaRPr lang="zh-CN" altLang="en-US" sz="1200" dirty="0">
                <a:solidFill>
                  <a:schemeClr val="accent2">
                    <a:lumMod val="60000"/>
                    <a:lumOff val="40000"/>
                  </a:schemeClr>
                </a:solidFill>
              </a:endParaRPr>
            </a:p>
          </p:txBody>
        </p:sp>
        <p:sp>
          <p:nvSpPr>
            <p:cNvPr id="40" name="文本框 39">
              <a:extLst>
                <a:ext uri="{FF2B5EF4-FFF2-40B4-BE49-F238E27FC236}">
                  <a16:creationId xmlns:a16="http://schemas.microsoft.com/office/drawing/2014/main" id="{BE3A49AC-BF31-469C-A35D-17D05C236BA3}"/>
                </a:ext>
              </a:extLst>
            </p:cNvPr>
            <p:cNvSpPr txBox="1"/>
            <p:nvPr/>
          </p:nvSpPr>
          <p:spPr>
            <a:xfrm>
              <a:off x="10689854" y="3678271"/>
              <a:ext cx="524503" cy="276999"/>
            </a:xfrm>
            <a:prstGeom prst="rect">
              <a:avLst/>
            </a:prstGeom>
            <a:noFill/>
          </p:spPr>
          <p:txBody>
            <a:bodyPr wrap="none" rtlCol="0">
              <a:spAutoFit/>
            </a:bodyPr>
            <a:lstStyle/>
            <a:p>
              <a:r>
                <a:rPr lang="en-US" altLang="zh-CN" sz="1200" dirty="0">
                  <a:solidFill>
                    <a:schemeClr val="accent2">
                      <a:lumMod val="60000"/>
                      <a:lumOff val="40000"/>
                    </a:schemeClr>
                  </a:solidFill>
                </a:rPr>
                <a:t>2018</a:t>
              </a:r>
              <a:endParaRPr lang="zh-CN" altLang="en-US" sz="1200" dirty="0">
                <a:solidFill>
                  <a:schemeClr val="accent2">
                    <a:lumMod val="60000"/>
                    <a:lumOff val="40000"/>
                  </a:schemeClr>
                </a:solidFill>
              </a:endParaRPr>
            </a:p>
          </p:txBody>
        </p:sp>
      </p:grpSp>
      <p:grpSp>
        <p:nvGrpSpPr>
          <p:cNvPr id="13" name="组合 12">
            <a:extLst>
              <a:ext uri="{FF2B5EF4-FFF2-40B4-BE49-F238E27FC236}">
                <a16:creationId xmlns:a16="http://schemas.microsoft.com/office/drawing/2014/main" id="{5151CEAA-6449-42AD-8342-062F3AC0D3AE}"/>
              </a:ext>
            </a:extLst>
          </p:cNvPr>
          <p:cNvGrpSpPr/>
          <p:nvPr/>
        </p:nvGrpSpPr>
        <p:grpSpPr>
          <a:xfrm>
            <a:off x="4154379" y="4523435"/>
            <a:ext cx="7517643" cy="505129"/>
            <a:chOff x="4520407" y="4701218"/>
            <a:chExt cx="7517643" cy="505129"/>
          </a:xfrm>
        </p:grpSpPr>
        <p:grpSp>
          <p:nvGrpSpPr>
            <p:cNvPr id="12" name="组合 11">
              <a:extLst>
                <a:ext uri="{FF2B5EF4-FFF2-40B4-BE49-F238E27FC236}">
                  <a16:creationId xmlns:a16="http://schemas.microsoft.com/office/drawing/2014/main" id="{105AE2DB-2953-4FEE-90D1-0015F1BD887D}"/>
                </a:ext>
              </a:extLst>
            </p:cNvPr>
            <p:cNvGrpSpPr/>
            <p:nvPr/>
          </p:nvGrpSpPr>
          <p:grpSpPr>
            <a:xfrm>
              <a:off x="4520407" y="4701218"/>
              <a:ext cx="7517643" cy="505129"/>
              <a:chOff x="4674357" y="4895506"/>
              <a:chExt cx="7517643" cy="505129"/>
            </a:xfrm>
          </p:grpSpPr>
          <p:cxnSp>
            <p:nvCxnSpPr>
              <p:cNvPr id="46" name="直接连接符 45">
                <a:extLst>
                  <a:ext uri="{FF2B5EF4-FFF2-40B4-BE49-F238E27FC236}">
                    <a16:creationId xmlns:a16="http://schemas.microsoft.com/office/drawing/2014/main" id="{09B30AE3-7B6D-4100-B056-327C97349412}"/>
                  </a:ext>
                </a:extLst>
              </p:cNvPr>
              <p:cNvCxnSpPr>
                <a:cxnSpLocks/>
              </p:cNvCxnSpPr>
              <p:nvPr/>
            </p:nvCxnSpPr>
            <p:spPr>
              <a:xfrm flipV="1">
                <a:off x="4674357" y="4911299"/>
                <a:ext cx="7517643" cy="4599"/>
              </a:xfrm>
              <a:prstGeom prst="line">
                <a:avLst/>
              </a:prstGeom>
              <a:ln w="508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C8CB96EB-D2AE-4219-BD83-29129A46CAC2}"/>
                  </a:ext>
                </a:extLst>
              </p:cNvPr>
              <p:cNvSpPr/>
              <p:nvPr/>
            </p:nvSpPr>
            <p:spPr>
              <a:xfrm>
                <a:off x="4674357" y="4932559"/>
                <a:ext cx="498382" cy="46807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5" name="文本框 44">
                <a:extLst>
                  <a:ext uri="{FF2B5EF4-FFF2-40B4-BE49-F238E27FC236}">
                    <a16:creationId xmlns:a16="http://schemas.microsoft.com/office/drawing/2014/main" id="{DE7EE952-B997-450F-B8FF-E0EFCEE2B9DA}"/>
                  </a:ext>
                </a:extLst>
              </p:cNvPr>
              <p:cNvSpPr txBox="1"/>
              <p:nvPr/>
            </p:nvSpPr>
            <p:spPr>
              <a:xfrm>
                <a:off x="5137364" y="4895506"/>
                <a:ext cx="1167307" cy="400110"/>
              </a:xfrm>
              <a:prstGeom prst="rect">
                <a:avLst/>
              </a:prstGeom>
              <a:noFill/>
            </p:spPr>
            <p:txBody>
              <a:bodyPr wrap="none" rtlCol="0">
                <a:spAutoFit/>
              </a:bodyPr>
              <a:lstStyle/>
              <a:p>
                <a:r>
                  <a:rPr lang="en-US" altLang="zh-CN" sz="2000" b="1">
                    <a:solidFill>
                      <a:schemeClr val="accent2">
                        <a:lumMod val="50000"/>
                      </a:schemeClr>
                    </a:solidFill>
                  </a:rPr>
                  <a:t>Insights</a:t>
                </a:r>
                <a:endParaRPr lang="zh-CN" altLang="en-US" sz="2000" b="1">
                  <a:solidFill>
                    <a:schemeClr val="accent2">
                      <a:lumMod val="50000"/>
                    </a:schemeClr>
                  </a:solidFill>
                </a:endParaRPr>
              </a:p>
            </p:txBody>
          </p:sp>
        </p:grpSp>
        <p:sp>
          <p:nvSpPr>
            <p:cNvPr id="43" name="light-bulb_116338">
              <a:extLst>
                <a:ext uri="{FF2B5EF4-FFF2-40B4-BE49-F238E27FC236}">
                  <a16:creationId xmlns:a16="http://schemas.microsoft.com/office/drawing/2014/main" id="{0BD853CF-7F03-454D-A675-67CF4139B6BE}"/>
                </a:ext>
              </a:extLst>
            </p:cNvPr>
            <p:cNvSpPr>
              <a:spLocks noChangeAspect="1"/>
            </p:cNvSpPr>
            <p:nvPr/>
          </p:nvSpPr>
          <p:spPr bwMode="auto">
            <a:xfrm>
              <a:off x="4569251" y="4753728"/>
              <a:ext cx="400694" cy="400110"/>
            </a:xfrm>
            <a:custGeom>
              <a:avLst/>
              <a:gdLst>
                <a:gd name="connsiteX0" fmla="*/ 238769 w 581459"/>
                <a:gd name="connsiteY0" fmla="*/ 505245 h 580612"/>
                <a:gd name="connsiteX1" fmla="*/ 238769 w 581459"/>
                <a:gd name="connsiteY1" fmla="*/ 533685 h 580612"/>
                <a:gd name="connsiteX2" fmla="*/ 261553 w 581459"/>
                <a:gd name="connsiteY2" fmla="*/ 555993 h 580612"/>
                <a:gd name="connsiteX3" fmla="*/ 323497 w 581459"/>
                <a:gd name="connsiteY3" fmla="*/ 555993 h 580612"/>
                <a:gd name="connsiteX4" fmla="*/ 346281 w 581459"/>
                <a:gd name="connsiteY4" fmla="*/ 533685 h 580612"/>
                <a:gd name="connsiteX5" fmla="*/ 346192 w 581459"/>
                <a:gd name="connsiteY5" fmla="*/ 533685 h 580612"/>
                <a:gd name="connsiteX6" fmla="*/ 346192 w 581459"/>
                <a:gd name="connsiteY6" fmla="*/ 505245 h 580612"/>
                <a:gd name="connsiteX7" fmla="*/ 519573 w 581459"/>
                <a:gd name="connsiteY7" fmla="*/ 266808 h 580612"/>
                <a:gd name="connsiteX8" fmla="*/ 581459 w 581459"/>
                <a:gd name="connsiteY8" fmla="*/ 266808 h 580612"/>
                <a:gd name="connsiteX9" fmla="*/ 581459 w 581459"/>
                <a:gd name="connsiteY9" fmla="*/ 291576 h 580612"/>
                <a:gd name="connsiteX10" fmla="*/ 519573 w 581459"/>
                <a:gd name="connsiteY10" fmla="*/ 291576 h 580612"/>
                <a:gd name="connsiteX11" fmla="*/ 0 w 581459"/>
                <a:gd name="connsiteY11" fmla="*/ 266808 h 580612"/>
                <a:gd name="connsiteX12" fmla="*/ 61956 w 581459"/>
                <a:gd name="connsiteY12" fmla="*/ 266808 h 580612"/>
                <a:gd name="connsiteX13" fmla="*/ 61956 w 581459"/>
                <a:gd name="connsiteY13" fmla="*/ 291576 h 580612"/>
                <a:gd name="connsiteX14" fmla="*/ 0 w 581459"/>
                <a:gd name="connsiteY14" fmla="*/ 291576 h 580612"/>
                <a:gd name="connsiteX15" fmla="*/ 290923 w 581459"/>
                <a:gd name="connsiteY15" fmla="*/ 121030 h 580612"/>
                <a:gd name="connsiteX16" fmla="*/ 153151 w 581459"/>
                <a:gd name="connsiteY16" fmla="*/ 236036 h 580612"/>
                <a:gd name="connsiteX17" fmla="*/ 187327 w 581459"/>
                <a:gd name="connsiteY17" fmla="*/ 343489 h 580612"/>
                <a:gd name="connsiteX18" fmla="*/ 237879 w 581459"/>
                <a:gd name="connsiteY18" fmla="*/ 469427 h 580612"/>
                <a:gd name="connsiteX19" fmla="*/ 237879 w 581459"/>
                <a:gd name="connsiteY19" fmla="*/ 480626 h 580612"/>
                <a:gd name="connsiteX20" fmla="*/ 345213 w 581459"/>
                <a:gd name="connsiteY20" fmla="*/ 480626 h 580612"/>
                <a:gd name="connsiteX21" fmla="*/ 345213 w 581459"/>
                <a:gd name="connsiteY21" fmla="*/ 469427 h 580612"/>
                <a:gd name="connsiteX22" fmla="*/ 393273 w 581459"/>
                <a:gd name="connsiteY22" fmla="*/ 344644 h 580612"/>
                <a:gd name="connsiteX23" fmla="*/ 429941 w 581459"/>
                <a:gd name="connsiteY23" fmla="*/ 254523 h 580612"/>
                <a:gd name="connsiteX24" fmla="*/ 290923 w 581459"/>
                <a:gd name="connsiteY24" fmla="*/ 121030 h 580612"/>
                <a:gd name="connsiteX25" fmla="*/ 290745 w 581459"/>
                <a:gd name="connsiteY25" fmla="*/ 96322 h 580612"/>
                <a:gd name="connsiteX26" fmla="*/ 455217 w 581459"/>
                <a:gd name="connsiteY26" fmla="*/ 254523 h 580612"/>
                <a:gd name="connsiteX27" fmla="*/ 410984 w 581459"/>
                <a:gd name="connsiteY27" fmla="*/ 361975 h 580612"/>
                <a:gd name="connsiteX28" fmla="*/ 370489 w 581459"/>
                <a:gd name="connsiteY28" fmla="*/ 469427 h 580612"/>
                <a:gd name="connsiteX29" fmla="*/ 370400 w 581459"/>
                <a:gd name="connsiteY29" fmla="*/ 533685 h 580612"/>
                <a:gd name="connsiteX30" fmla="*/ 322340 w 581459"/>
                <a:gd name="connsiteY30" fmla="*/ 580612 h 580612"/>
                <a:gd name="connsiteX31" fmla="*/ 260396 w 581459"/>
                <a:gd name="connsiteY31" fmla="*/ 580612 h 580612"/>
                <a:gd name="connsiteX32" fmla="*/ 212336 w 581459"/>
                <a:gd name="connsiteY32" fmla="*/ 533685 h 580612"/>
                <a:gd name="connsiteX33" fmla="*/ 212425 w 581459"/>
                <a:gd name="connsiteY33" fmla="*/ 469427 h 580612"/>
                <a:gd name="connsiteX34" fmla="*/ 169527 w 581459"/>
                <a:gd name="connsiteY34" fmla="*/ 359486 h 580612"/>
                <a:gd name="connsiteX35" fmla="*/ 129032 w 581459"/>
                <a:gd name="connsiteY35" fmla="*/ 232215 h 580612"/>
                <a:gd name="connsiteX36" fmla="*/ 290745 w 581459"/>
                <a:gd name="connsiteY36" fmla="*/ 96322 h 580612"/>
                <a:gd name="connsiteX37" fmla="*/ 487166 w 581459"/>
                <a:gd name="connsiteY37" fmla="*/ 72612 h 580612"/>
                <a:gd name="connsiteX38" fmla="*/ 504967 w 581459"/>
                <a:gd name="connsiteY38" fmla="*/ 90297 h 580612"/>
                <a:gd name="connsiteX39" fmla="*/ 461621 w 581459"/>
                <a:gd name="connsiteY39" fmla="*/ 131887 h 580612"/>
                <a:gd name="connsiteX40" fmla="*/ 443998 w 581459"/>
                <a:gd name="connsiteY40" fmla="*/ 114202 h 580612"/>
                <a:gd name="connsiteX41" fmla="*/ 93866 w 581459"/>
                <a:gd name="connsiteY41" fmla="*/ 72541 h 580612"/>
                <a:gd name="connsiteX42" fmla="*/ 137109 w 581459"/>
                <a:gd name="connsiteY42" fmla="*/ 114144 h 580612"/>
                <a:gd name="connsiteX43" fmla="*/ 119403 w 581459"/>
                <a:gd name="connsiteY43" fmla="*/ 131745 h 580612"/>
                <a:gd name="connsiteX44" fmla="*/ 76070 w 581459"/>
                <a:gd name="connsiteY44" fmla="*/ 90142 h 580612"/>
                <a:gd name="connsiteX45" fmla="*/ 278098 w 581459"/>
                <a:gd name="connsiteY45" fmla="*/ 0 h 580612"/>
                <a:gd name="connsiteX46" fmla="*/ 303360 w 581459"/>
                <a:gd name="connsiteY46" fmla="*/ 0 h 580612"/>
                <a:gd name="connsiteX47" fmla="*/ 303360 w 581459"/>
                <a:gd name="connsiteY47" fmla="*/ 59204 h 580612"/>
                <a:gd name="connsiteX48" fmla="*/ 278098 w 581459"/>
                <a:gd name="connsiteY48" fmla="*/ 59204 h 58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81459" h="580612">
                  <a:moveTo>
                    <a:pt x="238769" y="505245"/>
                  </a:moveTo>
                  <a:lnTo>
                    <a:pt x="238769" y="533685"/>
                  </a:lnTo>
                  <a:cubicBezTo>
                    <a:pt x="238769" y="546128"/>
                    <a:pt x="248915" y="555993"/>
                    <a:pt x="261553" y="555993"/>
                  </a:cubicBezTo>
                  <a:lnTo>
                    <a:pt x="323497" y="555993"/>
                  </a:lnTo>
                  <a:cubicBezTo>
                    <a:pt x="336224" y="555993"/>
                    <a:pt x="346281" y="546039"/>
                    <a:pt x="346281" y="533685"/>
                  </a:cubicBezTo>
                  <a:lnTo>
                    <a:pt x="346192" y="533685"/>
                  </a:lnTo>
                  <a:lnTo>
                    <a:pt x="346192" y="505245"/>
                  </a:lnTo>
                  <a:close/>
                  <a:moveTo>
                    <a:pt x="519573" y="266808"/>
                  </a:moveTo>
                  <a:lnTo>
                    <a:pt x="581459" y="266808"/>
                  </a:lnTo>
                  <a:lnTo>
                    <a:pt x="581459" y="291576"/>
                  </a:lnTo>
                  <a:lnTo>
                    <a:pt x="519573" y="291576"/>
                  </a:lnTo>
                  <a:close/>
                  <a:moveTo>
                    <a:pt x="0" y="266808"/>
                  </a:moveTo>
                  <a:lnTo>
                    <a:pt x="61956" y="266808"/>
                  </a:lnTo>
                  <a:lnTo>
                    <a:pt x="61956" y="291576"/>
                  </a:lnTo>
                  <a:lnTo>
                    <a:pt x="0" y="291576"/>
                  </a:lnTo>
                  <a:close/>
                  <a:moveTo>
                    <a:pt x="290923" y="121030"/>
                  </a:moveTo>
                  <a:cubicBezTo>
                    <a:pt x="217231" y="121030"/>
                    <a:pt x="162051" y="176756"/>
                    <a:pt x="153151" y="236036"/>
                  </a:cubicBezTo>
                  <a:cubicBezTo>
                    <a:pt x="148167" y="275587"/>
                    <a:pt x="159559" y="313893"/>
                    <a:pt x="187327" y="343489"/>
                  </a:cubicBezTo>
                  <a:cubicBezTo>
                    <a:pt x="218833" y="378062"/>
                    <a:pt x="237879" y="423744"/>
                    <a:pt x="237879" y="469427"/>
                  </a:cubicBezTo>
                  <a:lnTo>
                    <a:pt x="237879" y="480626"/>
                  </a:lnTo>
                  <a:lnTo>
                    <a:pt x="345213" y="480626"/>
                  </a:lnTo>
                  <a:lnTo>
                    <a:pt x="345213" y="469427"/>
                  </a:lnTo>
                  <a:cubicBezTo>
                    <a:pt x="345213" y="421256"/>
                    <a:pt x="361767" y="376817"/>
                    <a:pt x="393273" y="344644"/>
                  </a:cubicBezTo>
                  <a:cubicBezTo>
                    <a:pt x="417303" y="319936"/>
                    <a:pt x="429941" y="287763"/>
                    <a:pt x="429941" y="254523"/>
                  </a:cubicBezTo>
                  <a:cubicBezTo>
                    <a:pt x="429941" y="181644"/>
                    <a:pt x="367997" y="121030"/>
                    <a:pt x="290923" y="121030"/>
                  </a:cubicBezTo>
                  <a:close/>
                  <a:moveTo>
                    <a:pt x="290745" y="96322"/>
                  </a:moveTo>
                  <a:cubicBezTo>
                    <a:pt x="380457" y="96322"/>
                    <a:pt x="455128" y="166713"/>
                    <a:pt x="455217" y="254523"/>
                  </a:cubicBezTo>
                  <a:cubicBezTo>
                    <a:pt x="455217" y="294073"/>
                    <a:pt x="440087" y="332379"/>
                    <a:pt x="410984" y="361975"/>
                  </a:cubicBezTo>
                  <a:cubicBezTo>
                    <a:pt x="384373" y="389082"/>
                    <a:pt x="370489" y="427477"/>
                    <a:pt x="370489" y="469427"/>
                  </a:cubicBezTo>
                  <a:lnTo>
                    <a:pt x="370400" y="533685"/>
                  </a:lnTo>
                  <a:cubicBezTo>
                    <a:pt x="370400" y="559637"/>
                    <a:pt x="348951" y="580612"/>
                    <a:pt x="322340" y="580612"/>
                  </a:cubicBezTo>
                  <a:lnTo>
                    <a:pt x="260396" y="580612"/>
                  </a:lnTo>
                  <a:cubicBezTo>
                    <a:pt x="233785" y="580612"/>
                    <a:pt x="212336" y="559637"/>
                    <a:pt x="212336" y="533685"/>
                  </a:cubicBezTo>
                  <a:lnTo>
                    <a:pt x="212425" y="469427"/>
                  </a:lnTo>
                  <a:cubicBezTo>
                    <a:pt x="212425" y="428722"/>
                    <a:pt x="197295" y="389082"/>
                    <a:pt x="169527" y="359486"/>
                  </a:cubicBezTo>
                  <a:cubicBezTo>
                    <a:pt x="137932" y="324913"/>
                    <a:pt x="122713" y="279142"/>
                    <a:pt x="129032" y="232215"/>
                  </a:cubicBezTo>
                  <a:cubicBezTo>
                    <a:pt x="139089" y="161824"/>
                    <a:pt x="202724" y="96322"/>
                    <a:pt x="290745" y="96322"/>
                  </a:cubicBezTo>
                  <a:close/>
                  <a:moveTo>
                    <a:pt x="487166" y="72612"/>
                  </a:moveTo>
                  <a:lnTo>
                    <a:pt x="504967" y="90297"/>
                  </a:lnTo>
                  <a:lnTo>
                    <a:pt x="461621" y="131887"/>
                  </a:lnTo>
                  <a:lnTo>
                    <a:pt x="443998" y="114202"/>
                  </a:lnTo>
                  <a:close/>
                  <a:moveTo>
                    <a:pt x="93866" y="72541"/>
                  </a:moveTo>
                  <a:lnTo>
                    <a:pt x="137109" y="114144"/>
                  </a:lnTo>
                  <a:lnTo>
                    <a:pt x="119403" y="131745"/>
                  </a:lnTo>
                  <a:lnTo>
                    <a:pt x="76070" y="90142"/>
                  </a:lnTo>
                  <a:close/>
                  <a:moveTo>
                    <a:pt x="278098" y="0"/>
                  </a:moveTo>
                  <a:lnTo>
                    <a:pt x="303360" y="0"/>
                  </a:lnTo>
                  <a:lnTo>
                    <a:pt x="303360" y="59204"/>
                  </a:lnTo>
                  <a:lnTo>
                    <a:pt x="278098" y="59204"/>
                  </a:lnTo>
                  <a:close/>
                </a:path>
              </a:pathLst>
            </a:custGeom>
            <a:solidFill>
              <a:schemeClr val="bg1"/>
            </a:solidFill>
            <a:ln>
              <a:noFill/>
            </a:ln>
          </p:spPr>
          <p:txBody>
            <a:bodyPr/>
            <a:lstStyle/>
            <a:p>
              <a:endParaRPr lang="zh-CN" altLang="en-US" dirty="0"/>
            </a:p>
          </p:txBody>
        </p:sp>
      </p:grpSp>
      <p:sp>
        <p:nvSpPr>
          <p:cNvPr id="48" name="文本框 47">
            <a:extLst>
              <a:ext uri="{FF2B5EF4-FFF2-40B4-BE49-F238E27FC236}">
                <a16:creationId xmlns:a16="http://schemas.microsoft.com/office/drawing/2014/main" id="{E5F090DB-2716-4580-B91F-000D5FB6BFA7}"/>
              </a:ext>
            </a:extLst>
          </p:cNvPr>
          <p:cNvSpPr txBox="1"/>
          <p:nvPr/>
        </p:nvSpPr>
        <p:spPr>
          <a:xfrm>
            <a:off x="5620264" y="4404520"/>
            <a:ext cx="6180753" cy="1143070"/>
          </a:xfrm>
          <a:prstGeom prst="rect">
            <a:avLst/>
          </a:prstGeom>
          <a:noFill/>
        </p:spPr>
        <p:txBody>
          <a:bodyPr wrap="square" rtlCol="0">
            <a:spAutoFit/>
          </a:bodyPr>
          <a:lstStyle/>
          <a:p>
            <a:pPr marL="171450" indent="-171450">
              <a:lnSpc>
                <a:spcPct val="200000"/>
              </a:lnSpc>
              <a:buFont typeface="Wingdings" panose="05000000000000000000" pitchFamily="2" charset="2"/>
              <a:buChar char="Ø"/>
            </a:pPr>
            <a:r>
              <a:rPr lang="en-US" altLang="zh-CN" sz="1200" dirty="0">
                <a:solidFill>
                  <a:schemeClr val="accent2">
                    <a:lumMod val="50000"/>
                  </a:schemeClr>
                </a:solidFill>
              </a:rPr>
              <a:t>Whether consumers or retailers, they have very high expectations for the development of e-commerce. Consumers pay more attention to the development of the logistics industry and suppliers seek a multi-channel sales environment.</a:t>
            </a:r>
            <a:endParaRPr lang="zh-CN" altLang="en-US" sz="1200" dirty="0">
              <a:solidFill>
                <a:schemeClr val="accent2">
                  <a:lumMod val="50000"/>
                </a:schemeClr>
              </a:solidFill>
            </a:endParaRPr>
          </a:p>
        </p:txBody>
      </p:sp>
      <p:sp>
        <p:nvSpPr>
          <p:cNvPr id="55" name="文本框 54">
            <a:extLst>
              <a:ext uri="{FF2B5EF4-FFF2-40B4-BE49-F238E27FC236}">
                <a16:creationId xmlns:a16="http://schemas.microsoft.com/office/drawing/2014/main" id="{B9488926-57E9-441A-B2F1-C662446F7AF5}"/>
              </a:ext>
            </a:extLst>
          </p:cNvPr>
          <p:cNvSpPr txBox="1"/>
          <p:nvPr/>
        </p:nvSpPr>
        <p:spPr>
          <a:xfrm>
            <a:off x="3997765" y="5478571"/>
            <a:ext cx="5200023" cy="1143070"/>
          </a:xfrm>
          <a:prstGeom prst="rect">
            <a:avLst/>
          </a:prstGeom>
          <a:noFill/>
        </p:spPr>
        <p:txBody>
          <a:bodyPr wrap="square" rtlCol="0">
            <a:spAutoFit/>
          </a:bodyPr>
          <a:lstStyle/>
          <a:p>
            <a:pPr marL="171450" indent="-171450" latinLnBrk="1">
              <a:lnSpc>
                <a:spcPct val="200000"/>
              </a:lnSpc>
              <a:buFont typeface="Wingdings" panose="05000000000000000000" pitchFamily="2" charset="2"/>
              <a:buChar char="Ø"/>
            </a:pPr>
            <a:r>
              <a:rPr lang="en-US" altLang="zh-CN" sz="1200" dirty="0">
                <a:solidFill>
                  <a:schemeClr val="accent2">
                    <a:lumMod val="50000"/>
                  </a:schemeClr>
                </a:solidFill>
              </a:rPr>
              <a:t>The growth rate of online retail has become an important part of the growth of the retail industry. In the meantime, it changes the consumers' perceptions and indirectly compacts the development of the retail industry.</a:t>
            </a:r>
            <a:endParaRPr lang="zh-CN" altLang="en-US" sz="1200" dirty="0">
              <a:solidFill>
                <a:schemeClr val="accent2">
                  <a:lumMod val="50000"/>
                </a:schemeClr>
              </a:solidFill>
            </a:endParaRPr>
          </a:p>
        </p:txBody>
      </p:sp>
      <p:pic>
        <p:nvPicPr>
          <p:cNvPr id="65" name="图片 64">
            <a:extLst>
              <a:ext uri="{FF2B5EF4-FFF2-40B4-BE49-F238E27FC236}">
                <a16:creationId xmlns:a16="http://schemas.microsoft.com/office/drawing/2014/main" id="{AE0EBF3C-CA8C-458D-BC79-DB98B65AC02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57776" y="5583110"/>
            <a:ext cx="2443241" cy="909029"/>
          </a:xfrm>
          <a:prstGeom prst="rect">
            <a:avLst/>
          </a:prstGeom>
        </p:spPr>
      </p:pic>
    </p:spTree>
    <p:custDataLst>
      <p:tags r:id="rId2"/>
    </p:custDataLst>
    <p:extLst>
      <p:ext uri="{BB962C8B-B14F-4D97-AF65-F5344CB8AC3E}">
        <p14:creationId xmlns:p14="http://schemas.microsoft.com/office/powerpoint/2010/main" val="300108197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7908752-51ED-4693-8200-80F166DB627D"/>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PLAYERS_CUSTOMIZATION" val="UEsDBBQAAgAIAKRcJkj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pFwmSHvsBSsSAwAAYQsAACcAAAB1bml2ZXJzYWwvZmxhc2hfcHVibGlzaGluZ19zZXR0aW5ncy54bWzVVt1OGkEUvucpJtN4KasWqyULxgikpgpEaNUrc9gZ2ImzM9udWRCv+jR9sD5Jz+wIQrRm1ZrUcAFz5pzv/H9MeHCTSDLlmRFaNeh2dYsSriLNhJo06LdhZ3OfEmNBMZBa8QZVmpKDZiVM85EUJh5wa1HVEIRRpp7aBo2tTetBMJvNqsKkmbvVMreIb6qRToI044Yry7MglTDHLztPuaHNSoWQ0ItONcslJ4JhCEq46EB2JJiYBl5tBNH1JNO5Ykda6oxkk1GDftg/dJ+FjodqiYQrl5xpotCJbR0YEy4ekANxy0nMxSTGwPdqlMwEs3GD7tQcCmoHD1EKbJ8DOJQjjckoewefcAsMLPij92f5jTULgRexuYJEREO8IS7/Bm0Nr75c9ttnJ8fdr1fDXu9keNz3QRQ2wTpOGKw7CjEgnWcRX/oJwVqIYowbbcYgDQ+DVdFCbazVWnDuTEZaYu0LK5yHZMRZFxK+0o3BtVAd1NymZIyJyHmDHmYCJCXCghTR0tjkI2OFLfrfWdUkiIVzxsnpgN6799WJYsgMXw1rcWNczaPmuc4lI3OdEymuObGaYP55gr9iTlabQ8aZTgopjo8lRgr0OBV8xtlBUdM7wL85ukQXSY6WOLmp5NZ7+JGLWzLiY50hLocpzjjKhfH41WcBp2DMPSgsYtwYnBy32lfH3Vb7YsMlCGwKKnomODacJ6l9C3zA3JVGF1JqrOYKBFYmgtzwoj9MsEKtTJqlfccwLZruGlmAYrsFxuMx8SLC0RQq52UBI1BEKzknEOEKGTdCU6FzgxI/LB7avChAb0qEKkKd4Aahs4zxrAza1vbOx9rup739z/Vq8Pvnr80nje5opS/BefO8cvQksSzJ5eHOhYHjgsepwWb5/8kM/bP29zJ17bYvhqW62R6UguuV0ep9LaN15qmsv0JjZczOIVNIRO9CtYucOfEEjawpRSIsZ/9yHV4w0q/6t/P78DYj/YY5v2aN303K/rR8OK29lMLg0aecu0mEEgkWwrH38v3X3K1t4dvr0atKBdHWn8XNyh9QSwMEFAACAAgApFwmSLX8CWS6AgAAVQoAACEAAAB1bml2ZXJzYWwvZmxhc2hfc2tpbl9zZXR0aW5ncy54bWyVVm1v4jAM/n6/AnHf6e6VndQhMcZJk3a36Tbte9qaNiJNqiRlx7+/OE3WBCj0sCYR+3lsx7HNUrWlfPFhMklzwYR8Bq0pLxVqvG5Ci5tp1mot+CwXXAPXMy5kTdh08fGn/aSJRV5iiR3IsZwNyaEPM7efMRQX49scZYiQi7ohfP8gSjHLSL4tpWh5cTG1at+AZJRvDfLqx3y1HgzAqNL3Guoop/U1yjhKI0EpwJS+r1EushjJgPlIV/YzktOHOn/7A9qOKqotbfkJZYjWkBLiIl8vUYbx3HiPX2WOcp6g4a820C+fUQahjOxBxs7vvqIMMkTTNv/TI40UJRY05px/xHcOE6Qw44dZXaFcJOCFMNDFV3DlsXe9C0Duazj3KY6rFOwJ63qwEPDRMwYLLVtIE3/qbKoSb4+tNvMBiw1hygBCVQ96Mkk/kVZ5N7Gux/2BN8qL0JfT9JBXwdoaVl3CgbtY3+NXq1u7K0Kn77ogQwk7pwxS7JU98rep6xEyUPbIZ0YLeORsf5zBoakj+Ue+Je45z9ffWIETcyyc1Z+8FSM94OiqIFWn8JhaFLBQmM4LrQHfLU2srkspOcop5WRHS6Kp4L8Ql+3tZVSaHBhcr53urFRTzeBUw9kczZoOy2XPcT86a9yQ3c9Cf7nuPNFmi99MidYkr2rzs6SmE8czY2IKM01OM3BPGjjIe74RAcfGHiLVRG5BvgjBxobhQoMa6150wzUET5OgBmlyusqpc3Kq/LytM5Br82oUlK9yrOyAFS0rZv70K4U3KA4YA9aOqivjjxP63peBwjUBEJlXvmu7Q2epW6Ypgx344Q8U9spDd0uV6dKhhlvqB9josOWcZlRPul3R90q8QwL9CfyrSStyfGAZ0faaZMreLJp8v4b7XKLF7NcZNl+4yezZ9VLk2NiPK2iU+O/kP1BLAwQUAAIACACkXCZIcVSt3OcCAAByCgAAJgAAAHVuaXZlcnNhbC9odG1sX3B1Ymxpc2hpbmdfc2V0dGluZ3MueG1s1VbNThsxEL7nKSxXHMkCpYWi3SAEQaDSJCJpgROarJ2shdfe2t6EcOrT9MH6JB2vCSSCogVB1SqHxOOZb775jePd61ySCTdWaJXQ9eYaJVylmgk1TujXweHqNiXWgWIgteIJVZqS3VYjLsqhFDbrc+dQ1RKEUXancAnNnCt2omg6nTaFLYy/1bJ0iG+bqc6jwnDLleMmKiTM8MvNCm5pq9EgJA6iL5qVkhPBkIISnh3II5dLGgWtIaRXY6NLxfa11IaY8TCh77b3/GeuE5AORM6Vj822UOjFbgcYE54OyL644STjYpwh761NSqaCuSyhG5seBbWjhygVdggBPMq+xliUu4XPuQMGDsIx+HP82tm5IIjYTEEu0gHeEB9+Qg8Gl0cXvfbpyXHn8+Wg2z0ZHPcCicomWsaJo2VHMRLSpUn5nZ8YnIM0Q95oMwJpeRwtiuZqI62WyPkzGWqJqa+sKBkhUzlL6J4RICkRDqRI724dmDF3h0JiDN52vTlSjt4DhnjTDIzli47mN9ZnMW2d6VIyMtMlkeKKE6cJRlTm+CvjZDHdZGR0XkklWEesFIyTieBTznarLN0C/snRBbrIS7TEViwkd8HD91LckCEfaYO4HCbYtCgXNuA3nwVcgLX3oDDnuNI/OT5oXx53DtrnKz5AYBNQ6TPBsYQ8L9xb4APGrjS6kFJjNhcgMDMplJZX9WGCVWp1wqztO4NJVXRfyAoUyy2QT8DEixRbS6iS1wVMQRGt5IxAikNhfQtNhC4tSkKzBGj7IoLBlAhVUR3jgkJnhnFTB21tfeP95oePW9ufdprRrx8/V580ul0UPQneW9gU+0+uirt18XDm4shP6OPD7kz5t2a9d9r+VidTnfb5oFZ92v1acN06Wt3PdbROw3LqLSymOmZnYBSulv9CtYNbcBxWLu5BKXLhOHvNBn9Bkz79jxRa+JWa9A2jeHLU/t0gwunuAbL04oijR59EDZQvvxNbjd9QSwMEFAACAAgApFwm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pFwmSB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KRcJkhy/NGBZwAAAGsAAAAcAAAAdW5pdmVyc2FsL2xvY2FsX3NldHRpbmdzLnhtbA3MOwrDQAxF0d6rEOqdT+fCY3cpgyHOAoT9CAaNFGZESHaf6W5xuOP8zUoflHq4Jb6eLkywzffDXomf660fmGqI7aJuSGzONE/dqL6JPhDRYKW3yg9lRW4RuEtucimosJBoZz5P3R9QSwMEFAACAAgAdrjD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pFwmSJqw78G9BwAA5x0AACkAAAB1bml2ZXJzYWwvc2tpbl9jdXN0b21pemF0aW9uX3NldHRpbmdzLnhtbK1Z627juBX+36cgXCyw/RNf5FsKjwtd6EQYR85aSjLTohBoi4mFSKJXoj2ThX/0afpgfZIeUlIsKY4jzWyECUaH5/vOIc+FpDJJnv1I3yWchf4fhPsssinnfvSUTP+C0GTNAhbfxjShPGkfJQ9+5LFvZvTIhAykCSeRR2JPF6PJtINm8geNR+rYGMNbX+v30KiPe3iMDDzQYexSMS4VHcaMXleftCsUKW9M1zTip1kn7dLoW4AZJTTmZuTR71OlrF0cKs/gKiaeD3rJdNgXzyG3ejD64kH97mA0wIeeqijKEOkDo2t0DqPR5UjtItzpDzrKQRv3lJ6CuoNB93J46I56AwXeZpdDYOnjyyHqj/r9nnHo4R6gkapqRk8/jJTLblcFa3h8qR9mM23U6aBut6v0jcNgqMy0DgJtBThUZSwWUDEUTRkeVE3tjhU002farH/ABh7qAzTu4WGnc+hrmtLpHBf3OLvich2ltaeTL+cHhCdDcHJU5Fb7RHJN1rs4BmWHhtuAcIp871PrdoltbDmqYy6sVpaXModzrdydsjQVgjgiIZ3KtI64THr065ptX/42acuRXE26U6yHolw6stpxzqKLNYs4UF1ELA5J0Jr+NU2ZbEJ1kGxP4ya4R7KmR3Mj+VMXltmCNIbnHGjNwi2JXubsiV2syPr5KWa7yKvl5uZlS+PAj55Bu3M50vFZQ4GfcJPTsOQfHounPmwL8UyocG+IxVMLGZAVDXKLHfnTAHc0+fGKVKB7P/G5hKpd8ZyDbskTLQdgrIrnPCYCK+WojcTzMYjT7xzUFVH1vbPqAXmhcdlI2iXPoth2t22aT9uYPYnFLuM+DvQrLmDQdKIn4WFHPLVAYoLCYK0oZcsm529UFLPXai+ZhGAFgltsLpko7XOaqy9ublXrqztfXC1czbxqTfW0KpEoy197w/H37mAInSvD1WSyb9T5vMyFJNmgU4/LcpaLuQuEeO5a+IvTmorfjaGLO2duWrg1zf7TmAC2gvvWVPyuA71bLmHfcO25aWDXtF1r4ch1mWMHG63pV7ZDG7KniDO09+k3xDcUQXv2Y4qSwPfkgGjZfrSjNewZS/XBtK5cZ7GY2y62jFzSmuLIQ0ZMvkE6NCdaqjZeAkdMYAP9Mbgr4y8ZkBoEjUmuzavrOfxzhCPX/tMmgH/8B7y5xRbEj0Y1gDfYttUr7GqLLxA5yLhFQ9DiMyTa54agr9iGzMB2DZil3ptX8lQikgsOKc7S1F8za00ixKLgBZH1GnAIdo+9z3YJSESyUS/NsaSxIRv/dgdpbarzEymcciI/ksn85O8peBF7tSIFZaVjQ8Tqtzvzn+5MNefYcCF4xuLBdWTVC3sEyiNiHJEgYGIaYJp4exKtKVrRNdlBir2Amud7Um1LYPLCmd93/h+I8Ky0fsmq0jLwl18ufto705lDW3kgcVSvxCpspc7wdsohHCzBddjPt/yjuRTW4+LPcuRPmN2tatvvTq1OjH5+XhUXfmBS4hqAl7AxQjvQfNYIhG8gY6AHhsQPGgFNawbmsvsDjZG4qzQisBYZh8XQT9DcQyxKjtxDjJpRPGDNNh2x6nQlDqQ1wDJ6aR6czh1xbQgoXNVe82dFHxn0iICSPUQW5H6SJtTFj9lrmih5Jxb9stjaMyIL3HpK74HgWOCH4mRej/buBrvF22h5SR7YLvBk7wv8Z9mSIVS7MF2ZbfH++RizUEoDkuTFlm4K//hJR9IpLlO7xTtvDV4bq0v92tVVS8fitChKPaiPgzQXns0d252rmmCAfA8JX29gQ3oUZ/j6XOlpz8AzFfiy5bUpideb//3nv/VpKv6kUpRJ/96UB6pY9DH8yvcvi3Ga/LsGj6NqZah8qQnMDss5tP7ZWWZDtpaq46j69Q0kjC3zg+3ida3DR5HkRl1+hjYij3Kt6Q2Jn6ENOYwFTYnk9EWC8MY+HO8QOx74EW0I/+m+LibvmLeuahjycgWFEvjr53R79BBB2XcUFMAtqwGffq1a0KgqlNTzeXNOuVXkPQHqMn0/VuX+5M7xKjjeWOFGzHa8dAGOeMyCW/Hp4O23MlAQXzpWAZ3yWNyZ8reiRrJh37LYTR9JkIBaUVRVvQUfbsWpMqMsy6raSwp3LK/Im0mqivcsgBapp9MpUJflVZSua/LTWtHAq+yN53Diz4YKrh+FVX2Lfudv9AvCqr4t9o0FXDHe+lQdKkLz7x0aiYvyOrEDHRoREHqZTv5W1hEezMV3r6QwkUxQ1gyZR6dy/3P8kGblLGRFh9vveDyJXnfyG4FZvdjZjaoycEzf9vn8nXCfB/T95JbzgBIsLrV8P1UBmc6pEki/z1YXI5Ui/rKln1pw2yDrTSg+nLdQxvGpJZYz/QT+Hm6b9zPRzgpI6c15aCj7uWznjUxGoos3M8XSYj8PmrTfrNOkfS5Ck4z2/QBGu3BFYww54EOXyyJUFhbVN/mXjnt5OKvg3hktEvANcEdw48groSAoJZY82+TVkr4Ux8NdwP2A7mneqgqCwuKcn/8kgeo4n9wqn9NHXkzvTNK4CrJed8zFcg8syN9FyftN0UhlpGHRcbJK5OxPdKt88zn6eGI7ytu0SPdih2a8EvX2CVOg+97qT9rFbRZ61Js/Y1VlAAW+d/+W+39QSwMEFAACAAgAe3YiSNfEfapbKwAANFcAABcAAAB1bml2ZXJzYWwvdW5pdmVyc2FsLnBuZ+18e1iSd/+/W3tqz2aH57An8cRaPetgaUplCsK2Nq22ZVbm9qSyHlI6CSl5QDm0uSe3hdLJ0BJZs7K0ZHYQUYROcpsgdJjDAsRCpAQkIEG44eYH1pbbs/3x/f2+z3V9v9evrqsL7sPn/XqfPq/P+y33/fl67Zqkqa8FvxYQEDB11cr31wUE/AEZEDAp79XJvjPneuBdvo+XSOuS3gtokoU+8h28gn/343cDApqZr7s3/8F3/MddKz8lBQRMu+b//xJAPL0lIGDjjVXvv7uhKNOkJu47padq6JhTqD2oPXvMF/cfvY38wLE6hXDp6tfb/qG4Mu1iyp9f2fbDZORnh5edWaX7ovTrf8xUbYhcuibii9JNN07NETdFSE4czPrwElKkwQvKKCNnzBRm9Q68o3WoRhGSaZSOEpuq1QlSGqXn4aSZx2huLRwrAEfaZ5oFNtlJuHtgSoD/Hx63k3U3+gKeUEI0Sit72S/5T8pSC3pu6fqcdXDPacEs/5nLfImQHFcAibwOb3fI+EjVG3fjMANKhX/EnvZIpH4Kbewa/Ejayz9fXJsxLm2XIggpXwvdcdKtc+nrMsdxf2Cw8V19f/R/jS2MwOlJ8gTHfjkdsonbkh7PEcvcaOoQgjOfK9GlZcQeAjwuhSgzs7ABxTJxuOfWc/T7gVaT/nW/YsG8mAJIKndLO6M8t6M6Yt/xXI1yX+1cn5yQf6YtoWNudMGQY6HQxjajdpP75bp6qF8n5HlUPJxe7lHJM9A8C1RXwWZqnX69vxefK2eDV+bV3ZV73XKssJtUEkdK3m6UmuW0hVIQt1aVSctglqBCV+Dz1fMZbL/+gKVPLOuqWrb3DKMWA17AlJCVXd8uI7AMVqiVgLxMHV7PKTZbuyJWAvlkOpgLNHqsBYnNyZQHf2HxbgA9WbiuEFY5WOtShbPmLi0Y2tEOXwoockrIwlNam1yxjVJuCyW1u9FMQMLV8vU7KpUia3eEOcFeVBOElQzn5pH/zguB0yO4bzeFI5tA/FYwiBwJpnX4zdnVHy7hNSftrQvM0OpnZS9W+QxCfjnUFr2mnFgnC6gEh0y57em8sPmAyVrAYLJ5iG/KlUO54m/jaleg+4OWJpMJ2hbmtUPBSFt0iyjJuZRDjJQrolg6EyVB7IlJHxJq2wTs3N0ojaXVeVRH0zYDoDZXbE4SnurVpp/0DetTapQocZHRAMHuQeSvPAPjMXO29zYjJqXsPdHV+Chmoc4VvT9rQ7A4h0RNPBX4IW5PcMxaXYFSYqXt/UGQEE5KZymZKRHMWMJMvgZqztOs5yi1T+YAMrewPG3dkIIywqdgnpSnxORp0pf1h3NVDAEHkCqIbiiJFpXnLGIE0dc0APzVtQqaUZqlbI6POTvUzPU5KvAU32MnT/L7qRB1hIiTn75EfUMTdCFmtUnnErgIgVtwCyUDF8OiygSYEZ63VanUL1OCIxr4GioBBPgfJ+cZpSuX07jWHZOBdDTaS2mCTQYU87DXBGyDWEFAZQ96UDL7G80HwIr7RRG8M+H6BXw55IhmmUSZ2oJr9jYBx2ArQI+0Ems/rC2JlJDU00/7E6qGB9gRSERwedoP5WnJhKSrgoQRBC2MVZ7m/kDcmcvpwlVI7PBC5E5TUnNgAZg2pnMF/qMexctVAvdXVbC1JkpYzGOdJx0tvmxqfHM2tkxFUxEECQygnHJOzGtOw3rd/K5RX4CyvGAw2Wj6PthpY0l8qTNPjkMpUFzV23J6CWacB5S4ECQiVGe1DLcGblPe2oakZW24N22zNvVzbbR4f+WfFvDC4BHM6L3cXHUqDh8+W6Ev0HqiR9hWlRj05U040uYcsoXOJkTCcfgmJS3HWjCCFGsECU37PNoK4C7dA5gVOQx2rzmnX06q8cCC5bEcsAjtE86Z7ldgZO8mGBLxTvnxbRGT1k3m+hwL8F4FCt6R5sOOiPOVuYtw2xJP56qDzok94nw+Hd3fimaKOnK2zAlhHlIy9ZRhUkl67fU+vidBolhuZh6PYjG5V+y+aVXsrh1y6tqis6cpgZ6+KgcwoKZ6HExS5bBjaVOx8SEUmMMhhpeo3uZp0H6+D9CbN4rXEBSHgpB+ThvYOoG/8EbUCvEa/9fWOJweFlPgn3qXe2Djd+5ZsXj8OKDsM+Mr/s9pV54OC/2i+S/+z+Wv4OaOs+SrT2UMzEA/xtPt+JnjJFvI/r27npLP5VlB/7cw4wIux3CFruHOEKIg1/LjJmLGynWyL2r+GBfSgMCJxwUstPRyaaMP2IX95MW5K28nS+7uR3wXj4wfl/LZ1yJXo6h48Y6Vt0EJLIUdFjYO8v2Xc3oaZBUV48ifvHcwOxWfBDyVNmvVhYYLdbhxHY/sP/Fp791b0eOKf7jy9tlh48Nxa/b8fc62jfkFu59q+OeDSxp/BvzjqqOpL2D+MzDH228dIwrJlgf7ojIpvqVc+OT4dOrDB6W+WuHTG6RgeZR8qfxT4PRzsWw6bCqH5nqU9xkKT5ZNluM2PEeRifAcakvoX8xfoArVnufq33QWVmjO0zLII/VPbn8YlVD0oX7tc63jvQ1/skTyt8Hik/mccOxzQx+6lcyywp6Pg1foPzbXA5smDmm5dn8jtE/PFVi7SzedM1xSZLZTIntJDENLWDwxD5MATUTnhQXwZOeG48T596azFR2c2o9+CbLnGj81AahKncpW8Dm16RMvNu69vJzXoA/KSJvKPm47M9EPvTOC9BtHQ7UNbccRu9ETXGrjBr+sVTXU4jb07JXddP7CQdtfZZAaiyuazfEr8A8pE4Kixy59RexXo69A/XvyGISY3Xtl9c+jvxtKXfFZzSaf3bvv/N6gmt8bQ/lrPGeil9Kmfp5LSJVbUn5br6TfNh/+r/+K8Ohaqv2u1QpjJ/+Wkx8dvrJev/4XmTFr8XjgHp4qrf9tw3NiYaj83zTc2D4ycOY3da4bjv89cY1Hp9b+tuZtbb+n3NnGycm/bZDiTPCvlCNiXp4WJRx7ULrprPkkK3MBB5fO8/xaTeVLjyPbVil/jefL+Yzdd8S/vjsZ43kCTr7e/pbcczimaPgXwdO8HiVYO+3rwndr20doEzUssfXERtUWD5/J+8g/j8kjbeBEUkhJvMakGnG600UV1vSpbODM/xcsSeAS6aBypp9UQFVZP8XWI5EvFW0sN9zJJ9ZPdLo6M0rw+GrnFMzYFQd5+Ex9ZGaJ6dIUXjzXWkOsYxyGu26WRWZSLJ1TWKh0tKwM474v4dmW8rfflOr4mfrU57q0dYj7+Itmf5YoDPxc35czbZ8cDRo77/hCOtBRJhkAfWyZIVR3nL/TR66dEB9lYzDyjiRKRCGTM9XVxHz5Q5YkD7S8BriPOspUhMObFztgClPZVVM+OUtnd1k+0booqpR+uS2Yt0pt6wJu6Bc3KX3NSpESPIEaKjCqMSP2aECx/bD875w7rbTAU3Um/d+0hjPKcxNthikbfBV8RqR8xkxyJW7wDQ7MIV455rbJsWhxK41xhHxpEEDbmyUGceP7QD7sZRutSeKxFRCQ3drE8CjejVHc41B5rCh7SU0Ck2IUcLA8OG5T7Y6R9kXcMSmuwhotnletjxlBoLOb4Dotw2BbzidQGim1iqIKPo0COVG72yf6IKJUGTSdF3O5nGiWdbGUO7F3qyy70jHBkzK7TcBAVR45fC5L18xb8c/wWB/QgyJ0nWoZnHjYkHRBf8CAWF6Q1ddDTdTGETAak01ZwZ2/YqhojXbHpQ40kwMO5jo4H3aT1NhTSdxfuOBejCxrp7JbhzsbOqm/JZejInQ9rJKso/VcZqXFZRuVmI2JIhOVpHQfzfME/W19JJx5rEWui/cV2SOp5bkkQVuMvBC03C5ag6tSx0ZKgG5fg3FInq8SFaN7FWnMzF+kxnKFbwwZw61SVRQfOL5rSeI11TJujVTLAO5povIyuke1psOGFq3WzpfWAvli2UVPy6gKD5JPWGrENo1ffDB3oVqydruRkvcLz11T7tzaKG4NLAbfXaxpC4ON2kszE4WCbpIgJg9c9GC+5jV05qfVBi6yoEA+O6PQKAXCuSNSLigmdTe+45DTKWvmy7PARZb5jhukLi5sg0OzEatO+qX2a8KQJJGJR9MrTG9WGcQRf18vvERhVMDetNEIrBi7zq71WJbXqYiYguzQsNkPUseBPtIqNTx5yUWqlFF5gAnnY5uSyRg5Hrk1ezBMjmEeMAC4rHlqWs7ukl/Ys0JbsPJs955P1G9PykgUdu3hUf+VNXIoLaLCwMNlTr4SuEfbpiIwKufDd4C08ELkO9krpTnixth2/QEwR2Pu1upyHdz4j5X6i3QI5G4mxE6+2ZXPl8+Dz5UjFDoSV5yaUPyimnwB81+E+ZrXX2y4UjNrlTkK//7zW8abLybtSd2UC3vneC7WTI2b/RzGeU8hLLDYlURMVeycRw+sH3XdXcuGIf57G8DfFXDE5VKIaJYOM9X84Byvv+1EWYlDXagB7w0anmC8eu9CUUWs5WQU9dGD6dDA9MjakhH+Pix4CdteNFSNnxbB0eyXx3FKRpfeD3rWaMLMu220x6XwdIFruFGn2D10iOPeEvda/0y4syspUjS5V7G3Xf6s52TRnazpp5Ds2/NL8Zk3Pp26x5GSqfuUWt6qfOY4mOHJVt0mlcjVyz2C1XRoIJMmMkkEGkkcMN156cFIzLPipqCb+fJpoXBTVMeTdXF2daHziH3Y0KnOelbRmUYvcann3MHTk7zMGQnfzMRSmt1Hc2Nhz0rBEp2esxGr7aJTBcHOsa8pJfTRfC3hJ9n2YsM5Xjc3V+Xwulz5FF0Edr6oQJXw0wJBSKNGgEkY1628AW09JQLMfZYja0xKDWTvjOAK8uYTiePFVxTddEkRnm49ZGfpFZagShWNUuMB+pYRMPdEmLbhgsoRbX4H5DKYwWCOC/62axTrHZUQzZAOC+l2ZIRzxq7PjeTuU400GBbw0cxPM2J3YoYgixWya9UbaKceQTsA9ZanFrduI4+qy9BPju+b7ovFdDLk1MNVD+bO/mck+NhXmwwc5FwUoUQEOC6KR7//r5mRGhk3bSkBE2zGb1EV9JoWqAFDsT8NHEtlMz4pL0Hg/gpZWaL0TCFVJfCIQ4i+b4vg9MDDdDdAdw/cbkvnAI+C4YhrQ7EiZ88UFnRR4/Vo6OY49lsY5W7vqHbk2SxSnQhkw15GFGQHhorH4sSdhgo231PEqPeVpdY2Xydp75BYh7vdRyU2Q6rOFVTusAmswzdvpfJC4MQI+egPmdTR3jKh2J9K3ZuJ2WB3n+l7Phxpe012a6ZorFNyK0YcFCe+raKlx4bPFlVI8qgnAuu11nOW4Z7osxUSW/RtJVHkWcl9LJUvU9NMrcee5Zli0TVt0FIszanzKX9CwJEgPjnl000pbkQ5ZuP2Aum1WO4CBbBVAFem1WTmtysJ4Dkj7KvGFHN8Cw6/V+LR4Yyhddl7ZbnHfMWBJdo0pSvw8HwRIQqOw6PFdus505ttHSgOcYTntTuPdcmXhWGRI5FP2eh6fgh3OLR0SGjpljIy9DEFFfolNGgolScBVCWHWzTdkIokr6zrz2ekkATf5FH2jRUYVcKGC8Uf6Io6dXgMeLcsklPOhq212X8MirblWHDvh3EDekaZ1m9k5wQPCkH84fZn9JarFj/8ZGrlNuTGxHxlY2Qy06c1d3kY3NygTA2/5EveNKG1Mk/a3hS9PXtQ2hoEC+bh8IwGoHX7DzXl7FRnq7YAhoYDciMDVTYsX1BY9pRCH7SpO5sRvuYB3k4pCeT0msSk/uIfrOeMTOsiY3PYUlu39DAxlf5nHN7RLfOYbMO3TI+rJXZe+5nAzl5O2sjknx2Buw9hXIes0Bi5lozEbe5HlzWT3GdvWRaZ0tQjLaCFSadYdojsO3T7CzOUKQgz891cyqaSSHlEQlJv1/JwbSHdUQhvoywrIGA7+SzlIA0EpDOO2b2jY+u3zGuCBHmxz2Yn4XZQoA37keaIg+QsuB664kGQ8nZrxtJ0dFMzohyo8oEpmZ/HXoIjgRlxwSwmR1IdvUSrb6ULT6LKiXQ4C6hjsJ2CRCUQxkX3cBpNpuQDx4u8+Mr2a888fShmT3naLrTnyR3WpCxaD8inIHdWWGKsdrtnWHkdj8P/3bFK67kFeZbU4vPbu4uMSY9SsPdb4UicoDimXIJYTsCOVoM59KgGTl1cCJK7XSUEi5jx1mlY121WN+ZCDeaZ0z6W8M4QyyTRgSOiSwmmsu7Ait6b1bV0yCkB7lZkz/dmjaRn3qDeLqJfpGN02synWPO5p88mCgzBGA4JvBCD2FmRm+tFLOGt2No941NPTU9XwFGgb/px39R0d7dSa4GiDx7Nm/QwZyrbciOZdt6NkDgRz8jRUnBMq6HabjFpF395OsTbXAsu5BrPQaq8/mezrNht8mrfScfS9m4d1R+xZT9jZ60Z62mkp04jS6mDs+HzvRMH6DDG9VPJ6XI92sG3yiP1kmcF4Nw7AAay5HXhZLzzmp+4OKFaONYZdWRFuMJWyaWcdNsk5J9I/MYTH2sdnu278mBf1BE6LS75pzF86C4GxOv2A75ZlpAGOXWoZ8vCk0GXn/OmkdOZxCwR8qfV/qLZv0y6b73uW9S3kwnSn0qCRw39ZD17H5c22qh7XjWsU2A9vdjK/0wd876i3Swsebp2l8f2t45hvQb6S1MOiZROZK3IkPFc+G6P2esRRQm9HjNWYJMhp0ce2H3CWoikA7bCjgnlS5PA+uFtyzFPBvfn+ug7Sd98NfOpKrN2w5AnwQPjF5Z/GYmr34156uCym1nGwyNJ41IGZrQx2Lc9T/9sHvoeq3l9vNf/k2Gmr8eOmOm1ayClgwLZOKIxX+FjH/ib7SfZ6h/7nD1Emi0hQgLIF88JO+m10SF5Zz169Mw+PYcufML1jopouyTocet3vZrBjCnI3uBO9j7CZEyLhOFi2gYVgpdzPoD9y5pubdz9pbVwIZ1r1bskWMi6YgUNqtH3svkjr2PHrpZ+yJU9U0/hm8iwpYiWnZI3D1myOiNQIks5Mb3i3O2UYDqnKRjBwz00mmueWdyUBEPaSJNs3TIqnwJeeAVxdcvFrz3yIGnjHXF+c9jOvAwCZgTTJLl86Hi+t4iMgYOjCmwUPLltR8fjq6+zJkH2N9igFe+O544seea30dNco7TrIJYbjIvZm/09TIsjcKLzDqed/KAphBemy0UMbDHe+Kragri2pl+u01p8pH5YOdgsBiTgLHWvVQ/G0/dyScgJLjllkhtVzFrYLJLajt86ZNdu0tgapB7eFfzpUK5Y+m21A/DY+pzLcaqPyAzL8O302P412jeItzN6xl3y/Z3R0zh8sGZj7eYY7tlQrkol7M7revNCWFbMSgJXvhUhlqnoYM4wGclKzZrRQ+Vxg3u0GfkljyIPY0ROkpoaAo5h3mhZQa/8yWnrAVng18q0nRViXlV94GKtsofXwlVJqw5JYvoYxH3JsEL77GQCvffbQyD+E/WRlPxlAav06RCBIUpKdYLRk2+ZbmKfVnLTjht+aEZoV4tvUGGZ4sUXvEdsgQgYMebgRu2WphCuS/rmUZAoyef3zGMekoi1I1OOowATwBr5J04aSv8xCRZrK5yn+IDA66BxJiq3Dzbbdk4HexsniCEJ8hAYJilwcXPYeySlii4IXiQaEuKkqmmcOsFqUuAJ3MNQJg/+HqDNATgoxXA0zyExkY7dbRw8MTcV+mjIfDtoKVI9sG2CuqXdQSjeCglUWaM8kI1ccEpFT2fdip70sOjSVkK7h8zeFnhAiyYbo42Dpujzp1DM6C8rrFWgxFqk1Nf4WPi723GHMfXOC3GD8jyoYqd3mji1tP659mtW6VMy/yUIQ/G4Vf3Zz2D9U9YjHiD7VoL/p4nbBn/KhSsexhSs9hVCz5KMKLCIOx0ir2eKeVX8P/+Nazr8jx9onLLCSOzoH0LXQxV6c3Ha/7rur2rU15Jh3e10hzkS6hSNzZzpHeS4D+1jUgZnXw5jiSROJNtPtOiJ9KnA0j0PqvG1/CLXo/rPS7s1FneG+Tnad4Y7HGh3XEUAcPCXLiOnzlVNd7b3T+D2tKXfBAA//OLEV/924joW3EEvL22kaeJamp47oq3h3Tkxe6mOdo3uWzR4V35EZA7dNCEEGb1v/lkswyEK+pMnapFaujIIyezpI2PynzvlVurUtzYbUctwes+vwL9stvUx2I71LwS/EPxC8O8IXgNDekG612y2/SuKcr/DYOdxnD0ad4/V2jiI8wxzoWGdMo0qSKa77rAaDE1WKUIucLQqQe81+tj0KFOUSNL2nJMeNkw+sLggXDkfh+9+h7808eqxaawDDRLuwc9JlJpGdL+/Sv6wNz/tbj8euYuA6Z/PLKn4jeFncPh88k7gquBlK8dXY9Hi/lqR9nFF82KzvoD/ccPk66q3Ffo2lKyVgkH7e2aS065lGPI+bQqRZ6WjB4VklaVvE1cEuTpZwicnJUojvLCk3aRlt/+KgRhsoGAT1xg66Z/dXP7C2Zu3vCNdO+Yx071586S843pT+pE/xejsSuafYEFeJR0kshzOfaKxfWXCVJoKrVNQ3NGrE4PrBvFoW7WEyQKZQDD3/bA8b67GdLqaRwJRiQREpJxqVVmjgSxye/A6ecq/RxCZ7+twvwgVF1VZd4i7lohFjH/BpgC4DZMeZU7utrTignqUvX3VzbnghSWIf1SkxMwehNqCzNNxF1WiDk+R1oriHMYCHgdcX/PvEW9RQsvsuRniK4wvtVZL943AKl+T91oFaNRtUtgaui3f9EQv3IjT28/3VVSmKvUb1XjQbm8GdGTRdpVe9Rvy5i4tIOjaGFW4x6EO/upEmSBmSR2+nyuWMY4rOQZ+WASQk93iuCuk9vaRe/WFM3f/pohshvRyXL+cdxF/Warcxvj62tgyS/RnQ5v6bA03BRnlbK1yEGjEIBgVzXluldySYyOHa/V0gm6Z9o0TuB+kOmdRr9wotcHkUYqTpoFi2W/nn+Mbsc/0G6Zvq6IXz9bO44VoceIuE7gi0xnX/f3yzD8eBdSQW5YLpqMJx27lqdDMY8zohr2yrrXVgOT7arACxKukOj6thFx7baymRW6OfDhhmWwMfv9qH3lnPYOtor6goheCXwj+HyB4i3GwFRJrxkJ0ZiTw48S/QiDkqPUVb11uHvxFnZ/BgZ7USza/svzIr2pgX0/sGF6zvNUdJteMTlgzsj2dWHdnJxEaIh6Z/cddPJ25AKqQ/6d+qVnvmu69j9m163bL87vXzMf1FYrAjGnDFzgeY6lm26O5zxFzV4/7ZTv2ucD6LX631ttf3PTipv+lN7WsF8tYWJrzAQ4O9nX6n1v5UI7xukt3/Dh6bwdX/ZC8k8jB2mipaNExe3cENx1qo69Jy6ARfiUYmWWk+FreKKCNUXiAh6A1LZRr3742aLfD4Br/QzU8B/VxKZzy2CcVTQgnMU4rJURXOmf382lbc9BHRoT4Ahqo1AhDA2yGFlMR60BUaaYRG10NZuSrWylgn/8ZnBIHjMhsgc9tCp5hy83TBNUN2e1RHU9ur2Aiw6N46gq2Ui/s8LT4f016cKa+ttgcbTNAVhOwRkFWzf3019Zj71Y3R2pkwqhJmxM70jm5uWCDPDdjryjd4X8qsuNKDJEpIR2biaVYrGhYiM3if8ZEUW6NzuNQGCo68s2KmPChNku61R40EzDZdvQn89VjRc5PcEbpZ0d5AElKFZNURyR5XhUNjG5qc7cxwTmNPzPag8P+Grm7r/rzPMYXsOGY13xFODddNe0g7G+kY+6jICMt/hTjJAyMeZITJcdlHf6IT0T3zzPXq952hOgg3DuqI/d3gYvsfE3QJz5wQxHUS0p2fgIyeR2mrWCrggz+Nhw/ilslnVf1p6jS7P7+kElYmjotoxbcSQ8rd9hy/3kxbAYvq09atdxXyiX2mkwAwA3HUQTptTyHPQeujSdiHbmcLf8euOyFZyHc+9pNIsfswZbAEpgrkVwieIsELrLA5vG4RtWyfnnEMsT5ipZJD1J1y8i1zirwSrRZX1nDpynHikA9LVUJdMiUCuq/R+lYBRv3VSh3/0ewBYD8qpR3Uq/83hfUNssiHRmZ9VCyuE2E4l4PXTGUitOPLdei+d6gGTxdc8ukbAKLWdg7UKWP36ugVChz88FQm9t+bWu3dtCKEpmA1mGrAT1y6OyEZSHGX99qxLWbI0vT917u+iRW3LNksiydF4ZeLwZyRaYIBI+lt4jlj1TTq5QOROKQBcDlwImHgbtohQrD0sWVK/UKS6gvGlIU0wRIFrfTa6jOe4NtlqUwuLZBcic/3LFq48+r5/X5MCTTtIyWXV+R+oKcXtz0/9FNh5sPaV1RXp0INcY+Qlv34jGkFzAvYF7AvIB5AfMC5gXMC5gXMC9gXsC8gHkB8wLmBcz/MBj/2zLFi/G/2hLheiNXWGypg3seXjk7axVmEX6F7KufYbKE9kvcDIHHrpw+NHVVWyvqL3nLNuDFjP/s3g8+AZQB/3urfxg/yMD/97w4FDDt/olmW4kG7O+Ee27BM9w/Ej0/dvqfyt6HryUPGQfJOqeOPOTcyBnfCUhPbP8gFXkz44AeTh8roxfVdSzg9VDFnkZAGGF1w/WZhdpm2yaN68fOKK81ipVsT9c5h8hpT/cH0RtCNGPiu8K+kZQt3G79RqpsE78nQ/mgabaoXuF0E4fFOL3Z02+uTH6s0vkGyetcUjyadKaNYGbRHrEihdAoV2S2YpyHMPyiEb4+cny3Hs0oCu1/8bcEC/q3JJqewfNQb5haFDk6x07VCFLjlK1QlEu4IFjcyzmgHAu6oKQ++AtnK0aedMlDv0/Q0k+soY7a+Si/ikPWB5eUYzwl3zU4F/MprX8T/+N8zewusylH9I7Fp11GxkGboFGuT9myxFXNcVZLXjrTRjP7f57QZMFWk8h7L43xOSBfgnXwtJYuBXo2Xjgkevy66HH/QPW7ue7M6+MbFcVt0NOcSx09JnG+k3TgpWhFOY/nOLeBnkjQ4nbzJPqjgJyjSxd1aHLIKu6rchxWvwvF0vuidzk9c63VeEF+xAvFHxwmaRpGSHOcCcKemdPVRcaztT9kpFDR9d3LD9+aL8pGNRAuVB4/G/yddbXQdPkw0CbTWh5a8zXTysipuMkyQQf8FcROvWMBEf9tuAiPWxjGk3DKLKs1jDJl2mbIKId2xlVNS/PA4kZxg6QgYqFPLxSEwjQ121YJ3nLHc/vRz1QSlja5ChW3NnDAjfmcuhvm/FE+52of+TuLSagIm4s4kjOlsbEoS3/okOaQx5yReMXdBj9usxf1Zk2+Eb0se0ko72uLftaKB1DqUbII7OgYlnedgc8m6uWPjAW4J6rMAmW4vnF+GYUxjCOyJTZfkL5lcXSfeI4ZvmqQ0xvb5LcGNbd5ozZkOZu5NTC5N38TWaeyV+ZXBu7U9paiaL1mdRDScQ3b3z99bzQBwwDOEjAhf+G6ENbTcG0b71iCKCnFQ6WENjA7UtX63NPoZT4IxSHiNrRV/kjVKJy8qZdaMU8jy6RCsVlGyvu4ooYm5T3mx5tgrXkdx203GmjmjRXsXm1Zs831VEYDzeugiwSe/A3wEN+EM8RZ6fvr11GntjSAob1w6D78CLb02OIC9HfRqFTFVOePg42EQ8cRmIhm16flqEznxiemywJPNZtPoTQW76Rn6zcSMMKpKLH8jjRL27x3BF9QQE8MH8WlOwrEMo593gr8Uxw+C0vjuwt/PJCKLTs3jE6y19Nd9TrF/bYj5WywqURddxrNScpnNyNWDI3BOCWwm2J6UHYfcy0q3BmPfxIiinV2BJVmi6+7hVsY4aVPgjA2Q9AfeI4b2p1J1wMZStA4BTh3l3NgPToRSu8f5Nco+5wA3Q3odOrqtVSjDxFscrXGplB3+vxX7GMAXm0Xfcd91QbsPr82RzCTnBfWUhc1XetzfhUTWv6nRwtA4qxwMY9r7glnKg9x84Ufo8StcU2Sy8ubJI3zAZ3S+86toPcAU4uoEFcl1TkvhfzZBmZmhNfTGKihoLVcW3rbldGUVDqce3CFyb+NiNUMpbKSRpt5DaCxBDTxomgeBb1DYMpPHfdPJi0bN0o8a+h6Pc1OcxTSHR0GG7HflM/xGPFRNJBHB6leSNmfHaF5aXl4nYtwGbWxyUcbhuwGbqcvs6tRLEqFUiImSfUHHDbyoGd1k1wRRSSKKg4APTqnA7SjS+opi/YmOZ1s8ZqB5kYIvTFvRvbO0BxuiJmJjegF+htGEP53UdwD5ziBtUyr9+2N44o16vBLN3qFbU2NwaVYqIOcSrfj6cuoNYJ5cxVM+oURb8+Y/30KqzV6Tv/7o6N9PjGIe9MqYG/yWOUzg1N1rsAr20DiYCBnGyWhzWrJO7ae7fJPh8u4NA81tM3OU0L/OIO2+2xYAmH57vhu71p2fNFT7Hscr5PD8ra0fb1kcmtXF79jJ4OtfCny2qB/jyGyM2j+HXuuXfx6Vgv3qJS6Hgrjd/jciT3kiyiijkLTnm8Uy3KpWaq5nEKoHCXu95xGCoVqxchfnRdSqB/HP/PDtAyta1ix+mlkRJ43vfLUaeblo8q7jcypAQHvmJZBBsM2zMXytE1Dpu1GRhTNso/FYr60OL9UXXRJW9AXem37qMmk8En0TSHpzhCObT4Oz+BqWz3QjiDmDqOUUz6847avIGBmjDpyHwYr0kQbx6di/UGvJT7/oY86JgUErG2EMvLXz69LT+QFzc7O7Dpo4OHSxW19mmzUmt6CgRDu5DAvIRQ3oHWNXPaZN5+zo3YTWiT4s62hmaShfR86iXhPuG63IbecPW6aTOwdg3u1D5x6jsg9qblSkpeRDx/wNIiYKxStQteldeNzQlEpAnt1lRMUSFsKaeNxjJAVWd2vVnEUfI+jvxVVp/7RnnoMN6eHyyd288hMA7HBdXRnqqN6Fblfa5Ppyb19fA9qNkdhb27RCGsNPMVUscyrERoyHfMa5PUHZyHon/j39tnnf02pY6xcM1Ze5u7murs7NU4kXW9dlphc9atApCdBSRFTQKi3Nq3DdcHV59/mDw1ZmOPJcJGapQ96sjdaXJ62teI+EWM8efez2MxHVfS5FcTNGu9MCfG7Z/ppbUEY/BJzveUSzEw0p91Ye1S8VuAhn7w25uq391VjQnoVJ3BGlXOkUFRicUD9mvbQJbYpowtENqSIRD6mWuY4E/762NfDZu3NSyK1/ZlyUsYkZM4Uufuow8FjPnUeeHWmcC2kHH57XexFEyAL0tCEXm4zFv+9UvjekwaiSdg0vON8qhr/drkcB3ZLdx9qJrnLKCSlqaudbpFrg5E2fJ3rqK84RJJ1Q1HQg6gjk/B/99UuDcDLtO9c4Ccwr/ze1hJ1Ed39bLIY+qC0e6TTeo8F89de03iqXu6lGXi0RrejN/8kYasv9y2LHm4L3DPf2y/BmcrBzqIP8PdE8U9ONXABP2NcpMrufp8INpPAuGkwhG30huIta8EIAm0O7NQ2a3MZbCcihZqQzWCH+OsXHa/ePKWnWjTKg37sFDljvUMPRJDC2x1mm0J/PIWFafIRxZ5GSKh6f9RhWRD3ZvssS4OkztXnW5+adiCLCI2ETePc22T3v0k26L2cvGWLIRFwK5fx7kLGnq4ilgR49SiPe74DKxblOoNeTk6lJvgn1CDZJAp3FtjT0ZmV1QZA/z1LObjjIM+haUGHzz3W17qTQoXnj4VZ8bPob/ssYzSTZnvvH3czZJ6qao1qfBacFHSIIN8nnWJhQrcwC4AlMuzSx5bvh82SjzfQ4ci4H/JWblTk498bj67qfQgyNxLSni4VdEhPz4RCDA+f8mwdeAfjuWPdkRsmEcveaJDjDWZILSpxNpw37a8eLcZU6M6bcqzn7417CCQA6rXlJaizLjDvL70aADj+1B8R3qjeos5HLcMtvcBkX/0/woQeMrvp+LBPR/N9/EnaInKUiNJoYU2SPr7lh/XJCUv+mbi0ohMqoHu43lFrQY1ou0q7uVfDOnYaQqOnjXM3KSxtKvtMG3W02Vf2tNb6N8xy835MScWW+te3Sq/LdUYjRAchY/2P4i0d+dl4eJmvckl1kH0Vhj+FRimGTZriExwNWbHh6dDRciKlzh2s+rKZVOdaZnczhJ7lLV4+W1juITSKE8I3eqj8r+daMOucQT5F4sfLrneiMBeaXbGKP6VyvD6nzS526lgSufeUL5dElhBRCjTlG8gj8jrMU3HkEjoVmvSBaGyfaOzmHrE65Sd/OckhvZobyt1szqPcSPkkfwkx10JsJa2ljvhrnqFl3kVUXzXfJGSMxXNbXLdZwt1xRiMgrRZ5eF57p8jN8p4Pvb2c6HVivHrH1BKU0f92IhbyaQt4Fr1KNk6o2QaKreqLvSJRxVuYuvMuAS/v2LAw6YBGO2xD95YDsva2BmzhLGiKdwCe7uet1XHbN+YpVfXFCwfqraTYcMC7UhdNtCISZDqyT9riwic+/7E7hru4u6ihUcFtlj7yTO9+9eDrDv9eBCxMu83Xu22NI0z7Bc3425+kQzOPhOY+Foxk5v9wJZZzR1t066ZPgaJ0LqM4dA35UqpY4nbLKCCBpp7O9j7hQHckRHNP/l5/M7UHMETmpChy73QMC+lQbO7tPjKWcv91bOvY9bno3PE8msPStQ2jxxuu4N9rwMYuT6ePXbP6t6oN2NP+FlI/pZ/qUFtXPz/2b//KmrA16y6LV9/7VEpGJRWRUcF+5IU03k39M8YR0rMUoR2xBad87WqSf8PYNeTxFnAP6UAYomQoub11zBtAkyaN7pecyfZfWPXBmveb3vvsi/8DUEsDBBQAAgAIAHt2IkiRgxoFTQAAAGsAAAAbAAAAdW5pdmVyc2FsL3VuaXZlcnNhbC5wbmcueG1ss7GvyM1RKEstKs7Mz7NVMtQzULK34+WyKShKLctMLVeoAIoZ6RlAgJJCpa2SCRK3PDOlJAOowsDYHCGYkZqZnlFiq2RubgEX1AeaCQBQSwECAAAUAAIACACkXCZI6W7bZOQDAAB0DgAAHQAAAAAAAAABAAAAAAAAAAAAdW5pdmVyc2FsL2NvbW1vbl9tZXNzYWdlcy5sbmdQSwECAAAUAAIACACkXCZIe+wFKxIDAABhCwAAJwAAAAAAAAABAAAAAAAfBAAAdW5pdmVyc2FsL2ZsYXNoX3B1Ymxpc2hpbmdfc2V0dGluZ3MueG1sUEsBAgAAFAACAAgApFwmSLX8CWS6AgAAVQoAACEAAAAAAAAAAQAAAAAAdgcAAHVuaXZlcnNhbC9mbGFzaF9za2luX3NldHRpbmdzLnhtbFBLAQIAABQAAgAIAKRcJkhxVK3c5wIAAHIKAAAmAAAAAAAAAAEAAAAAAG8KAAB1bml2ZXJzYWwvaHRtbF9wdWJsaXNoaW5nX3NldHRpbmdzLnhtbFBLAQIAABQAAgAIAKRcJkhocVKRmgEAAB8GAAAfAAAAAAAAAAEAAAAAAJoNAAB1bml2ZXJzYWwvaHRtbF9za2luX3NldHRpbmdzLmpzUEsBAgAAFAACAAgApFwmSBra6juqAAAAHwEAABoAAAAAAAAAAQAAAAAAcQ8AAHVuaXZlcnNhbC9pMThuX3ByZXNldHMueG1sUEsBAgAAFAACAAgApFwmSHL80YFnAAAAawAAABwAAAAAAAAAAQAAAAAAUxAAAHVuaXZlcnNhbC9sb2NhbF9zZXR0aW5ncy54bWxQSwECAAAUAAIACAB2uMNEzoIJN+wCAACICAAAFAAAAAAAAAABAAAAAAD0EAAAdW5pdmVyc2FsL3BsYXllci54bWxQSwECAAAUAAIACACkXCZImrDvwb0HAADnHQAAKQAAAAAAAAABAAAAAAASFAAAdW5pdmVyc2FsL3NraW5fY3VzdG9taXphdGlvbl9zZXR0aW5ncy54bWxQSwECAAAUAAIACAB7diJI18R9qlsrAAA0VwAAFwAAAAAAAAAAAAAAAAAWHAAAdW5pdmVyc2FsL3VuaXZlcnNhbC5wbmdQSwECAAAUAAIACAB7diJIkYMaBU0AAABrAAAAGwAAAAAAAAABAAAAAACmRwAAdW5pdmVyc2FsL3VuaXZlcnNhbC5wbmcueG1sUEsFBgAAAAALAAsASQMAACxIAAAAAA=="/>
  <p:tag name="ISPRING_RESOURCE_PATHS_HASH_PRESENTER" val="67c016f7dfeaa9e2c8ef0af249d662f104448"/>
  <p:tag name="ISPRING_PRESENTATION_TITLE" val="0219B"/>
  <p:tag name="ISPRING_SCORM_ENDPOINT" val="&lt;endpoint&gt;&lt;enable&gt;0&lt;/enable&gt;&lt;lrs&gt;http://&lt;/lrs&gt;&lt;auth&gt;0&lt;/auth&gt;&lt;login&gt;&lt;/login&gt;&lt;password&gt;&lt;/password&gt;&lt;key&gt;&lt;/key&gt;&lt;name&gt;&lt;/name&gt;&lt;email&gt;&lt;/email&gt;&lt;/endpoint&gt;&#10;"/>
  <p:tag name="THINKCELLPRESENTATIONDONOTDELETE" val="&lt;?xml version=&quot;1.0&quot; encoding=&quot;UTF-16&quot; standalone=&quot;yes&quot;?&gt;&lt;root reqver=&quot;25060&quot;&gt;&lt;version val=&quot;2826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LIDE.ICON" val="#111046;#115141;#164437;#113660;#23716;#70963;"/>
  <p:tag name="ISLIDE.VECTOR" val="#184976;#190645;"/>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XshUCNfAczy3u97S5RIy_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nYsqcTmpM_.ZBf5HX2KWH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OWwDX4zR.YtNmt2GPoyS9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CtFALm2oRhyLINuNDx6ix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zE6AnwxNv0cJYtqRhDPR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VZjQGB7isyUVHbg1njo9Z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O8X3EbG28DYJIZqPcT0y0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v_hxKl8wULWNgPnLGQPiK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dD.cCNsYEiFcTSn8pzYp1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peX8VAYReIhEzA6REplM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NVCYPCObxb6qKMQyXlAJh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PPFf93h_1tcYGo_HltJ6D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nD9Knb03gBXYfZ0arDRi3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d1Rjvt9dPIyluhfqpyLRl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LhyhgaD5PBy2a95IUbKsi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i.HPGnG_Z9qGEa5j.t1JB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jL0qxvVcInVwRz7PKNJeU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A8jxwDdcE1dML3DYkCcKa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l7YCpQ_5NG662b8Ez7iYp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RxUzg7.byf56j_2Zc_qD.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APexCNUMoVUXjf5DcPhDhg"/>
</p:tagLst>
</file>

<file path=ppt/tags/tag13.xml><?xml version="1.0" encoding="utf-8"?>
<p:tagLst xmlns:a="http://schemas.openxmlformats.org/drawingml/2006/main" xmlns:r="http://schemas.openxmlformats.org/officeDocument/2006/relationships" xmlns:p="http://schemas.openxmlformats.org/presentationml/2006/main">
  <p:tag name="ISLIDE.VECTOR" val="4beea8d1-53ce-4269-b6c0-43bebc284b6d"/>
</p:tagLst>
</file>

<file path=ppt/tags/tag14.xml><?xml version="1.0" encoding="utf-8"?>
<p:tagLst xmlns:a="http://schemas.openxmlformats.org/drawingml/2006/main" xmlns:r="http://schemas.openxmlformats.org/officeDocument/2006/relationships" xmlns:p="http://schemas.openxmlformats.org/presentationml/2006/main">
  <p:tag name="ISLIDE.VECTOR" val="91385db1-1140-4fe4-aef0-641bc39999e8"/>
</p:tagLst>
</file>

<file path=ppt/tags/tag15.xml><?xml version="1.0" encoding="utf-8"?>
<p:tagLst xmlns:a="http://schemas.openxmlformats.org/drawingml/2006/main" xmlns:r="http://schemas.openxmlformats.org/officeDocument/2006/relationships" xmlns:p="http://schemas.openxmlformats.org/presentationml/2006/main">
  <p:tag name="ISLIDE.VECTOR" val="7b74ab4a-11da-488d-8395-2ecc88a5dd95"/>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LIDE.ICON" val="#111046;#115141;#164437;#113660;#23716;#70963;"/>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APexCNUMoVUXjf5DcPhDhg"/>
</p:tagLst>
</file>

<file path=ppt/tags/tag1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PexCNUMoVUXjf5DcPhDhg"/>
</p:tagLst>
</file>

<file path=ppt/tags/tag2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LIDE.ICON" val="#70103;#70103;#160526;"/>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APexCNUMoVUXjf5DcPhDhg"/>
</p:tagLst>
</file>

<file path=ppt/tags/tag2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APexCNUMoVUXjf5DcPhDhg"/>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APexCNUMoVUXjf5DcPhDh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5BNqY3TKCrYbj9KtL3K8m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gCED.1ZKniw8q3sEIMvbi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gCED.1ZKniw8q3sEIMvbi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gCED.1ZKniw8q3sEIMvbi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JtgC8Nzf62T0Zo1jgEx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gCED.1ZKniw8q3sEIMvbi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gCED.1ZKniw8q3sEIMvbi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gCED.1ZKniw8q3sEIMvbiw"/>
</p:tagLst>
</file>

<file path=ppt/tags/tag39.xml><?xml version="1.0" encoding="utf-8"?>
<p:tagLst xmlns:a="http://schemas.openxmlformats.org/drawingml/2006/main" xmlns:r="http://schemas.openxmlformats.org/officeDocument/2006/relationships" xmlns:p="http://schemas.openxmlformats.org/presentationml/2006/main">
  <p:tag name="ISLIDE.ICON" val="#25974;#144983;#28475;"/>
</p:tagLst>
</file>

<file path=ppt/tags/tag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LIDE.PICTURE" val="#22344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 name="ISLIDE.VECTOR" val="#207769;#184170;#184496;#189924;"/>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APexCNUMoVUXjf5DcPhDhg"/>
</p:tagLst>
</file>

<file path=ppt/tags/tag44.xml><?xml version="1.0" encoding="utf-8"?>
<p:tagLst xmlns:a="http://schemas.openxmlformats.org/drawingml/2006/main" xmlns:r="http://schemas.openxmlformats.org/officeDocument/2006/relationships" xmlns:p="http://schemas.openxmlformats.org/presentationml/2006/main">
  <p:tag name="ISLIDE.VECTOR" val="b1a37ba7-0480-4667-9157-22eede29aac5"/>
</p:tagLst>
</file>

<file path=ppt/tags/tag45.xml><?xml version="1.0" encoding="utf-8"?>
<p:tagLst xmlns:a="http://schemas.openxmlformats.org/drawingml/2006/main" xmlns:r="http://schemas.openxmlformats.org/officeDocument/2006/relationships" xmlns:p="http://schemas.openxmlformats.org/presentationml/2006/main">
  <p:tag name="ISLIDE.VECTOR" val="e82c8c27-cfba-4c79-a647-32a5997c4490"/>
</p:tagLst>
</file>

<file path=ppt/tags/tag46.xml><?xml version="1.0" encoding="utf-8"?>
<p:tagLst xmlns:a="http://schemas.openxmlformats.org/drawingml/2006/main" xmlns:r="http://schemas.openxmlformats.org/officeDocument/2006/relationships" xmlns:p="http://schemas.openxmlformats.org/presentationml/2006/main">
  <p:tag name="ISLIDE.VECTOR" val="476f70c1-2742-4d8a-96b2-6de7429fc559"/>
</p:tagLst>
</file>

<file path=ppt/tags/tag47.xml><?xml version="1.0" encoding="utf-8"?>
<p:tagLst xmlns:a="http://schemas.openxmlformats.org/drawingml/2006/main" xmlns:r="http://schemas.openxmlformats.org/officeDocument/2006/relationships" xmlns:p="http://schemas.openxmlformats.org/presentationml/2006/main">
  <p:tag name="ISLIDE.VECTOR" val="7a18e9ba-e0c0-4534-a66f-edc38ba9b327"/>
</p:tagLst>
</file>

<file path=ppt/tags/tag48.xml><?xml version="1.0" encoding="utf-8"?>
<p:tagLst xmlns:a="http://schemas.openxmlformats.org/drawingml/2006/main" xmlns:r="http://schemas.openxmlformats.org/officeDocument/2006/relationships" xmlns:p="http://schemas.openxmlformats.org/presentationml/2006/main">
  <p:tag name="ISLIDE.VECTOR" val="539f02b2-c68d-4b90-8eb1-9e2d38c388ec"/>
</p:tagLst>
</file>

<file path=ppt/tags/tag49.xml><?xml version="1.0" encoding="utf-8"?>
<p:tagLst xmlns:a="http://schemas.openxmlformats.org/drawingml/2006/main" xmlns:r="http://schemas.openxmlformats.org/officeDocument/2006/relationships" xmlns:p="http://schemas.openxmlformats.org/presentationml/2006/main">
  <p:tag name="ISLIDE.VECTOR" val="61a16fa4-1209-4f4f-8527-420194658f59"/>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ISLIDE.VECTOR" val="2391605e-c1ec-4f33-ac73-081b407e3325"/>
</p:tagLst>
</file>

<file path=ppt/tags/tag5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APexCNUMoVUXjf5DcPhDhg"/>
</p:tagLst>
</file>

<file path=ppt/tags/tag5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APexCNUMoVUXjf5DcPhDh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fAUvmOVMPaC3cnN3EdoQD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YcTIKgyXJXn_pTx1sJ.GK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1At7YGj9sfaLL9ezd24b1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AzdBG7lWwO0_0L3HPs7rP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8DvyQvIBYfkwcbrvm5sTA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y.LD2Z4QgrO92CJhKnQe6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FZS94LgZ0ioSDEMZij1MX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Rt6o.huAParukmyYocV1v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zn0QCOorofWozFpWT5Fj6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nnnLlxYcgnIJGATYAgqPM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YuB99.xVZ.mpbpdEISrc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233zsHScYKjEwShrZVQkm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lZFxTXvSQGxNTsfU8E8Bf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LxUXJcD3SwBKG44ahET31w"/>
</p:tagLst>
</file>

<file path=ppt/tags/tag7.xml><?xml version="1.0" encoding="utf-8"?>
<p:tagLst xmlns:a="http://schemas.openxmlformats.org/drawingml/2006/main" xmlns:r="http://schemas.openxmlformats.org/officeDocument/2006/relationships" xmlns:p="http://schemas.openxmlformats.org/presentationml/2006/main">
  <p:tag name="ISLIDE.ICON" val="#25974;#144983;#28475;"/>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CUA7J2nuNzhe4Rm5sMIhq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xDPh9FDOzU0R6_GrX8omz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O7.ZcQs3L4mFZpN4PSOWF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ujpr2KQvT4.ACcOJ4_tjj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suA8jHgqRNhVt1PeW38Vu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ARuvPAnBhOZ7tany_8z5e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UzMnOXoNVaydRCf3Xc6AX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tvmtRUQwCiDUO.BAlADHc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LxhuohEftzD.ho4U7BqRQ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0pM6kyD3d.rAIdHceNvuY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EOiO8gmG8YNY__XhIfNFD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e3o5LJqtgjWXsNFT_PfVX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nrTVAtSfWaXyIfvNOjvJs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fjct.anIfl1Gbg7UFPMTs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pVmSmGxUAAe3fPYQ5bNCG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VtuKiqRXCyg3BG.czHEj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xKH7OgCbiTbhKuL_YFZc7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s33rTrtVFRBr8Q6QJgPWo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MpFv0ex4WAxVpsnXuTd1o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6uyhwFgq16Hged7.uu3orQ"/>
</p:tagLst>
</file>

<file path=ppt/tags/tag9.xml><?xml version="1.0" encoding="utf-8"?>
<p:tagLst xmlns:a="http://schemas.openxmlformats.org/drawingml/2006/main" xmlns:r="http://schemas.openxmlformats.org/officeDocument/2006/relationships" xmlns:p="http://schemas.openxmlformats.org/presentationml/2006/main">
  <p:tag name="ISLIDE.PICTURE" val="#240620;"/>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3QAVk9bwUWk7yt7lqt5Vq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c4LDJQZN2uDGjP2tsCNo2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ibaYuvvvV6a60Zifj.W_L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ygWh1_VStGMz.KOl7nxY3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WXixaJHoMONVTfZgPh9Pd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dzOZtssSsguJgoruRgOVV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OY_HweqzgZBsb9wccuS6r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xibo.8u.pUNq7edP_yLn2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B04njRoYzbwIevYiAtFbn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W4XVp4aw6ZZUFczXrKZGiQ"/>
</p:tagLst>
</file>

<file path=ppt/theme/theme1.xml><?xml version="1.0" encoding="utf-8"?>
<a:theme xmlns:a="http://schemas.openxmlformats.org/drawingml/2006/main" name="Office 主题">
  <a:themeElements>
    <a:clrScheme name="0219B">
      <a:dk1>
        <a:sysClr val="windowText" lastClr="000000"/>
      </a:dk1>
      <a:lt1>
        <a:sysClr val="window" lastClr="FFFFFF"/>
      </a:lt1>
      <a:dk2>
        <a:srgbClr val="44546A"/>
      </a:dk2>
      <a:lt2>
        <a:srgbClr val="E7E6E6"/>
      </a:lt2>
      <a:accent1>
        <a:srgbClr val="78828C"/>
      </a:accent1>
      <a:accent2>
        <a:srgbClr val="82AAD2"/>
      </a:accent2>
      <a:accent3>
        <a:srgbClr val="64C8B4"/>
      </a:accent3>
      <a:accent4>
        <a:srgbClr val="FAB464"/>
      </a:accent4>
      <a:accent5>
        <a:srgbClr val="FAA078"/>
      </a:accent5>
      <a:accent6>
        <a:srgbClr val="FA8C8C"/>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2382</TotalTime>
  <Words>2817</Words>
  <Application>Microsoft Office PowerPoint</Application>
  <PresentationFormat>宽屏</PresentationFormat>
  <Paragraphs>464</Paragraphs>
  <Slides>15</Slides>
  <Notes>10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24" baseType="lpstr">
      <vt:lpstr>Arial</vt:lpstr>
      <vt:lpstr>Calibri</vt:lpstr>
      <vt:lpstr>Wingdings</vt:lpstr>
      <vt:lpstr>Impact</vt:lpstr>
      <vt:lpstr>汉仪雅酷黑W</vt:lpstr>
      <vt:lpstr>造字工房悦黑体验版纤细体</vt:lpstr>
      <vt:lpstr>造字工房悦圆（非商用）常规体</vt:lpstr>
      <vt:lpstr>Office 主题</vt:lpstr>
      <vt:lpstr>think-cell 幻灯片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0219B</dc:title>
  <dc:creator>jinbao shi</dc:creator>
  <cp:lastModifiedBy>ASAS</cp:lastModifiedBy>
  <cp:revision>343</cp:revision>
  <dcterms:created xsi:type="dcterms:W3CDTF">2016-03-17T14:26:00Z</dcterms:created>
  <dcterms:modified xsi:type="dcterms:W3CDTF">2020-04-15T11:56:13Z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